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C29BE-51A3-464C-AE9B-8A6160A05741}" v="4" dt="2022-07-21T14:43:21.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112" d="100"/>
          <a:sy n="112" d="100"/>
        </p:scale>
        <p:origin x="10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14/10/2022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14/10/2022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17</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October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Hope~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16386" y="1869311"/>
            <a:ext cx="5870444" cy="2935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659156"/>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rPr>
              <a:t>As we move through the year we are continuing to look forward in hope </a:t>
            </a:r>
          </a:p>
          <a:p>
            <a:pPr algn="ctr"/>
            <a:r>
              <a:rPr lang="en-GB" sz="2400" dirty="0">
                <a:latin typeface="Garamond" panose="02020404030301010803" pitchFamily="18" charset="0"/>
              </a:rPr>
              <a:t>to the coming of the Saviour.</a:t>
            </a:r>
          </a:p>
          <a:p>
            <a:pPr algn="ctr"/>
            <a:endParaRPr lang="en-GB" sz="1200" dirty="0">
              <a:latin typeface="Garamond" panose="02020404030301010803" pitchFamily="18" charset="0"/>
            </a:endParaRPr>
          </a:p>
          <a:p>
            <a:pPr algn="ctr"/>
            <a:r>
              <a:rPr lang="en-GB" sz="2400" dirty="0">
                <a:latin typeface="Garamond" panose="02020404030301010803" pitchFamily="18" charset="0"/>
              </a:rPr>
              <a:t>Jesus was never paralyzed by fear. </a:t>
            </a:r>
          </a:p>
          <a:p>
            <a:pPr algn="ctr"/>
            <a:r>
              <a:rPr lang="en-GB" sz="2400" dirty="0">
                <a:latin typeface="Garamond" panose="02020404030301010803" pitchFamily="18" charset="0"/>
              </a:rPr>
              <a:t>He kept moving forward and He brought the disciples forward with Him. </a:t>
            </a:r>
            <a:endParaRPr lang="en-GB" sz="1600" dirty="0">
              <a:latin typeface="Garamond" panose="02020404030301010803" pitchFamily="18" charset="0"/>
            </a:endParaRPr>
          </a:p>
          <a:p>
            <a:pPr algn="ctr"/>
            <a:endParaRPr lang="en-GB" sz="1200" dirty="0">
              <a:latin typeface="Garamond" panose="02020404030301010803" pitchFamily="18" charset="0"/>
            </a:endParaRPr>
          </a:p>
          <a:p>
            <a:pPr algn="ctr"/>
            <a:r>
              <a:rPr lang="en-GB" sz="2400" dirty="0">
                <a:latin typeface="Garamond" panose="02020404030301010803" pitchFamily="18" charset="0"/>
              </a:rPr>
              <a:t>He had a mission and nothing was going to stop Him. </a:t>
            </a:r>
          </a:p>
          <a:p>
            <a:pPr algn="ctr"/>
            <a:r>
              <a:rPr lang="en-GB" sz="2400" dirty="0">
                <a:latin typeface="Garamond" panose="02020404030301010803" pitchFamily="18" charset="0"/>
              </a:rPr>
              <a:t>We have a mission too but sometimes we get stuck. </a:t>
            </a:r>
          </a:p>
          <a:p>
            <a:pPr algn="ctr"/>
            <a:endParaRPr lang="en-GB" sz="1200" dirty="0">
              <a:latin typeface="Garamond" panose="02020404030301010803" pitchFamily="18" charset="0"/>
            </a:endParaRPr>
          </a:p>
          <a:p>
            <a:pPr algn="ctr"/>
            <a:r>
              <a:rPr lang="en-GB" sz="2400" dirty="0">
                <a:latin typeface="Garamond" panose="02020404030301010803" pitchFamily="18" charset="0"/>
              </a:rPr>
              <a:t>This can be because we fail to understand the meaning of trusting in Jesus. </a:t>
            </a:r>
          </a:p>
          <a:p>
            <a:pPr algn="ctr"/>
            <a:endParaRPr lang="en-GB" sz="1100" dirty="0">
              <a:latin typeface="Garamond" panose="02020404030301010803" pitchFamily="18" charset="0"/>
            </a:endParaRPr>
          </a:p>
          <a:p>
            <a:pPr algn="ctr"/>
            <a:r>
              <a:rPr lang="en-GB" sz="2400" dirty="0">
                <a:latin typeface="Garamond" panose="02020404030301010803" pitchFamily="18" charset="0"/>
              </a:rPr>
              <a:t>It isn’t easy, but can be less overwhelming if, with His grace, </a:t>
            </a:r>
          </a:p>
          <a:p>
            <a:pPr algn="ctr"/>
            <a:r>
              <a:rPr lang="en-GB" sz="2400" dirty="0">
                <a:latin typeface="Garamond" panose="02020404030301010803" pitchFamily="18" charset="0"/>
              </a:rPr>
              <a:t>we remind ourselves to keep moving and looking forward in hope. </a:t>
            </a:r>
          </a:p>
          <a:p>
            <a:pPr algn="ctr"/>
            <a:endParaRPr lang="en-GB" sz="1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Hope</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436448" y="2638619"/>
            <a:ext cx="5450194" cy="3016210"/>
          </a:xfrm>
          <a:prstGeom prst="rect">
            <a:avLst/>
          </a:prstGeom>
        </p:spPr>
        <p:txBody>
          <a:bodyPr wrap="square">
            <a:spAutoFit/>
          </a:bodyPr>
          <a:lstStyle/>
          <a:p>
            <a:pPr algn="ctr"/>
            <a:r>
              <a:rPr lang="en-GB" sz="2600" b="1" dirty="0">
                <a:latin typeface="Garamond" panose="02020404030301010803" pitchFamily="18" charset="0"/>
              </a:rPr>
              <a:t>Sunday 16</a:t>
            </a:r>
            <a:r>
              <a:rPr lang="en-GB" sz="2600" b="1" baseline="30000" dirty="0">
                <a:latin typeface="Garamond" panose="02020404030301010803" pitchFamily="18" charset="0"/>
              </a:rPr>
              <a:t>th</a:t>
            </a:r>
            <a:r>
              <a:rPr lang="en-GB" sz="2600" b="1" dirty="0">
                <a:latin typeface="Garamond" panose="02020404030301010803" pitchFamily="18" charset="0"/>
              </a:rPr>
              <a:t> October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Luke,                    Jesus teaches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“Pray always without   </a:t>
            </a:r>
          </a:p>
          <a:p>
            <a:pPr algn="ctr"/>
            <a:r>
              <a:rPr lang="en-GB" sz="3600" dirty="0">
                <a:latin typeface="Garamond" panose="02020404030301010803" pitchFamily="18" charset="0"/>
              </a:rPr>
              <a:t>      becoming weary </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3263" y="2494564"/>
            <a:ext cx="6150264" cy="3794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on the Creed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241002" y="2079583"/>
            <a:ext cx="5470707" cy="4480057"/>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3200" dirty="0">
                <a:latin typeface="Garamond" panose="02020404030301010803" pitchFamily="18" charset="0"/>
              </a:rPr>
              <a:t>I believe in one Lord, </a:t>
            </a:r>
          </a:p>
          <a:p>
            <a:pPr lvl="0" algn="ctr" eaLnBrk="0" fontAlgn="base" hangingPunct="0">
              <a:spcBef>
                <a:spcPct val="0"/>
              </a:spcBef>
              <a:spcAft>
                <a:spcPct val="0"/>
              </a:spcAft>
            </a:pPr>
            <a:r>
              <a:rPr lang="en-GB" sz="3200" dirty="0">
                <a:latin typeface="Garamond" panose="02020404030301010803" pitchFamily="18" charset="0"/>
              </a:rPr>
              <a:t>Jesus Christ : </a:t>
            </a:r>
          </a:p>
          <a:p>
            <a:pPr lvl="0" algn="ctr" eaLnBrk="0" fontAlgn="base" hangingPunct="0">
              <a:spcBef>
                <a:spcPct val="0"/>
              </a:spcBef>
              <a:spcAft>
                <a:spcPct val="0"/>
              </a:spcAft>
            </a:pPr>
            <a:r>
              <a:rPr lang="en-GB" sz="3200" dirty="0">
                <a:latin typeface="Garamond" panose="02020404030301010803" pitchFamily="18" charset="0"/>
              </a:rPr>
              <a:t>for our sake he was crucified under Pontius Pilate,</a:t>
            </a:r>
            <a:br>
              <a:rPr lang="en-GB" sz="3200" dirty="0">
                <a:latin typeface="Garamond" panose="02020404030301010803" pitchFamily="18" charset="0"/>
              </a:rPr>
            </a:br>
            <a:r>
              <a:rPr lang="en-GB" sz="3200" dirty="0">
                <a:latin typeface="Garamond" panose="02020404030301010803" pitchFamily="18" charset="0"/>
              </a:rPr>
              <a:t>he suffered death                   and was buried, </a:t>
            </a:r>
          </a:p>
          <a:p>
            <a:pPr lvl="0" algn="ctr" eaLnBrk="0" fontAlgn="base" hangingPunct="0">
              <a:spcBef>
                <a:spcPct val="0"/>
              </a:spcBef>
              <a:spcAft>
                <a:spcPct val="0"/>
              </a:spcAft>
            </a:pPr>
            <a:r>
              <a:rPr lang="en-GB" sz="3200" dirty="0">
                <a:latin typeface="Garamond" panose="02020404030301010803" pitchFamily="18" charset="0"/>
              </a:rPr>
              <a:t>and rose again on the third day</a:t>
            </a:r>
            <a:br>
              <a:rPr lang="en-GB" sz="3200" dirty="0">
                <a:latin typeface="Garamond" panose="02020404030301010803" pitchFamily="18" charset="0"/>
              </a:rPr>
            </a:br>
            <a:r>
              <a:rPr lang="en-GB" sz="3200" dirty="0">
                <a:latin typeface="Garamond" panose="02020404030301010803" pitchFamily="18" charset="0"/>
              </a:rPr>
              <a:t>in accordance with the Scriptures.</a:t>
            </a:r>
            <a:endParaRPr kumimoji="0" lang="en-US" altLang="en-US" sz="3200" b="0" i="0" u="none" strike="noStrike" cap="none" normalizeH="0" baseline="0" dirty="0">
              <a:ln>
                <a:noFill/>
              </a:ln>
              <a:solidFill>
                <a:schemeClr val="tx1"/>
              </a:solidFill>
              <a:effectLst/>
              <a:latin typeface="Garamond" panose="02020404030301010803" pitchFamily="18" charset="0"/>
            </a:endParaRPr>
          </a:p>
        </p:txBody>
      </p:sp>
      <p:pic>
        <p:nvPicPr>
          <p:cNvPr id="1026" name="Picture 2">
            <a:extLst>
              <a:ext uri="{FF2B5EF4-FFF2-40B4-BE49-F238E27FC236}">
                <a16:creationId xmlns:a16="http://schemas.microsoft.com/office/drawing/2014/main" id="{34BF8FAA-323B-2105-1DB2-AB8013369F6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7545" y="2402828"/>
            <a:ext cx="6470248" cy="3723727"/>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468585" y="2671126"/>
            <a:ext cx="6793681" cy="2769989"/>
          </a:xfrm>
          <a:prstGeom prst="rect">
            <a:avLst/>
          </a:prstGeom>
          <a:noFill/>
        </p:spPr>
        <p:txBody>
          <a:bodyPr wrap="square" rtlCol="0">
            <a:spAutoFit/>
          </a:bodyPr>
          <a:lstStyle/>
          <a:p>
            <a:pPr algn="ctr"/>
            <a:r>
              <a:rPr lang="en-GB" sz="4400" dirty="0">
                <a:latin typeface="Garamond" panose="02020404030301010803" pitchFamily="18" charset="0"/>
              </a:rPr>
              <a:t>“Young people are </a:t>
            </a:r>
          </a:p>
          <a:p>
            <a:pPr algn="ctr"/>
            <a:r>
              <a:rPr lang="en-GB" sz="4400" dirty="0">
                <a:latin typeface="Garamond" panose="02020404030301010803" pitchFamily="18" charset="0"/>
              </a:rPr>
              <a:t>a powerful engine for </a:t>
            </a:r>
          </a:p>
          <a:p>
            <a:pPr algn="ctr"/>
            <a:r>
              <a:rPr lang="en-GB" sz="4400" dirty="0">
                <a:latin typeface="Garamond" panose="02020404030301010803" pitchFamily="18" charset="0"/>
              </a:rPr>
              <a:t>the Church and for society. ”</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World Youth Day  2013</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152343" y="268022"/>
            <a:ext cx="9887313" cy="158958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Saint John Paul II: 23</a:t>
            </a:r>
            <a:r>
              <a:rPr lang="en-GB" sz="5400" baseline="30000" dirty="0">
                <a:solidFill>
                  <a:schemeClr val="accent4">
                    <a:lumMod val="75000"/>
                  </a:schemeClr>
                </a:solidFill>
                <a:latin typeface="Garamond" panose="02020404030301010803" pitchFamily="18" charset="0"/>
              </a:rPr>
              <a:t>rd</a:t>
            </a:r>
            <a:r>
              <a:rPr lang="en-GB" sz="5400" dirty="0">
                <a:solidFill>
                  <a:schemeClr val="accent4">
                    <a:lumMod val="75000"/>
                  </a:schemeClr>
                </a:solidFill>
                <a:latin typeface="Garamond" panose="02020404030301010803" pitchFamily="18" charset="0"/>
              </a:rPr>
              <a:t>  September</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1646" y="1857611"/>
            <a:ext cx="3557601" cy="4950996"/>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10" name="TextBox 9"/>
          <p:cNvSpPr txBox="1"/>
          <p:nvPr/>
        </p:nvSpPr>
        <p:spPr>
          <a:xfrm>
            <a:off x="4025433" y="1963147"/>
            <a:ext cx="7714921" cy="4755148"/>
          </a:xfrm>
          <a:prstGeom prst="rect">
            <a:avLst/>
          </a:prstGeom>
          <a:noFill/>
        </p:spPr>
        <p:txBody>
          <a:bodyPr wrap="square" rtlCol="0">
            <a:spAutoFit/>
          </a:bodyPr>
          <a:lstStyle/>
          <a:p>
            <a:pPr algn="just"/>
            <a:r>
              <a:rPr lang="en-GB" sz="1900" dirty="0">
                <a:latin typeface="Garamond" panose="02020404030301010803" pitchFamily="18" charset="0"/>
              </a:rPr>
              <a:t>Pope John Paul II was born in Poland as Karol Wojtyla before World War II.</a:t>
            </a:r>
          </a:p>
          <a:p>
            <a:pPr algn="just"/>
            <a:r>
              <a:rPr lang="en-GB" sz="1900" dirty="0">
                <a:latin typeface="Garamond" panose="02020404030301010803" pitchFamily="18" charset="0"/>
              </a:rPr>
              <a:t>He was a good sportsman, often playing in goal in football and was also involved in the theatre in his younger days.</a:t>
            </a:r>
          </a:p>
          <a:p>
            <a:pPr algn="just"/>
            <a:r>
              <a:rPr lang="en-GB" sz="1900" dirty="0">
                <a:latin typeface="Garamond" panose="02020404030301010803" pitchFamily="18" charset="0"/>
              </a:rPr>
              <a:t>He was an impressive linguist, using nine of the languages he had learnt when he became Pope.</a:t>
            </a:r>
          </a:p>
          <a:p>
            <a:pPr algn="just"/>
            <a:r>
              <a:rPr lang="en-GB" sz="1900" dirty="0">
                <a:latin typeface="Garamond" panose="02020404030301010803" pitchFamily="18" charset="0"/>
              </a:rPr>
              <a:t>His decision to become a priest came during the war; he survived having hidden from the German forces who rounded up many of the young men in Krakow.</a:t>
            </a:r>
          </a:p>
          <a:p>
            <a:pPr algn="just"/>
            <a:r>
              <a:rPr lang="en-GB" sz="1900" dirty="0">
                <a:latin typeface="Garamond" panose="02020404030301010803" pitchFamily="18" charset="0"/>
              </a:rPr>
              <a:t>He was made a Bishop in 1958 and was involved in the Second Vatican Council and in 1964 was made Archbishop of Krakow. In 1978 (the year of the three Popes) he was elected by the College of Cardinals and took the name John Paul II.</a:t>
            </a:r>
          </a:p>
          <a:p>
            <a:pPr algn="just"/>
            <a:r>
              <a:rPr lang="en-GB" sz="1900" dirty="0">
                <a:latin typeface="Garamond" panose="02020404030301010803" pitchFamily="18" charset="0"/>
              </a:rPr>
              <a:t>He pioneered World Youth Day and was very active in all areas of the Papacy.</a:t>
            </a:r>
          </a:p>
          <a:p>
            <a:pPr algn="just"/>
            <a:r>
              <a:rPr lang="en-GB" sz="1900" dirty="0">
                <a:latin typeface="Garamond" panose="02020404030301010803" pitchFamily="18" charset="0"/>
              </a:rPr>
              <a:t>He died in 2005 following a period of ill health.</a:t>
            </a:r>
          </a:p>
          <a:p>
            <a:pPr algn="just"/>
            <a:r>
              <a:rPr lang="en-GB" sz="1900" dirty="0">
                <a:latin typeface="Garamond" panose="02020404030301010803" pitchFamily="18" charset="0"/>
              </a:rPr>
              <a:t>He was beatified by his successor Pope Benedict in 2011 and canonised by </a:t>
            </a:r>
          </a:p>
          <a:p>
            <a:pPr algn="just"/>
            <a:r>
              <a:rPr lang="en-GB" sz="1900" dirty="0">
                <a:latin typeface="Garamond" panose="02020404030301010803" pitchFamily="18" charset="0"/>
              </a:rPr>
              <a:t>Pope Francis with Emeritus Pope Benedict concelebrating in 2014.</a:t>
            </a:r>
          </a:p>
          <a:p>
            <a:endParaRPr lang="en-GB" dirty="0"/>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8199" y="2721724"/>
            <a:ext cx="6311788" cy="4060816"/>
          </a:xfrm>
          <a:prstGeom prst="rect">
            <a:avLst/>
          </a:prstGeom>
        </p:spPr>
      </p:pic>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40 </a:t>
            </a:r>
            <a:r>
              <a:rPr lang="en-GB" altLang="en-US" sz="4000" dirty="0">
                <a:solidFill>
                  <a:schemeClr val="accent4">
                    <a:lumMod val="75000"/>
                  </a:schemeClr>
                </a:solidFill>
                <a:latin typeface="Garamond" panose="02020404030301010803" pitchFamily="18" charset="0"/>
              </a:rPr>
              <a:t>: St Luke</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336876"/>
            <a:ext cx="7379998" cy="1569660"/>
          </a:xfrm>
          <a:prstGeom prst="rect">
            <a:avLst/>
          </a:prstGeom>
          <a:noFill/>
          <a:ln w="15875">
            <a:noFill/>
          </a:ln>
        </p:spPr>
        <p:txBody>
          <a:bodyPr wrap="square" rtlCol="0">
            <a:spAutoFit/>
          </a:bodyPr>
          <a:lstStyle/>
          <a:p>
            <a:pPr algn="just"/>
            <a:r>
              <a:rPr lang="en-GB" sz="2400" dirty="0">
                <a:latin typeface="Garamond" panose="02020404030301010803" pitchFamily="18" charset="0"/>
              </a:rPr>
              <a:t>St Luke’s in Harlow is named after the saint who was one of the four Evangelists.</a:t>
            </a:r>
          </a:p>
          <a:p>
            <a:pPr algn="just"/>
            <a:r>
              <a:rPr lang="en-GB" sz="2400" dirty="0">
                <a:latin typeface="Garamond" panose="02020404030301010803" pitchFamily="18" charset="0"/>
              </a:rPr>
              <a:t>The school’s values are embedded in Love through God – Love of self and Love of others.</a:t>
            </a:r>
            <a:endParaRPr lang="en-GB" sz="2000" dirty="0">
              <a:latin typeface="Garamond" panose="02020404030301010803" pitchFamily="18" charset="0"/>
            </a:endParaRP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6" name="TextBox 5"/>
          <p:cNvSpPr txBox="1"/>
          <p:nvPr/>
        </p:nvSpPr>
        <p:spPr>
          <a:xfrm>
            <a:off x="9944893" y="61391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a:extLst>
              <a:ext uri="{FF2B5EF4-FFF2-40B4-BE49-F238E27FC236}">
                <a16:creationId xmlns:a16="http://schemas.microsoft.com/office/drawing/2014/main" id="{FC33337F-7B24-0156-76B4-0D63D666EE7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70164" y="1427693"/>
            <a:ext cx="3882492" cy="4883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17</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October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Hope~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16386" y="1869311"/>
            <a:ext cx="5870444" cy="2935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07696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66f78821-969e-443f-8b7e-99ce487fda93"/>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6591</TotalTime>
  <Words>497</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398</cp:revision>
  <dcterms:created xsi:type="dcterms:W3CDTF">2019-09-06T14:56:38Z</dcterms:created>
  <dcterms:modified xsi:type="dcterms:W3CDTF">2022-10-14T12:02:45Z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