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334" r:id="rId5"/>
    <p:sldId id="289" r:id="rId6"/>
    <p:sldId id="297" r:id="rId7"/>
    <p:sldId id="333" r:id="rId8"/>
    <p:sldId id="258" r:id="rId9"/>
    <p:sldId id="272" r:id="rId10"/>
    <p:sldId id="321" r:id="rId11"/>
    <p:sldId id="335"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59050C0-9C4B-4D13-8C2D-DAE1FD095444}" v="5" dt="2022-10-15T08:36:17.69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2761" autoAdjust="0"/>
    <p:restoredTop sz="94660"/>
  </p:normalViewPr>
  <p:slideViewPr>
    <p:cSldViewPr snapToGrid="0">
      <p:cViewPr varScale="1">
        <p:scale>
          <a:sx n="112" d="100"/>
          <a:sy n="112" d="100"/>
        </p:scale>
        <p:origin x="102" y="1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18" Type="http://schemas.microsoft.com/office/2015/10/relationships/revisionInfo" Target="revisionInfo.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hn Adams" userId="1143faee-bb16-416e-8056-0ed4c730fe93" providerId="ADAL" clId="{059050C0-9C4B-4D13-8C2D-DAE1FD095444}"/>
    <pc:docChg chg="modSld">
      <pc:chgData name="John Adams" userId="1143faee-bb16-416e-8056-0ed4c730fe93" providerId="ADAL" clId="{059050C0-9C4B-4D13-8C2D-DAE1FD095444}" dt="2022-10-15T08:36:17.694" v="68" actId="1076"/>
      <pc:docMkLst>
        <pc:docMk/>
      </pc:docMkLst>
      <pc:sldChg chg="modSp mod">
        <pc:chgData name="John Adams" userId="1143faee-bb16-416e-8056-0ed4c730fe93" providerId="ADAL" clId="{059050C0-9C4B-4D13-8C2D-DAE1FD095444}" dt="2022-10-15T08:34:35.303" v="48" actId="20577"/>
        <pc:sldMkLst>
          <pc:docMk/>
          <pc:sldMk cId="2656554078" sldId="258"/>
        </pc:sldMkLst>
        <pc:spChg chg="mod">
          <ac:chgData name="John Adams" userId="1143faee-bb16-416e-8056-0ed4c730fe93" providerId="ADAL" clId="{059050C0-9C4B-4D13-8C2D-DAE1FD095444}" dt="2022-10-15T08:34:35.303" v="48" actId="20577"/>
          <ac:spMkLst>
            <pc:docMk/>
            <pc:sldMk cId="2656554078" sldId="258"/>
            <ac:spMk id="4" creationId="{00000000-0000-0000-0000-000000000000}"/>
          </ac:spMkLst>
        </pc:spChg>
      </pc:sldChg>
      <pc:sldChg chg="modSp mod">
        <pc:chgData name="John Adams" userId="1143faee-bb16-416e-8056-0ed4c730fe93" providerId="ADAL" clId="{059050C0-9C4B-4D13-8C2D-DAE1FD095444}" dt="2022-10-15T08:36:17.694" v="68" actId="1076"/>
        <pc:sldMkLst>
          <pc:docMk/>
          <pc:sldMk cId="2339235338" sldId="272"/>
        </pc:sldMkLst>
        <pc:spChg chg="mod">
          <ac:chgData name="John Adams" userId="1143faee-bb16-416e-8056-0ed4c730fe93" providerId="ADAL" clId="{059050C0-9C4B-4D13-8C2D-DAE1FD095444}" dt="2022-10-15T08:36:07.603" v="67" actId="6549"/>
          <ac:spMkLst>
            <pc:docMk/>
            <pc:sldMk cId="2339235338" sldId="272"/>
            <ac:spMk id="2" creationId="{00000000-0000-0000-0000-000000000000}"/>
          </ac:spMkLst>
        </pc:spChg>
        <pc:picChg chg="mod">
          <ac:chgData name="John Adams" userId="1143faee-bb16-416e-8056-0ed4c730fe93" providerId="ADAL" clId="{059050C0-9C4B-4D13-8C2D-DAE1FD095444}" dt="2022-10-15T08:36:17.694" v="68" actId="1076"/>
          <ac:picMkLst>
            <pc:docMk/>
            <pc:sldMk cId="2339235338" sldId="272"/>
            <ac:picMk id="2050" creationId="{A3C2D049-F447-B932-BDA9-F720E8B1342F}"/>
          </ac:picMkLst>
        </pc:picChg>
      </pc:sldChg>
      <pc:sldChg chg="modSp mod">
        <pc:chgData name="John Adams" userId="1143faee-bb16-416e-8056-0ed4c730fe93" providerId="ADAL" clId="{059050C0-9C4B-4D13-8C2D-DAE1FD095444}" dt="2022-10-15T08:33:30.352" v="4" actId="20577"/>
        <pc:sldMkLst>
          <pc:docMk/>
          <pc:sldMk cId="835714311" sldId="289"/>
        </pc:sldMkLst>
        <pc:spChg chg="mod">
          <ac:chgData name="John Adams" userId="1143faee-bb16-416e-8056-0ed4c730fe93" providerId="ADAL" clId="{059050C0-9C4B-4D13-8C2D-DAE1FD095444}" dt="2022-10-15T08:33:30.352" v="4" actId="20577"/>
          <ac:spMkLst>
            <pc:docMk/>
            <pc:sldMk cId="835714311" sldId="289"/>
            <ac:spMk id="10" creationId="{00000000-0000-0000-0000-000000000000}"/>
          </ac:spMkLst>
        </pc:spChg>
      </pc:sldChg>
      <pc:sldChg chg="modSp mod">
        <pc:chgData name="John Adams" userId="1143faee-bb16-416e-8056-0ed4c730fe93" providerId="ADAL" clId="{059050C0-9C4B-4D13-8C2D-DAE1FD095444}" dt="2022-10-15T08:34:20.177" v="35" actId="14100"/>
        <pc:sldMkLst>
          <pc:docMk/>
          <pc:sldMk cId="2697338157" sldId="333"/>
        </pc:sldMkLst>
        <pc:spChg chg="mod">
          <ac:chgData name="John Adams" userId="1143faee-bb16-416e-8056-0ed4c730fe93" providerId="ADAL" clId="{059050C0-9C4B-4D13-8C2D-DAE1FD095444}" dt="2022-10-15T08:34:10.040" v="34" actId="20577"/>
          <ac:spMkLst>
            <pc:docMk/>
            <pc:sldMk cId="2697338157" sldId="333"/>
            <ac:spMk id="4" creationId="{00000000-0000-0000-0000-000000000000}"/>
          </ac:spMkLst>
        </pc:spChg>
        <pc:picChg chg="mod">
          <ac:chgData name="John Adams" userId="1143faee-bb16-416e-8056-0ed4c730fe93" providerId="ADAL" clId="{059050C0-9C4B-4D13-8C2D-DAE1FD095444}" dt="2022-10-15T08:34:20.177" v="35" actId="14100"/>
          <ac:picMkLst>
            <pc:docMk/>
            <pc:sldMk cId="2697338157" sldId="333"/>
            <ac:picMk id="1026" creationId="{34BF8FAA-323B-2105-1DB2-AB8013369F6A}"/>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11102A62-F375-41FE-A154-0A2551C1B81C}" type="datetimeFigureOut">
              <a:rPr lang="en-GB" smtClean="0"/>
              <a:t>03/11/2022</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82825842"/>
      </p:ext>
    </p:extLst>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1102A62-F375-41FE-A154-0A2551C1B81C}" type="datetimeFigureOut">
              <a:rPr lang="en-GB" smtClean="0"/>
              <a:t>03/11/2022</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242539346"/>
      </p:ext>
    </p:extLst>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1102A62-F375-41FE-A154-0A2551C1B81C}" type="datetimeFigureOut">
              <a:rPr lang="en-GB" smtClean="0"/>
              <a:t>03/11/2022</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2316152926"/>
      </p:ext>
    </p:extLst>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1102A62-F375-41FE-A154-0A2551C1B81C}" type="datetimeFigureOut">
              <a:rPr lang="en-GB" smtClean="0"/>
              <a:t>03/11/2022</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1174852221"/>
      </p:ext>
    </p:extLst>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1102A62-F375-41FE-A154-0A2551C1B81C}" type="datetimeFigureOut">
              <a:rPr lang="en-GB" smtClean="0"/>
              <a:t>03/11/2022</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164837802"/>
      </p:ext>
    </p:extLst>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11102A62-F375-41FE-A154-0A2551C1B81C}" type="datetimeFigureOut">
              <a:rPr lang="en-GB" smtClean="0"/>
              <a:t>03/11/2022</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874782591"/>
      </p:ext>
    </p:extLst>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11102A62-F375-41FE-A154-0A2551C1B81C}" type="datetimeFigureOut">
              <a:rPr lang="en-GB" smtClean="0"/>
              <a:t>03/11/2022</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3191717808"/>
      </p:ext>
    </p:extLst>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11102A62-F375-41FE-A154-0A2551C1B81C}" type="datetimeFigureOut">
              <a:rPr lang="en-GB" smtClean="0"/>
              <a:t>03/11/2022</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2928818789"/>
      </p:ext>
    </p:extLst>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102A62-F375-41FE-A154-0A2551C1B81C}" type="datetimeFigureOut">
              <a:rPr lang="en-GB" smtClean="0"/>
              <a:t>03/11/2022</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461292292"/>
      </p:ext>
    </p:extLst>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1102A62-F375-41FE-A154-0A2551C1B81C}" type="datetimeFigureOut">
              <a:rPr lang="en-GB" smtClean="0"/>
              <a:t>03/11/2022</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2020422680"/>
      </p:ext>
    </p:extLst>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1102A62-F375-41FE-A154-0A2551C1B81C}" type="datetimeFigureOut">
              <a:rPr lang="en-GB" smtClean="0"/>
              <a:t>03/11/2022</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2404665318"/>
      </p:ext>
    </p:extLst>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102A62-F375-41FE-A154-0A2551C1B81C}" type="datetimeFigureOut">
              <a:rPr lang="en-GB" smtClean="0"/>
              <a:t>03/11/2022</a:t>
            </a:fld>
            <a:endParaRPr lang="en-GB"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0777A2-8FDA-4D01-8F20-A07DB84ACCD9}" type="slidenum">
              <a:rPr lang="en-GB" smtClean="0"/>
              <a:t>‹#›</a:t>
            </a:fld>
            <a:endParaRPr lang="en-GB" dirty="0"/>
          </a:p>
        </p:txBody>
      </p:sp>
    </p:spTree>
    <p:extLst>
      <p:ext uri="{BB962C8B-B14F-4D97-AF65-F5344CB8AC3E}">
        <p14:creationId xmlns:p14="http://schemas.microsoft.com/office/powerpoint/2010/main" val="38325785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push dir="u"/>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jpg"/><Relationship Id="rId1" Type="http://schemas.openxmlformats.org/officeDocument/2006/relationships/slideLayout" Target="../slideLayouts/slideLayout4.xml"/><Relationship Id="rId5" Type="http://schemas.openxmlformats.org/officeDocument/2006/relationships/image" Target="../media/image9.png"/><Relationship Id="rId4" Type="http://schemas.openxmlformats.org/officeDocument/2006/relationships/image" Target="../media/image8.jpg"/></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3998" y="5700381"/>
            <a:ext cx="9144000" cy="1655762"/>
          </a:xfrm>
        </p:spPr>
        <p:txBody>
          <a:bodyPr>
            <a:normAutofit/>
          </a:bodyPr>
          <a:lstStyle/>
          <a:p>
            <a:r>
              <a:rPr lang="en-GB" sz="2800" dirty="0">
                <a:solidFill>
                  <a:schemeClr val="accent4">
                    <a:lumMod val="75000"/>
                  </a:schemeClr>
                </a:solidFill>
                <a:latin typeface="Garamond" panose="02020404030301010803" pitchFamily="18" charset="0"/>
              </a:rPr>
              <a:t>Monday 7</a:t>
            </a:r>
            <a:r>
              <a:rPr lang="en-GB" sz="2800" baseline="30000" dirty="0">
                <a:solidFill>
                  <a:schemeClr val="accent4">
                    <a:lumMod val="75000"/>
                  </a:schemeClr>
                </a:solidFill>
                <a:latin typeface="Garamond" panose="02020404030301010803" pitchFamily="18" charset="0"/>
              </a:rPr>
              <a:t>th</a:t>
            </a:r>
            <a:r>
              <a:rPr lang="en-GB" sz="2800" dirty="0">
                <a:solidFill>
                  <a:schemeClr val="accent4">
                    <a:lumMod val="75000"/>
                  </a:schemeClr>
                </a:solidFill>
                <a:latin typeface="Garamond" panose="02020404030301010803" pitchFamily="18" charset="0"/>
              </a:rPr>
              <a:t> November 2022</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69637" y="5816600"/>
            <a:ext cx="771525" cy="914400"/>
          </a:xfrm>
          <a:prstGeom prst="rect">
            <a:avLst/>
          </a:prstGeom>
        </p:spPr>
      </p:pic>
      <p:sp>
        <p:nvSpPr>
          <p:cNvPr id="5" name="TextBox 4"/>
          <p:cNvSpPr txBox="1"/>
          <p:nvPr/>
        </p:nvSpPr>
        <p:spPr>
          <a:xfrm>
            <a:off x="7264400" y="6089134"/>
            <a:ext cx="4465637" cy="369332"/>
          </a:xfrm>
          <a:prstGeom prst="rect">
            <a:avLst/>
          </a:prstGeom>
          <a:noFill/>
        </p:spPr>
        <p:txBody>
          <a:bodyPr wrap="square" rtlCol="0">
            <a:spAutoFit/>
          </a:bodyPr>
          <a:lstStyle/>
          <a:p>
            <a:r>
              <a:rPr lang="en-GB" b="1" dirty="0">
                <a:solidFill>
                  <a:schemeClr val="accent1">
                    <a:lumMod val="50000"/>
                  </a:schemeClr>
                </a:solidFill>
              </a:rPr>
              <a:t>Brentwood Diocese Education Service</a:t>
            </a:r>
          </a:p>
        </p:txBody>
      </p:sp>
      <p:sp>
        <p:nvSpPr>
          <p:cNvPr id="10" name="Title 1"/>
          <p:cNvSpPr txBox="1">
            <a:spLocks/>
          </p:cNvSpPr>
          <p:nvPr/>
        </p:nvSpPr>
        <p:spPr>
          <a:xfrm>
            <a:off x="1524000" y="249839"/>
            <a:ext cx="9144000" cy="1466113"/>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600" dirty="0">
                <a:solidFill>
                  <a:schemeClr val="accent4">
                    <a:lumMod val="75000"/>
                  </a:schemeClr>
                </a:solidFill>
                <a:latin typeface="Garamond" panose="02020404030301010803" pitchFamily="18" charset="0"/>
              </a:rPr>
              <a:t>Looking Forward</a:t>
            </a:r>
          </a:p>
        </p:txBody>
      </p:sp>
      <p:pic>
        <p:nvPicPr>
          <p:cNvPr id="8" name="Picture 7" descr="World Youth Day Lisbon 2023 unveils Marian logo | Angelus News"/>
          <p:cNvPicPr/>
          <p:nvPr/>
        </p:nvPicPr>
        <p:blipFill rotWithShape="1">
          <a:blip r:embed="rId3" cstate="print">
            <a:extLst>
              <a:ext uri="{28A0092B-C50C-407E-A947-70E740481C1C}">
                <a14:useLocalDpi xmlns:a14="http://schemas.microsoft.com/office/drawing/2010/main" val="0"/>
              </a:ext>
            </a:extLst>
          </a:blip>
          <a:srcRect l="25420" t="2314" r="22249" b="2792"/>
          <a:stretch/>
        </p:blipFill>
        <p:spPr bwMode="auto">
          <a:xfrm>
            <a:off x="227489" y="4971098"/>
            <a:ext cx="1789747" cy="1759902"/>
          </a:xfrm>
          <a:prstGeom prst="rect">
            <a:avLst/>
          </a:prstGeom>
          <a:noFill/>
          <a:ln>
            <a:noFill/>
          </a:ln>
          <a:extLst>
            <a:ext uri="{53640926-AAD7-44D8-BBD7-CCE9431645EC}">
              <a14:shadowObscured xmlns:a14="http://schemas.microsoft.com/office/drawing/2010/main"/>
            </a:ext>
          </a:extLst>
        </p:spPr>
      </p:pic>
      <p:sp>
        <p:nvSpPr>
          <p:cNvPr id="9" name="Subtitle 2"/>
          <p:cNvSpPr txBox="1">
            <a:spLocks/>
          </p:cNvSpPr>
          <p:nvPr/>
        </p:nvSpPr>
        <p:spPr>
          <a:xfrm>
            <a:off x="1391795" y="5023168"/>
            <a:ext cx="9901645"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4400" dirty="0">
                <a:latin typeface="Garamond" panose="02020404030301010803" pitchFamily="18" charset="0"/>
              </a:rPr>
              <a:t>~ Looking Forward in Love~</a:t>
            </a:r>
          </a:p>
        </p:txBody>
      </p:sp>
      <p:pic>
        <p:nvPicPr>
          <p:cNvPr id="1026" name="Picture 2">
            <a:extLst>
              <a:ext uri="{FF2B5EF4-FFF2-40B4-BE49-F238E27FC236}">
                <a16:creationId xmlns:a16="http://schemas.microsoft.com/office/drawing/2014/main" id="{D0D4E249-6698-465A-9CB1-396CF673738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3073078" y="1869311"/>
            <a:ext cx="6499185" cy="29352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3920719"/>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Box 2"/>
          <p:cNvSpPr txBox="1">
            <a:spLocks noChangeArrowheads="1"/>
          </p:cNvSpPr>
          <p:nvPr/>
        </p:nvSpPr>
        <p:spPr bwMode="auto">
          <a:xfrm>
            <a:off x="842748" y="1659156"/>
            <a:ext cx="10506504" cy="4186665"/>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gn="ctr">
              <a:lnSpc>
                <a:spcPct val="107000"/>
              </a:lnSpc>
              <a:spcAft>
                <a:spcPts val="0"/>
              </a:spcAft>
            </a:pPr>
            <a:r>
              <a:rPr lang="en-GB" sz="300" dirty="0">
                <a:effectLst/>
                <a:latin typeface="Garamond" panose="02020404030301010803" pitchFamily="18"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ctr"/>
            <a:r>
              <a:rPr lang="en-GB" sz="2400" dirty="0">
                <a:latin typeface="Garamond" panose="02020404030301010803" pitchFamily="18" charset="0"/>
              </a:rPr>
              <a:t>In the Gospel of John, Jesus says:</a:t>
            </a:r>
          </a:p>
          <a:p>
            <a:pPr algn="ctr"/>
            <a:endParaRPr lang="en-GB" sz="2400" dirty="0">
              <a:latin typeface="Garamond" panose="02020404030301010803" pitchFamily="18" charset="0"/>
            </a:endParaRPr>
          </a:p>
          <a:p>
            <a:pPr algn="ctr"/>
            <a:r>
              <a:rPr lang="en-GB" sz="2400" dirty="0">
                <a:latin typeface="Garamond" panose="02020404030301010803" pitchFamily="18" charset="0"/>
              </a:rPr>
              <a:t>‘This is my commandment, that you love one another, as I have loved you. </a:t>
            </a:r>
          </a:p>
          <a:p>
            <a:pPr algn="ctr"/>
            <a:endParaRPr lang="en-GB" sz="2400" dirty="0">
              <a:latin typeface="Garamond" panose="02020404030301010803" pitchFamily="18" charset="0"/>
            </a:endParaRPr>
          </a:p>
          <a:p>
            <a:pPr algn="ctr"/>
            <a:r>
              <a:rPr lang="en-GB" sz="2400" dirty="0">
                <a:latin typeface="Garamond" panose="02020404030301010803" pitchFamily="18" charset="0"/>
              </a:rPr>
              <a:t>Greater love than this has no man, that a man lay down his life for his friends.’ </a:t>
            </a:r>
          </a:p>
          <a:p>
            <a:pPr algn="ctr"/>
            <a:endParaRPr lang="en-GB" sz="2400" dirty="0">
              <a:latin typeface="Garamond" panose="02020404030301010803" pitchFamily="18" charset="0"/>
            </a:endParaRPr>
          </a:p>
          <a:p>
            <a:pPr algn="ctr"/>
            <a:r>
              <a:rPr lang="en-GB" sz="2400" dirty="0">
                <a:latin typeface="Garamond" panose="02020404030301010803" pitchFamily="18" charset="0"/>
              </a:rPr>
              <a:t>This is the time of year when we remember those who died in war.</a:t>
            </a:r>
          </a:p>
          <a:p>
            <a:pPr algn="ctr"/>
            <a:endParaRPr lang="en-GB" sz="2400" dirty="0">
              <a:latin typeface="Garamond" panose="02020404030301010803" pitchFamily="18" charset="0"/>
            </a:endParaRPr>
          </a:p>
          <a:p>
            <a:pPr algn="ctr"/>
            <a:r>
              <a:rPr lang="en-GB" sz="2400" dirty="0">
                <a:latin typeface="Garamond" panose="02020404030301010803" pitchFamily="18" charset="0"/>
              </a:rPr>
              <a:t>These verses from the Gospel of John show that Jesus died to save us and that we should trust in His love and saving mercy.</a:t>
            </a:r>
          </a:p>
          <a:p>
            <a:pPr algn="ctr"/>
            <a:endParaRPr lang="en-GB" sz="1000" dirty="0">
              <a:latin typeface="Garamond" panose="02020404030301010803" pitchFamily="18" charset="0"/>
            </a:endParaRPr>
          </a:p>
        </p:txBody>
      </p:sp>
      <p:pic>
        <p:nvPicPr>
          <p:cNvPr id="7"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32100" y="5845821"/>
            <a:ext cx="771525" cy="914400"/>
          </a:xfrm>
          <a:prstGeom prst="rect">
            <a:avLst/>
          </a:prstGeom>
        </p:spPr>
      </p:pic>
      <p:sp>
        <p:nvSpPr>
          <p:cNvPr id="11" name="Text Box 2"/>
          <p:cNvSpPr txBox="1">
            <a:spLocks noChangeArrowheads="1"/>
          </p:cNvSpPr>
          <p:nvPr/>
        </p:nvSpPr>
        <p:spPr bwMode="auto">
          <a:xfrm>
            <a:off x="838199" y="244172"/>
            <a:ext cx="10461171" cy="1292003"/>
          </a:xfrm>
          <a:prstGeom prst="rect">
            <a:avLst/>
          </a:prstGeom>
          <a:solidFill>
            <a:srgbClr val="FFFF00"/>
          </a:solidFill>
          <a:ln w="57150">
            <a:solidFill>
              <a:schemeClr val="accent1"/>
            </a:solidFill>
            <a:miter lim="800000"/>
            <a:headEnd/>
            <a:tailEnd/>
          </a:ln>
        </p:spPr>
        <p:txBody>
          <a:bodyPr rot="0" vert="horz" wrap="square" lIns="91440" tIns="45720" rIns="91440" bIns="45720" anchor="t" anchorCtr="0">
            <a:noAutofit/>
          </a:bodyPr>
          <a:lstStyle/>
          <a:p>
            <a:pPr algn="ctr">
              <a:lnSpc>
                <a:spcPct val="107000"/>
              </a:lnSpc>
              <a:spcAft>
                <a:spcPts val="0"/>
              </a:spcAft>
            </a:pPr>
            <a:endParaRPr lang="en-GB" sz="600" dirty="0">
              <a:effectLst/>
              <a:latin typeface="Garamond" panose="02020404030301010803" pitchFamily="18" charset="0"/>
              <a:ea typeface="Calibri" panose="020F0502020204030204" pitchFamily="34" charset="0"/>
              <a:cs typeface="Times New Roman" panose="02020603050405020304" pitchFamily="18" charset="0"/>
            </a:endParaRPr>
          </a:p>
          <a:p>
            <a:pPr algn="ctr">
              <a:lnSpc>
                <a:spcPct val="107000"/>
              </a:lnSpc>
              <a:spcAft>
                <a:spcPts val="0"/>
              </a:spcAft>
            </a:pPr>
            <a:r>
              <a:rPr lang="en-GB" sz="6000" dirty="0">
                <a:effectLst/>
                <a:latin typeface="Garamond" panose="02020404030301010803" pitchFamily="18" charset="0"/>
                <a:ea typeface="Calibri" panose="020F0502020204030204" pitchFamily="34" charset="0"/>
                <a:cs typeface="Times New Roman" panose="02020603050405020304" pitchFamily="18" charset="0"/>
              </a:rPr>
              <a:t>Looking </a:t>
            </a:r>
            <a:r>
              <a:rPr lang="en-GB" sz="6000" dirty="0">
                <a:latin typeface="Garamond" panose="02020404030301010803" pitchFamily="18" charset="0"/>
                <a:ea typeface="Calibri" panose="020F0502020204030204" pitchFamily="34" charset="0"/>
                <a:cs typeface="Times New Roman" panose="02020603050405020304" pitchFamily="18" charset="0"/>
              </a:rPr>
              <a:t>F</a:t>
            </a:r>
            <a:r>
              <a:rPr lang="en-GB" sz="6000" dirty="0">
                <a:effectLst/>
                <a:latin typeface="Garamond" panose="02020404030301010803" pitchFamily="18" charset="0"/>
                <a:ea typeface="Calibri" panose="020F0502020204030204" pitchFamily="34" charset="0"/>
                <a:cs typeface="Times New Roman" panose="02020603050405020304" pitchFamily="18" charset="0"/>
              </a:rPr>
              <a:t>orward in Love</a:t>
            </a:r>
            <a:endParaRPr lang="en-GB" sz="6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B1D6D902-36D1-4CF9-BDFA-75FE237F5371}"/>
              </a:ext>
            </a:extLst>
          </p:cNvPr>
          <p:cNvSpPr txBox="1"/>
          <p:nvPr/>
        </p:nvSpPr>
        <p:spPr>
          <a:xfrm>
            <a:off x="9944100" y="6050290"/>
            <a:ext cx="1544637" cy="523220"/>
          </a:xfrm>
          <a:prstGeom prst="rect">
            <a:avLst/>
          </a:prstGeom>
          <a:noFill/>
        </p:spPr>
        <p:txBody>
          <a:bodyPr wrap="square" rtlCol="0">
            <a:spAutoFit/>
          </a:bodyPr>
          <a:lstStyle/>
          <a:p>
            <a:r>
              <a:rPr lang="en-GB" sz="2800" b="1" dirty="0">
                <a:solidFill>
                  <a:schemeClr val="accent1">
                    <a:lumMod val="50000"/>
                  </a:schemeClr>
                </a:solidFill>
              </a:rPr>
              <a:t>BDES</a:t>
            </a:r>
          </a:p>
        </p:txBody>
      </p:sp>
    </p:spTree>
    <p:extLst>
      <p:ext uri="{BB962C8B-B14F-4D97-AF65-F5344CB8AC3E}">
        <p14:creationId xmlns:p14="http://schemas.microsoft.com/office/powerpoint/2010/main" val="835714311"/>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2700338" y="915989"/>
            <a:ext cx="6799262" cy="1303337"/>
          </a:xfrm>
        </p:spPr>
        <p:txBody>
          <a:bodyPr/>
          <a:lstStyle/>
          <a:p>
            <a:pPr eaLnBrk="1" hangingPunct="1"/>
            <a:r>
              <a:rPr lang="en-GB" altLang="en-US" dirty="0">
                <a:ln>
                  <a:noFill/>
                </a:ln>
              </a:rPr>
              <a:t>The Synoptic Problem</a:t>
            </a:r>
          </a:p>
        </p:txBody>
      </p:sp>
      <p:sp>
        <p:nvSpPr>
          <p:cNvPr id="6" name="TextBox 5"/>
          <p:cNvSpPr txBox="1"/>
          <p:nvPr/>
        </p:nvSpPr>
        <p:spPr>
          <a:xfrm>
            <a:off x="9944100" y="6050290"/>
            <a:ext cx="1544637" cy="523220"/>
          </a:xfrm>
          <a:prstGeom prst="rect">
            <a:avLst/>
          </a:prstGeom>
          <a:noFill/>
        </p:spPr>
        <p:txBody>
          <a:bodyPr wrap="square" rtlCol="0">
            <a:spAutoFit/>
          </a:bodyPr>
          <a:lstStyle/>
          <a:p>
            <a:r>
              <a:rPr lang="en-GB" sz="2800" b="1" dirty="0">
                <a:solidFill>
                  <a:schemeClr val="accent1">
                    <a:lumMod val="50000"/>
                  </a:schemeClr>
                </a:solidFill>
              </a:rPr>
              <a:t>BDES</a:t>
            </a:r>
          </a:p>
        </p:txBody>
      </p:sp>
      <p:sp>
        <p:nvSpPr>
          <p:cNvPr id="8" name="Title 1"/>
          <p:cNvSpPr txBox="1">
            <a:spLocks/>
          </p:cNvSpPr>
          <p:nvPr/>
        </p:nvSpPr>
        <p:spPr>
          <a:xfrm>
            <a:off x="653143" y="415926"/>
            <a:ext cx="10835593" cy="1591935"/>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6000" dirty="0">
                <a:solidFill>
                  <a:schemeClr val="accent4">
                    <a:lumMod val="75000"/>
                  </a:schemeClr>
                </a:solidFill>
                <a:latin typeface="Garamond" panose="02020404030301010803" pitchFamily="18" charset="0"/>
              </a:rPr>
              <a:t>In Sunday’s Gospel Reading  …</a:t>
            </a:r>
          </a:p>
        </p:txBody>
      </p:sp>
      <p:sp>
        <p:nvSpPr>
          <p:cNvPr id="3" name="Rectangle 2"/>
          <p:cNvSpPr/>
          <p:nvPr/>
        </p:nvSpPr>
        <p:spPr>
          <a:xfrm>
            <a:off x="6436448" y="2638619"/>
            <a:ext cx="5450194" cy="3016210"/>
          </a:xfrm>
          <a:prstGeom prst="rect">
            <a:avLst/>
          </a:prstGeom>
        </p:spPr>
        <p:txBody>
          <a:bodyPr wrap="square">
            <a:spAutoFit/>
          </a:bodyPr>
          <a:lstStyle/>
          <a:p>
            <a:pPr algn="ctr"/>
            <a:r>
              <a:rPr lang="en-GB" sz="2600" b="1" dirty="0">
                <a:latin typeface="Garamond" panose="02020404030301010803" pitchFamily="18" charset="0"/>
              </a:rPr>
              <a:t>Sunday 6</a:t>
            </a:r>
            <a:r>
              <a:rPr lang="en-GB" sz="2600" b="1" baseline="30000" dirty="0">
                <a:latin typeface="Garamond" panose="02020404030301010803" pitchFamily="18" charset="0"/>
              </a:rPr>
              <a:t>th</a:t>
            </a:r>
            <a:r>
              <a:rPr lang="en-GB" sz="2600" b="1" dirty="0">
                <a:latin typeface="Garamond" panose="02020404030301010803" pitchFamily="18" charset="0"/>
              </a:rPr>
              <a:t> November 2022</a:t>
            </a:r>
            <a:r>
              <a:rPr lang="en-GB" sz="2600" dirty="0">
                <a:latin typeface="Garamond" panose="02020404030301010803" pitchFamily="18" charset="0"/>
              </a:rPr>
              <a:t> :</a:t>
            </a:r>
            <a:r>
              <a:rPr lang="en-GB" dirty="0">
                <a:latin typeface="Garamond" panose="02020404030301010803" pitchFamily="18" charset="0"/>
              </a:rPr>
              <a:t>  </a:t>
            </a:r>
          </a:p>
          <a:p>
            <a:pPr algn="ctr"/>
            <a:r>
              <a:rPr lang="en-GB" dirty="0">
                <a:latin typeface="Garamond" panose="02020404030301010803" pitchFamily="18" charset="0"/>
              </a:rPr>
              <a:t>    </a:t>
            </a:r>
          </a:p>
          <a:p>
            <a:pPr algn="ctr"/>
            <a:r>
              <a:rPr lang="en-GB" sz="2800" dirty="0">
                <a:latin typeface="Garamond" panose="02020404030301010803" pitchFamily="18" charset="0"/>
              </a:rPr>
              <a:t>In the Gospel of Luke,                    Jesus teaches :                                                    </a:t>
            </a:r>
          </a:p>
          <a:p>
            <a:pPr algn="ctr"/>
            <a:endParaRPr lang="en-GB" sz="200" dirty="0">
              <a:latin typeface="Garamond" panose="02020404030301010803" pitchFamily="18" charset="0"/>
            </a:endParaRPr>
          </a:p>
          <a:p>
            <a:pPr algn="ctr"/>
            <a:r>
              <a:rPr lang="en-GB" sz="1200" dirty="0">
                <a:latin typeface="Garamond" panose="02020404030301010803" pitchFamily="18" charset="0"/>
              </a:rPr>
              <a:t>                  </a:t>
            </a:r>
            <a:r>
              <a:rPr lang="en-GB" sz="400" dirty="0">
                <a:latin typeface="Garamond" panose="02020404030301010803" pitchFamily="18" charset="0"/>
              </a:rPr>
              <a:t> </a:t>
            </a:r>
            <a:r>
              <a:rPr lang="en-GB" sz="1000" dirty="0">
                <a:latin typeface="Garamond" panose="02020404030301010803" pitchFamily="18" charset="0"/>
              </a:rPr>
              <a:t>                      </a:t>
            </a:r>
          </a:p>
          <a:p>
            <a:pPr algn="ctr"/>
            <a:r>
              <a:rPr lang="en-GB" sz="3600" dirty="0">
                <a:latin typeface="Garamond" panose="02020404030301010803" pitchFamily="18" charset="0"/>
              </a:rPr>
              <a:t>“He is the God of the living</a:t>
            </a:r>
            <a:r>
              <a:rPr lang="en-GB" sz="4000" dirty="0">
                <a:latin typeface="Garamond" panose="02020404030301010803" pitchFamily="18" charset="0"/>
              </a:rPr>
              <a:t>.”</a:t>
            </a:r>
          </a:p>
        </p:txBody>
      </p:sp>
      <p:pic>
        <p:nvPicPr>
          <p:cNvPr id="7"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68037" y="5854700"/>
            <a:ext cx="771525" cy="914400"/>
          </a:xfrm>
          <a:prstGeom prst="rect">
            <a:avLst/>
          </a:prstGeom>
        </p:spPr>
      </p:pic>
      <p:pic>
        <p:nvPicPr>
          <p:cNvPr id="1026" name="Picture 2">
            <a:extLst>
              <a:ext uri="{FF2B5EF4-FFF2-40B4-BE49-F238E27FC236}">
                <a16:creationId xmlns:a16="http://schemas.microsoft.com/office/drawing/2014/main" id="{8C0BB082-7727-8901-CE4B-6FE41B12C344}"/>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243943" y="2494564"/>
            <a:ext cx="5068904" cy="37948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8881387"/>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9944099" y="6143316"/>
            <a:ext cx="1544637" cy="523220"/>
          </a:xfrm>
          <a:prstGeom prst="rect">
            <a:avLst/>
          </a:prstGeom>
          <a:noFill/>
        </p:spPr>
        <p:txBody>
          <a:bodyPr wrap="square" rtlCol="0">
            <a:spAutoFit/>
          </a:bodyPr>
          <a:lstStyle/>
          <a:p>
            <a:r>
              <a:rPr lang="en-GB" sz="2800" b="1" dirty="0">
                <a:solidFill>
                  <a:schemeClr val="accent1">
                    <a:lumMod val="50000"/>
                  </a:schemeClr>
                </a:solidFill>
              </a:rPr>
              <a:t>BDES</a:t>
            </a:r>
          </a:p>
        </p:txBody>
      </p:sp>
      <p:sp>
        <p:nvSpPr>
          <p:cNvPr id="8" name="Title 1"/>
          <p:cNvSpPr txBox="1">
            <a:spLocks/>
          </p:cNvSpPr>
          <p:nvPr/>
        </p:nvSpPr>
        <p:spPr>
          <a:xfrm>
            <a:off x="353148" y="298360"/>
            <a:ext cx="11358561" cy="1591935"/>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6000" dirty="0">
                <a:solidFill>
                  <a:schemeClr val="accent4">
                    <a:lumMod val="75000"/>
                  </a:schemeClr>
                </a:solidFill>
                <a:latin typeface="Garamond" panose="02020404030301010803" pitchFamily="18" charset="0"/>
              </a:rPr>
              <a:t>Reflection on the Creed </a:t>
            </a:r>
          </a:p>
        </p:txBody>
      </p:sp>
      <p:pic>
        <p:nvPicPr>
          <p:cNvPr id="7"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02973" y="5836945"/>
            <a:ext cx="771525" cy="914400"/>
          </a:xfrm>
          <a:prstGeom prst="rect">
            <a:avLst/>
          </a:prstGeom>
        </p:spPr>
      </p:pic>
      <p:sp>
        <p:nvSpPr>
          <p:cNvPr id="4" name="Rectangle 3"/>
          <p:cNvSpPr>
            <a:spLocks noChangeArrowheads="1"/>
          </p:cNvSpPr>
          <p:nvPr/>
        </p:nvSpPr>
        <p:spPr bwMode="auto">
          <a:xfrm>
            <a:off x="6782766" y="2530864"/>
            <a:ext cx="5046562" cy="3002730"/>
          </a:xfrm>
          <a:prstGeom prst="rect">
            <a:avLst/>
          </a:prstGeom>
          <a:noFill/>
          <a:ln>
            <a:noFill/>
          </a:ln>
          <a:effectLst/>
        </p:spPr>
        <p:txBody>
          <a:bodyPr vert="horz" wrap="square" lIns="253920" tIns="31740" rIns="0" bIns="15870" numCol="1" anchor="ctr" anchorCtr="0" compatLnSpc="1">
            <a:prstTxWarp prst="textNoShape">
              <a:avLst/>
            </a:prstTxWarp>
            <a:spAutoFit/>
          </a:bodyPr>
          <a:lstStyle/>
          <a:p>
            <a:pPr lvl="0" algn="ctr" eaLnBrk="0" fontAlgn="base" hangingPunct="0">
              <a:spcBef>
                <a:spcPct val="0"/>
              </a:spcBef>
              <a:spcAft>
                <a:spcPct val="0"/>
              </a:spcAft>
            </a:pPr>
            <a:r>
              <a:rPr lang="en-GB" sz="3200" dirty="0">
                <a:latin typeface="Garamond" panose="02020404030301010803" pitchFamily="18" charset="0"/>
              </a:rPr>
              <a:t>I believe in one Lord,       Jesus Christ :                         He will come again in glory</a:t>
            </a:r>
            <a:br>
              <a:rPr lang="en-GB" sz="3200" dirty="0">
                <a:latin typeface="Garamond" panose="02020404030301010803" pitchFamily="18" charset="0"/>
              </a:rPr>
            </a:br>
            <a:r>
              <a:rPr lang="en-GB" sz="3200" dirty="0">
                <a:latin typeface="Garamond" panose="02020404030301010803" pitchFamily="18" charset="0"/>
              </a:rPr>
              <a:t>to judge the living and the dead and his kingdom will have no end.</a:t>
            </a:r>
            <a:endParaRPr kumimoji="0" lang="en-US" altLang="en-US" sz="3200" b="0" i="0" u="none" strike="noStrike" cap="none" normalizeH="0" baseline="0" dirty="0">
              <a:ln>
                <a:noFill/>
              </a:ln>
              <a:solidFill>
                <a:schemeClr val="tx1"/>
              </a:solidFill>
              <a:effectLst/>
              <a:latin typeface="Garamond" panose="02020404030301010803" pitchFamily="18" charset="0"/>
            </a:endParaRPr>
          </a:p>
        </p:txBody>
      </p:sp>
      <p:pic>
        <p:nvPicPr>
          <p:cNvPr id="1026" name="Picture 2">
            <a:extLst>
              <a:ext uri="{FF2B5EF4-FFF2-40B4-BE49-F238E27FC236}">
                <a16:creationId xmlns:a16="http://schemas.microsoft.com/office/drawing/2014/main" id="{34BF8FAA-323B-2105-1DB2-AB8013369F6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428264" y="2414726"/>
            <a:ext cx="7016770" cy="3693627"/>
          </a:xfrm>
          <a:prstGeom prst="ellipse">
            <a:avLst/>
          </a:prstGeom>
          <a:noFill/>
          <a:effectLst>
            <a:softEdge rad="317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7338157"/>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254646"/>
            <a:ext cx="12192000" cy="1322685"/>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altLang="en-US" dirty="0">
                <a:solidFill>
                  <a:schemeClr val="accent4">
                    <a:lumMod val="75000"/>
                  </a:schemeClr>
                </a:solidFill>
                <a:latin typeface="Garamond" panose="02020404030301010803" pitchFamily="18" charset="0"/>
              </a:rPr>
              <a:t>Preparing as communities for World Youth Day 2023</a:t>
            </a:r>
            <a:endParaRPr lang="en-GB" dirty="0">
              <a:solidFill>
                <a:schemeClr val="accent4">
                  <a:lumMod val="75000"/>
                </a:schemeClr>
              </a:solidFill>
              <a:latin typeface="Garamond" panose="02020404030301010803" pitchFamily="18" charset="0"/>
            </a:endParaRPr>
          </a:p>
        </p:txBody>
      </p:sp>
      <p:sp>
        <p:nvSpPr>
          <p:cNvPr id="6" name="TextBox 5"/>
          <p:cNvSpPr txBox="1"/>
          <p:nvPr/>
        </p:nvSpPr>
        <p:spPr>
          <a:xfrm>
            <a:off x="9944100" y="6063737"/>
            <a:ext cx="1544637" cy="523220"/>
          </a:xfrm>
          <a:prstGeom prst="rect">
            <a:avLst/>
          </a:prstGeom>
          <a:noFill/>
        </p:spPr>
        <p:txBody>
          <a:bodyPr wrap="square" rtlCol="0">
            <a:spAutoFit/>
          </a:bodyPr>
          <a:lstStyle/>
          <a:p>
            <a:r>
              <a:rPr lang="en-GB" sz="2800" b="1" dirty="0">
                <a:solidFill>
                  <a:schemeClr val="accent1">
                    <a:lumMod val="50000"/>
                  </a:schemeClr>
                </a:solidFill>
              </a:rPr>
              <a:t>BDES</a:t>
            </a:r>
          </a:p>
        </p:txBody>
      </p:sp>
      <p:pic>
        <p:nvPicPr>
          <p:cNvPr id="7"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68037" y="5854700"/>
            <a:ext cx="771525" cy="914400"/>
          </a:xfrm>
          <a:prstGeom prst="rect">
            <a:avLst/>
          </a:prstGeom>
        </p:spPr>
      </p:pic>
      <p:pic>
        <p:nvPicPr>
          <p:cNvPr id="8" name="Picture 7" descr="World Youth Day Lisbon 2023 unveils Marian logo | Angelus News"/>
          <p:cNvPicPr/>
          <p:nvPr/>
        </p:nvPicPr>
        <p:blipFill rotWithShape="1">
          <a:blip r:embed="rId3">
            <a:extLst>
              <a:ext uri="{28A0092B-C50C-407E-A947-70E740481C1C}">
                <a14:useLocalDpi xmlns:a14="http://schemas.microsoft.com/office/drawing/2010/main" val="0"/>
              </a:ext>
            </a:extLst>
          </a:blip>
          <a:srcRect l="25420" t="2314" r="22249" b="2792"/>
          <a:stretch/>
        </p:blipFill>
        <p:spPr bwMode="auto">
          <a:xfrm>
            <a:off x="792625" y="2120794"/>
            <a:ext cx="3422060" cy="4204553"/>
          </a:xfrm>
          <a:prstGeom prst="rect">
            <a:avLst/>
          </a:prstGeom>
          <a:noFill/>
          <a:ln>
            <a:noFill/>
          </a:ln>
          <a:extLst>
            <a:ext uri="{53640926-AAD7-44D8-BBD7-CCE9431645EC}">
              <a14:shadowObscured xmlns:a14="http://schemas.microsoft.com/office/drawing/2010/main"/>
            </a:ext>
          </a:extLst>
        </p:spPr>
      </p:pic>
      <p:sp>
        <p:nvSpPr>
          <p:cNvPr id="4" name="TextBox 3"/>
          <p:cNvSpPr txBox="1"/>
          <p:nvPr/>
        </p:nvSpPr>
        <p:spPr>
          <a:xfrm>
            <a:off x="4826643" y="2671126"/>
            <a:ext cx="6435623" cy="2646878"/>
          </a:xfrm>
          <a:prstGeom prst="rect">
            <a:avLst/>
          </a:prstGeom>
          <a:noFill/>
        </p:spPr>
        <p:txBody>
          <a:bodyPr wrap="square" rtlCol="0">
            <a:spAutoFit/>
          </a:bodyPr>
          <a:lstStyle/>
          <a:p>
            <a:pPr algn="ctr"/>
            <a:r>
              <a:rPr lang="en-GB" sz="4400" dirty="0">
                <a:latin typeface="Garamond" panose="02020404030301010803" pitchFamily="18" charset="0"/>
              </a:rPr>
              <a:t>“</a:t>
            </a:r>
            <a:r>
              <a:rPr lang="en-GB" sz="3600" dirty="0">
                <a:latin typeface="Garamond" panose="02020404030301010803" pitchFamily="18" charset="0"/>
              </a:rPr>
              <a:t>Faith is a flame that              grows stronger the more it is shared and passed on</a:t>
            </a:r>
            <a:r>
              <a:rPr lang="en-GB" sz="4400" dirty="0">
                <a:latin typeface="Garamond" panose="02020404030301010803" pitchFamily="18" charset="0"/>
              </a:rPr>
              <a:t>.”</a:t>
            </a:r>
          </a:p>
          <a:p>
            <a:pPr algn="ctr"/>
            <a:endParaRPr lang="en-GB" dirty="0">
              <a:latin typeface="Garamond" panose="02020404030301010803" pitchFamily="18" charset="0"/>
            </a:endParaRPr>
          </a:p>
          <a:p>
            <a:r>
              <a:rPr lang="en-GB" sz="2400" dirty="0">
                <a:latin typeface="Garamond" panose="02020404030301010803" pitchFamily="18" charset="0"/>
              </a:rPr>
              <a:t>                        - Pope Francis, </a:t>
            </a:r>
            <a:r>
              <a:rPr lang="en-GB" sz="2400" i="1" dirty="0">
                <a:latin typeface="Garamond" panose="02020404030301010803" pitchFamily="18" charset="0"/>
              </a:rPr>
              <a:t>World Youth Day  2013</a:t>
            </a:r>
          </a:p>
        </p:txBody>
      </p:sp>
    </p:spTree>
    <p:extLst>
      <p:ext uri="{BB962C8B-B14F-4D97-AF65-F5344CB8AC3E}">
        <p14:creationId xmlns:p14="http://schemas.microsoft.com/office/powerpoint/2010/main" val="2656554078"/>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0098064" y="6297976"/>
            <a:ext cx="1544637" cy="523220"/>
          </a:xfrm>
          <a:prstGeom prst="rect">
            <a:avLst/>
          </a:prstGeom>
          <a:noFill/>
        </p:spPr>
        <p:txBody>
          <a:bodyPr wrap="square" rtlCol="0">
            <a:spAutoFit/>
          </a:bodyPr>
          <a:lstStyle/>
          <a:p>
            <a:r>
              <a:rPr lang="en-GB" sz="2800" b="1" dirty="0">
                <a:solidFill>
                  <a:schemeClr val="accent1">
                    <a:lumMod val="50000"/>
                  </a:schemeClr>
                </a:solidFill>
              </a:rPr>
              <a:t>BDES</a:t>
            </a:r>
          </a:p>
        </p:txBody>
      </p:sp>
      <p:sp>
        <p:nvSpPr>
          <p:cNvPr id="8" name="Title 1"/>
          <p:cNvSpPr txBox="1">
            <a:spLocks/>
          </p:cNvSpPr>
          <p:nvPr/>
        </p:nvSpPr>
        <p:spPr>
          <a:xfrm>
            <a:off x="1152343" y="268022"/>
            <a:ext cx="9887313" cy="1589589"/>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5400" dirty="0">
                <a:solidFill>
                  <a:schemeClr val="accent4">
                    <a:lumMod val="75000"/>
                  </a:schemeClr>
                </a:solidFill>
                <a:latin typeface="Garamond" panose="02020404030301010803" pitchFamily="18" charset="0"/>
              </a:rPr>
              <a:t>Saint Leo the Great: 10</a:t>
            </a:r>
            <a:r>
              <a:rPr lang="en-GB" sz="5400" baseline="30000" dirty="0">
                <a:solidFill>
                  <a:schemeClr val="accent4">
                    <a:lumMod val="75000"/>
                  </a:schemeClr>
                </a:solidFill>
                <a:latin typeface="Garamond" panose="02020404030301010803" pitchFamily="18" charset="0"/>
              </a:rPr>
              <a:t>th</a:t>
            </a:r>
            <a:r>
              <a:rPr lang="en-GB" sz="5400" dirty="0">
                <a:solidFill>
                  <a:schemeClr val="accent4">
                    <a:lumMod val="75000"/>
                  </a:schemeClr>
                </a:solidFill>
                <a:latin typeface="Garamond" panose="02020404030301010803" pitchFamily="18" charset="0"/>
              </a:rPr>
              <a:t> November</a:t>
            </a:r>
          </a:p>
        </p:txBody>
      </p:sp>
      <p:sp>
        <p:nvSpPr>
          <p:cNvPr id="3" name="TextBox 2"/>
          <p:cNvSpPr txBox="1"/>
          <p:nvPr/>
        </p:nvSpPr>
        <p:spPr>
          <a:xfrm>
            <a:off x="3588151" y="2359148"/>
            <a:ext cx="7714921" cy="523220"/>
          </a:xfrm>
          <a:prstGeom prst="rect">
            <a:avLst/>
          </a:prstGeom>
          <a:noFill/>
        </p:spPr>
        <p:txBody>
          <a:bodyPr wrap="square" rtlCol="0">
            <a:spAutoFit/>
          </a:bodyPr>
          <a:lstStyle/>
          <a:p>
            <a:pPr algn="just"/>
            <a:endParaRPr lang="en-US" sz="2800" b="0" i="0" dirty="0">
              <a:solidFill>
                <a:srgbClr val="202122"/>
              </a:solidFill>
              <a:effectLst/>
              <a:latin typeface="Garamond" panose="02020404030301010803" pitchFamily="18" charset="0"/>
            </a:endParaRPr>
          </a:p>
        </p:txBody>
      </p:sp>
      <p:sp>
        <p:nvSpPr>
          <p:cNvPr id="4" name="TextBox 3"/>
          <p:cNvSpPr txBox="1"/>
          <p:nvPr/>
        </p:nvSpPr>
        <p:spPr>
          <a:xfrm>
            <a:off x="5758405" y="2359148"/>
            <a:ext cx="6313990" cy="430887"/>
          </a:xfrm>
          <a:prstGeom prst="rect">
            <a:avLst/>
          </a:prstGeom>
          <a:noFill/>
        </p:spPr>
        <p:txBody>
          <a:bodyPr wrap="square" rtlCol="0">
            <a:spAutoFit/>
          </a:bodyPr>
          <a:lstStyle/>
          <a:p>
            <a:pPr algn="just"/>
            <a:endParaRPr lang="en-GB" sz="2200" dirty="0"/>
          </a:p>
        </p:txBody>
      </p:sp>
      <p:pic>
        <p:nvPicPr>
          <p:cNvPr id="2050" name="Picture 2">
            <a:extLst>
              <a:ext uri="{FF2B5EF4-FFF2-40B4-BE49-F238E27FC236}">
                <a16:creationId xmlns:a16="http://schemas.microsoft.com/office/drawing/2014/main" id="{A3C2D049-F447-B932-BDA9-F720E8B1342F}"/>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31158" y="1857611"/>
            <a:ext cx="3229235" cy="5064029"/>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pic>
        <p:nvPicPr>
          <p:cNvPr id="7" name="Content Placeholder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54592" y="5906796"/>
            <a:ext cx="771525" cy="914400"/>
          </a:xfrm>
          <a:prstGeom prst="rect">
            <a:avLst/>
          </a:prstGeom>
        </p:spPr>
      </p:pic>
      <p:sp>
        <p:nvSpPr>
          <p:cNvPr id="10" name="TextBox 9"/>
          <p:cNvSpPr txBox="1"/>
          <p:nvPr/>
        </p:nvSpPr>
        <p:spPr>
          <a:xfrm>
            <a:off x="4025433" y="1963147"/>
            <a:ext cx="7714921" cy="369332"/>
          </a:xfrm>
          <a:prstGeom prst="rect">
            <a:avLst/>
          </a:prstGeom>
          <a:noFill/>
        </p:spPr>
        <p:txBody>
          <a:bodyPr wrap="square" rtlCol="0">
            <a:spAutoFit/>
          </a:bodyPr>
          <a:lstStyle/>
          <a:p>
            <a:endParaRPr lang="en-GB" dirty="0"/>
          </a:p>
        </p:txBody>
      </p:sp>
      <p:sp>
        <p:nvSpPr>
          <p:cNvPr id="2" name="TextBox 1"/>
          <p:cNvSpPr txBox="1"/>
          <p:nvPr/>
        </p:nvSpPr>
        <p:spPr>
          <a:xfrm>
            <a:off x="4777984" y="2081356"/>
            <a:ext cx="6209818" cy="4755148"/>
          </a:xfrm>
          <a:prstGeom prst="rect">
            <a:avLst/>
          </a:prstGeom>
          <a:noFill/>
        </p:spPr>
        <p:txBody>
          <a:bodyPr wrap="square" rtlCol="0">
            <a:spAutoFit/>
          </a:bodyPr>
          <a:lstStyle/>
          <a:p>
            <a:pPr algn="just"/>
            <a:r>
              <a:rPr lang="en-GB" sz="1900" dirty="0">
                <a:latin typeface="Garamond" panose="02020404030301010803" pitchFamily="18" charset="0"/>
              </a:rPr>
              <a:t>Leo the Great was Pope in the 5</a:t>
            </a:r>
            <a:r>
              <a:rPr lang="en-GB" sz="1900" baseline="30000" dirty="0">
                <a:latin typeface="Garamond" panose="02020404030301010803" pitchFamily="18" charset="0"/>
              </a:rPr>
              <a:t>th</a:t>
            </a:r>
            <a:r>
              <a:rPr lang="en-GB" sz="1900" dirty="0">
                <a:latin typeface="Garamond" panose="02020404030301010803" pitchFamily="18" charset="0"/>
              </a:rPr>
              <a:t> Century.</a:t>
            </a:r>
          </a:p>
          <a:p>
            <a:pPr algn="just"/>
            <a:r>
              <a:rPr lang="en-GB" sz="1900" dirty="0">
                <a:latin typeface="Garamond" panose="02020404030301010803" pitchFamily="18" charset="0"/>
              </a:rPr>
              <a:t>His papacy has been described by Pope Benedict XVI as "undoubtedly one of the most important in the Church's history.“</a:t>
            </a:r>
          </a:p>
          <a:p>
            <a:pPr algn="just"/>
            <a:r>
              <a:rPr lang="en-GB" sz="1900" dirty="0">
                <a:latin typeface="Garamond" panose="02020404030301010803" pitchFamily="18" charset="0"/>
              </a:rPr>
              <a:t>Leo persuaded Attila the Hun to turn back from his invasion of Italy, wrote important theological documents as well as developing the idea of Papal authority. It was during his term of office that the word Pope was used to solely mean the Bishop of Rome.</a:t>
            </a:r>
          </a:p>
          <a:p>
            <a:pPr algn="just"/>
            <a:r>
              <a:rPr lang="en-GB" sz="1900" dirty="0">
                <a:latin typeface="Garamond" panose="02020404030301010803" pitchFamily="18" charset="0"/>
              </a:rPr>
              <a:t>His writings and sermons centred on theological questions around the person of Christ (Christology).</a:t>
            </a:r>
          </a:p>
          <a:p>
            <a:pPr algn="just"/>
            <a:r>
              <a:rPr lang="en-GB" sz="1900" dirty="0">
                <a:latin typeface="Garamond" panose="02020404030301010803" pitchFamily="18" charset="0"/>
              </a:rPr>
              <a:t>He died on 10</a:t>
            </a:r>
            <a:r>
              <a:rPr lang="en-GB" sz="1900" baseline="30000" dirty="0">
                <a:latin typeface="Garamond" panose="02020404030301010803" pitchFamily="18" charset="0"/>
              </a:rPr>
              <a:t>th</a:t>
            </a:r>
            <a:r>
              <a:rPr lang="en-GB" sz="1900" dirty="0">
                <a:latin typeface="Garamond" panose="02020404030301010803" pitchFamily="18" charset="0"/>
              </a:rPr>
              <a:t> November 461 and was buried in the old Basilica of St Peter in Rome.</a:t>
            </a:r>
          </a:p>
          <a:p>
            <a:pPr algn="just"/>
            <a:r>
              <a:rPr lang="en-GB" sz="1900" dirty="0">
                <a:latin typeface="Garamond" panose="02020404030301010803" pitchFamily="18" charset="0"/>
              </a:rPr>
              <a:t>He is one of only two Popes to be recognised as a Doctor of the Church.</a:t>
            </a:r>
          </a:p>
          <a:p>
            <a:endParaRPr lang="en-GB" dirty="0"/>
          </a:p>
        </p:txBody>
      </p:sp>
    </p:spTree>
    <p:extLst>
      <p:ext uri="{BB962C8B-B14F-4D97-AF65-F5344CB8AC3E}">
        <p14:creationId xmlns:p14="http://schemas.microsoft.com/office/powerpoint/2010/main" val="2339235338"/>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370164" y="350478"/>
            <a:ext cx="11526640" cy="824537"/>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altLang="en-US" sz="4000" i="1" dirty="0">
                <a:solidFill>
                  <a:schemeClr val="accent4">
                    <a:lumMod val="75000"/>
                  </a:schemeClr>
                </a:solidFill>
                <a:latin typeface="Garamond" panose="02020404030301010803" pitchFamily="18" charset="0"/>
              </a:rPr>
              <a:t>Saints and Schools # 42 </a:t>
            </a:r>
            <a:r>
              <a:rPr lang="en-GB" altLang="en-US" sz="4000" dirty="0">
                <a:solidFill>
                  <a:schemeClr val="accent4">
                    <a:lumMod val="75000"/>
                  </a:schemeClr>
                </a:solidFill>
                <a:latin typeface="Garamond" panose="02020404030301010803" pitchFamily="18" charset="0"/>
              </a:rPr>
              <a:t>: St George</a:t>
            </a:r>
            <a:endParaRPr lang="en-GB" sz="4000" dirty="0">
              <a:solidFill>
                <a:schemeClr val="accent4">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TextBox 1"/>
          <p:cNvSpPr txBox="1"/>
          <p:nvPr/>
        </p:nvSpPr>
        <p:spPr>
          <a:xfrm>
            <a:off x="5943600" y="1336876"/>
            <a:ext cx="5677382" cy="400110"/>
          </a:xfrm>
          <a:prstGeom prst="rect">
            <a:avLst/>
          </a:prstGeom>
          <a:noFill/>
        </p:spPr>
        <p:txBody>
          <a:bodyPr wrap="square" rtlCol="0">
            <a:spAutoFit/>
          </a:bodyPr>
          <a:lstStyle/>
          <a:p>
            <a:pPr algn="just"/>
            <a:endParaRPr lang="en-GB" sz="2000" dirty="0">
              <a:latin typeface="Garamond" panose="02020404030301010803" pitchFamily="18" charset="0"/>
            </a:endParaRPr>
          </a:p>
        </p:txBody>
      </p:sp>
      <p:sp>
        <p:nvSpPr>
          <p:cNvPr id="3" name="TextBox 2"/>
          <p:cNvSpPr txBox="1"/>
          <p:nvPr/>
        </p:nvSpPr>
        <p:spPr>
          <a:xfrm>
            <a:off x="4359564" y="1536931"/>
            <a:ext cx="7379998" cy="3416320"/>
          </a:xfrm>
          <a:prstGeom prst="rect">
            <a:avLst/>
          </a:prstGeom>
          <a:noFill/>
          <a:ln w="15875">
            <a:solidFill>
              <a:schemeClr val="bg1"/>
            </a:solidFill>
          </a:ln>
        </p:spPr>
        <p:txBody>
          <a:bodyPr wrap="square" rtlCol="0">
            <a:spAutoFit/>
          </a:bodyPr>
          <a:lstStyle/>
          <a:p>
            <a:pPr algn="just"/>
            <a:r>
              <a:rPr lang="en-GB" sz="2400" dirty="0">
                <a:latin typeface="Garamond" panose="02020404030301010803" pitchFamily="18" charset="0"/>
              </a:rPr>
              <a:t>There is very little information about St George’s life. It is thought he was possibly a Roman officer who was martyred for his faith.</a:t>
            </a:r>
          </a:p>
          <a:p>
            <a:pPr algn="just"/>
            <a:r>
              <a:rPr lang="en-GB" sz="2400" dirty="0">
                <a:latin typeface="Garamond" panose="02020404030301010803" pitchFamily="18" charset="0"/>
              </a:rPr>
              <a:t>St George’s Catholic Primary School in </a:t>
            </a:r>
            <a:r>
              <a:rPr lang="en-GB" sz="2400" dirty="0" err="1">
                <a:latin typeface="Garamond" panose="02020404030301010803" pitchFamily="18" charset="0"/>
              </a:rPr>
              <a:t>Shoeburyness</a:t>
            </a:r>
            <a:r>
              <a:rPr lang="en-GB" sz="2400" dirty="0">
                <a:latin typeface="Garamond" panose="02020404030301010803" pitchFamily="18" charset="0"/>
              </a:rPr>
              <a:t> has four key elements at its heart; Faith, Family, Education and Excellence. </a:t>
            </a:r>
          </a:p>
          <a:p>
            <a:pPr algn="just"/>
            <a:r>
              <a:rPr lang="en-GB" sz="2400" dirty="0">
                <a:latin typeface="Garamond" panose="02020404030301010803" pitchFamily="18" charset="0"/>
              </a:rPr>
              <a:t>Our Lady and St George’s School in Walthamstow has the mission statement : With Jesus we join together to Love, Listen, Respect, Learn and Enjoy.</a:t>
            </a:r>
            <a:endParaRPr lang="en-GB" sz="2000" dirty="0">
              <a:latin typeface="Garamond" panose="02020404030301010803" pitchFamily="18" charset="0"/>
            </a:endParaRPr>
          </a:p>
        </p:txBody>
      </p:sp>
      <p:pic>
        <p:nvPicPr>
          <p:cNvPr id="7"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68037" y="5943600"/>
            <a:ext cx="771525" cy="914400"/>
          </a:xfrm>
          <a:prstGeom prst="rect">
            <a:avLst/>
          </a:prstGeom>
        </p:spPr>
      </p:pic>
      <p:sp>
        <p:nvSpPr>
          <p:cNvPr id="6" name="TextBox 5"/>
          <p:cNvSpPr txBox="1"/>
          <p:nvPr/>
        </p:nvSpPr>
        <p:spPr>
          <a:xfrm>
            <a:off x="9944893" y="6139190"/>
            <a:ext cx="1544637" cy="523220"/>
          </a:xfrm>
          <a:prstGeom prst="rect">
            <a:avLst/>
          </a:prstGeom>
          <a:noFill/>
        </p:spPr>
        <p:txBody>
          <a:bodyPr wrap="square" rtlCol="0">
            <a:spAutoFit/>
          </a:bodyPr>
          <a:lstStyle/>
          <a:p>
            <a:r>
              <a:rPr lang="en-GB" sz="2800" b="1" dirty="0">
                <a:solidFill>
                  <a:schemeClr val="accent1">
                    <a:lumMod val="50000"/>
                  </a:schemeClr>
                </a:solidFill>
              </a:rPr>
              <a:t>BDES</a:t>
            </a:r>
          </a:p>
        </p:txBody>
      </p:sp>
      <p:pic>
        <p:nvPicPr>
          <p:cNvPr id="1026" name="Picture 2">
            <a:extLst>
              <a:ext uri="{FF2B5EF4-FFF2-40B4-BE49-F238E27FC236}">
                <a16:creationId xmlns:a16="http://schemas.microsoft.com/office/drawing/2014/main" id="{FC33337F-7B24-0156-76B4-0D63D666EE7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472421" y="1607723"/>
            <a:ext cx="3534853" cy="470360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70246" y="4919335"/>
            <a:ext cx="2619375" cy="1743075"/>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24400" y="4953251"/>
            <a:ext cx="2438400" cy="1876425"/>
          </a:xfrm>
          <a:prstGeom prst="rect">
            <a:avLst/>
          </a:prstGeom>
        </p:spPr>
      </p:pic>
    </p:spTree>
    <p:extLst>
      <p:ext uri="{BB962C8B-B14F-4D97-AF65-F5344CB8AC3E}">
        <p14:creationId xmlns:p14="http://schemas.microsoft.com/office/powerpoint/2010/main" val="2734715491"/>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3998" y="5700381"/>
            <a:ext cx="9144000" cy="1655762"/>
          </a:xfrm>
        </p:spPr>
        <p:txBody>
          <a:bodyPr>
            <a:normAutofit/>
          </a:bodyPr>
          <a:lstStyle/>
          <a:p>
            <a:r>
              <a:rPr lang="en-GB" sz="2800" dirty="0">
                <a:solidFill>
                  <a:schemeClr val="accent4">
                    <a:lumMod val="75000"/>
                  </a:schemeClr>
                </a:solidFill>
                <a:latin typeface="Garamond" panose="02020404030301010803" pitchFamily="18" charset="0"/>
              </a:rPr>
              <a:t>Monday 7</a:t>
            </a:r>
            <a:r>
              <a:rPr lang="en-GB" sz="2800" baseline="30000" dirty="0">
                <a:solidFill>
                  <a:schemeClr val="accent4">
                    <a:lumMod val="75000"/>
                  </a:schemeClr>
                </a:solidFill>
                <a:latin typeface="Garamond" panose="02020404030301010803" pitchFamily="18" charset="0"/>
              </a:rPr>
              <a:t>th</a:t>
            </a:r>
            <a:r>
              <a:rPr lang="en-GB" sz="2800" dirty="0">
                <a:solidFill>
                  <a:schemeClr val="accent4">
                    <a:lumMod val="75000"/>
                  </a:schemeClr>
                </a:solidFill>
                <a:latin typeface="Garamond" panose="02020404030301010803" pitchFamily="18" charset="0"/>
              </a:rPr>
              <a:t> November 2022</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69637" y="5816600"/>
            <a:ext cx="771525" cy="914400"/>
          </a:xfrm>
          <a:prstGeom prst="rect">
            <a:avLst/>
          </a:prstGeom>
        </p:spPr>
      </p:pic>
      <p:sp>
        <p:nvSpPr>
          <p:cNvPr id="5" name="TextBox 4"/>
          <p:cNvSpPr txBox="1"/>
          <p:nvPr/>
        </p:nvSpPr>
        <p:spPr>
          <a:xfrm>
            <a:off x="7264400" y="6089134"/>
            <a:ext cx="4465637" cy="369332"/>
          </a:xfrm>
          <a:prstGeom prst="rect">
            <a:avLst/>
          </a:prstGeom>
          <a:noFill/>
        </p:spPr>
        <p:txBody>
          <a:bodyPr wrap="square" rtlCol="0">
            <a:spAutoFit/>
          </a:bodyPr>
          <a:lstStyle/>
          <a:p>
            <a:r>
              <a:rPr lang="en-GB" b="1" dirty="0">
                <a:solidFill>
                  <a:schemeClr val="accent1">
                    <a:lumMod val="50000"/>
                  </a:schemeClr>
                </a:solidFill>
              </a:rPr>
              <a:t>Brentwood Diocese Education Service</a:t>
            </a:r>
          </a:p>
        </p:txBody>
      </p:sp>
      <p:sp>
        <p:nvSpPr>
          <p:cNvPr id="10" name="Title 1"/>
          <p:cNvSpPr txBox="1">
            <a:spLocks/>
          </p:cNvSpPr>
          <p:nvPr/>
        </p:nvSpPr>
        <p:spPr>
          <a:xfrm>
            <a:off x="1524000" y="249839"/>
            <a:ext cx="9144000" cy="1466113"/>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600" dirty="0">
                <a:solidFill>
                  <a:schemeClr val="accent4">
                    <a:lumMod val="75000"/>
                  </a:schemeClr>
                </a:solidFill>
                <a:latin typeface="Garamond" panose="02020404030301010803" pitchFamily="18" charset="0"/>
              </a:rPr>
              <a:t>Looking Forward</a:t>
            </a:r>
          </a:p>
        </p:txBody>
      </p:sp>
      <p:pic>
        <p:nvPicPr>
          <p:cNvPr id="8" name="Picture 7" descr="World Youth Day Lisbon 2023 unveils Marian logo | Angelus News"/>
          <p:cNvPicPr/>
          <p:nvPr/>
        </p:nvPicPr>
        <p:blipFill rotWithShape="1">
          <a:blip r:embed="rId3" cstate="print">
            <a:extLst>
              <a:ext uri="{28A0092B-C50C-407E-A947-70E740481C1C}">
                <a14:useLocalDpi xmlns:a14="http://schemas.microsoft.com/office/drawing/2010/main" val="0"/>
              </a:ext>
            </a:extLst>
          </a:blip>
          <a:srcRect l="25420" t="2314" r="22249" b="2792"/>
          <a:stretch/>
        </p:blipFill>
        <p:spPr bwMode="auto">
          <a:xfrm>
            <a:off x="227489" y="4971098"/>
            <a:ext cx="1789747" cy="1759902"/>
          </a:xfrm>
          <a:prstGeom prst="rect">
            <a:avLst/>
          </a:prstGeom>
          <a:noFill/>
          <a:ln>
            <a:noFill/>
          </a:ln>
          <a:extLst>
            <a:ext uri="{53640926-AAD7-44D8-BBD7-CCE9431645EC}">
              <a14:shadowObscured xmlns:a14="http://schemas.microsoft.com/office/drawing/2010/main"/>
            </a:ext>
          </a:extLst>
        </p:spPr>
      </p:pic>
      <p:sp>
        <p:nvSpPr>
          <p:cNvPr id="9" name="Subtitle 2"/>
          <p:cNvSpPr txBox="1">
            <a:spLocks/>
          </p:cNvSpPr>
          <p:nvPr/>
        </p:nvSpPr>
        <p:spPr>
          <a:xfrm>
            <a:off x="1391795" y="5023168"/>
            <a:ext cx="9901645"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4400" dirty="0">
                <a:latin typeface="Garamond" panose="02020404030301010803" pitchFamily="18" charset="0"/>
              </a:rPr>
              <a:t>~ Looking Forward in Love~</a:t>
            </a:r>
          </a:p>
        </p:txBody>
      </p:sp>
      <p:pic>
        <p:nvPicPr>
          <p:cNvPr id="1026" name="Picture 2">
            <a:extLst>
              <a:ext uri="{FF2B5EF4-FFF2-40B4-BE49-F238E27FC236}">
                <a16:creationId xmlns:a16="http://schemas.microsoft.com/office/drawing/2014/main" id="{D0D4E249-6698-465A-9CB1-396CF673738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3073078" y="1869311"/>
            <a:ext cx="6499185" cy="29352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5304226"/>
      </p:ext>
    </p:extLst>
  </p:cSld>
  <p:clrMapOvr>
    <a:masterClrMapping/>
  </p:clrMapOvr>
  <p:transition spd="slow">
    <p:push dir="u"/>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674C4D908A1454EA680D99890B63DD8" ma:contentTypeVersion="11" ma:contentTypeDescription="Create a new document." ma:contentTypeScope="" ma:versionID="9402c1d68d3900ee211fc7516b8e0b3d">
  <xsd:schema xmlns:xsd="http://www.w3.org/2001/XMLSchema" xmlns:xs="http://www.w3.org/2001/XMLSchema" xmlns:p="http://schemas.microsoft.com/office/2006/metadata/properties" xmlns:ns3="66f78821-969e-443f-8b7e-99ce487fda93" targetNamespace="http://schemas.microsoft.com/office/2006/metadata/properties" ma:root="true" ma:fieldsID="41d38482d1c0efd77029f8be5c83b58b" ns3:_="">
    <xsd:import namespace="66f78821-969e-443f-8b7e-99ce487fda93"/>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DateTaken" minOccurs="0"/>
                <xsd:element ref="ns3:MediaLengthInSeconds" minOccurs="0"/>
                <xsd:element ref="ns3:MediaServiceAutoTags" minOccurs="0"/>
                <xsd:element ref="ns3:MediaServiceLocation" minOccurs="0"/>
                <xsd:element ref="ns3:MediaServiceGenerationTime" minOccurs="0"/>
                <xsd:element ref="ns3:MediaServiceEventHashCode"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6f78821-969e-443f-8b7e-99ce487fda9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Length (seconds)" ma:internalName="MediaLengthInSeconds" ma:readOnly="true">
      <xsd:simpleType>
        <xsd:restriction base="dms:Unknown"/>
      </xsd:simpleType>
    </xsd:element>
    <xsd:element name="MediaServiceAutoTags" ma:index="14" nillable="true" ma:displayName="Tags" ma:internalName="MediaServiceAutoTags"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C51E2457-5AA8-4476-B0FB-665F6FA1918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6f78821-969e-443f-8b7e-99ce487fda9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471895A-9627-4D5A-93F3-5760510F593D}">
  <ds:schemaRefs>
    <ds:schemaRef ds:uri="http://schemas.microsoft.com/sharepoint/v3/contenttype/forms"/>
  </ds:schemaRefs>
</ds:datastoreItem>
</file>

<file path=customXml/itemProps3.xml><?xml version="1.0" encoding="utf-8"?>
<ds:datastoreItem xmlns:ds="http://schemas.openxmlformats.org/officeDocument/2006/customXml" ds:itemID="{5F5F0585-C9A4-4F37-BF45-19570350497D}">
  <ds:schemaRefs>
    <ds:schemaRef ds:uri="http://schemas.openxmlformats.org/package/2006/metadata/core-properties"/>
    <ds:schemaRef ds:uri="http://purl.org/dc/elements/1.1/"/>
    <ds:schemaRef ds:uri="http://schemas.microsoft.com/office/2006/metadata/properties"/>
    <ds:schemaRef ds:uri="http://schemas.microsoft.com/office/infopath/2007/PartnerControls"/>
    <ds:schemaRef ds:uri="66f78821-969e-443f-8b7e-99ce487fda93"/>
    <ds:schemaRef ds:uri="http://purl.org/dc/terms/"/>
    <ds:schemaRef ds:uri="http://schemas.microsoft.com/office/2006/documentManagement/typ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6658</TotalTime>
  <Words>459</Words>
  <Application>Microsoft Office PowerPoint</Application>
  <PresentationFormat>Widescreen</PresentationFormat>
  <Paragraphs>51</Paragraphs>
  <Slides>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Arial</vt:lpstr>
      <vt:lpstr>Calibri</vt:lpstr>
      <vt:lpstr>Calibri Light</vt:lpstr>
      <vt:lpstr>Garamond</vt:lpstr>
      <vt:lpstr>Times New Roman</vt:lpstr>
      <vt:lpstr>Office Theme</vt:lpstr>
      <vt:lpstr>PowerPoint Presentation</vt:lpstr>
      <vt:lpstr>PowerPoint Presentation</vt:lpstr>
      <vt:lpstr>The Synoptic Problem</vt:lpstr>
      <vt:lpstr>PowerPoint Presentation</vt:lpstr>
      <vt:lpstr>PowerPoint Presentation</vt:lpstr>
      <vt:lpstr>PowerPoint Presentation</vt:lpstr>
      <vt:lpstr>PowerPoint Presentation</vt:lpstr>
      <vt:lpstr>PowerPoint Presentation</vt:lpstr>
    </vt:vector>
  </TitlesOfParts>
  <Company>Diocese Of Brentwood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Sophie Russell</dc:creator>
  <cp:lastModifiedBy>Lisa Gunther</cp:lastModifiedBy>
  <cp:revision>405</cp:revision>
  <dcterms:created xsi:type="dcterms:W3CDTF">2019-09-06T14:56:38Z</dcterms:created>
  <dcterms:modified xsi:type="dcterms:W3CDTF">2022-11-03T11:00:22Z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0x0101001674C4D908A1454EA680D99890B63DD8</vt:lpwstr>
  </property>
</Properties>
</file>