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6" r:id="rId8"/>
    <p:sldId id="333" r:id="rId9"/>
    <p:sldId id="258" r:id="rId10"/>
    <p:sldId id="272" r:id="rId11"/>
    <p:sldId id="321" r:id="rId12"/>
    <p:sldId id="33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C29BE-51A3-464C-AE9B-8A6160A05741}" v="4" dt="2022-07-21T14:43:21.8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61" autoAdjust="0"/>
    <p:restoredTop sz="94660"/>
  </p:normalViewPr>
  <p:slideViewPr>
    <p:cSldViewPr snapToGrid="0">
      <p:cViewPr varScale="1">
        <p:scale>
          <a:sx n="86" d="100"/>
          <a:sy n="86" d="100"/>
        </p:scale>
        <p:origin x="13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21/11/2022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21/11/2022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21</a:t>
            </a:r>
            <a:r>
              <a:rPr lang="en-GB" sz="2800" baseline="30000" dirty="0">
                <a:solidFill>
                  <a:schemeClr val="accent4">
                    <a:lumMod val="75000"/>
                  </a:schemeClr>
                </a:solidFill>
                <a:latin typeface="Garamond" panose="02020404030301010803" pitchFamily="18" charset="0"/>
              </a:rPr>
              <a:t>st</a:t>
            </a:r>
            <a:r>
              <a:rPr lang="en-GB" sz="2800" dirty="0">
                <a:solidFill>
                  <a:schemeClr val="accent4">
                    <a:lumMod val="75000"/>
                  </a:schemeClr>
                </a:solidFill>
                <a:latin typeface="Garamond" panose="02020404030301010803" pitchFamily="18" charset="0"/>
              </a:rPr>
              <a:t> November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Love~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240906" y="1805691"/>
            <a:ext cx="6151950" cy="3219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969875"/>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400" dirty="0">
                <a:latin typeface="Garamond" panose="02020404030301010803" pitchFamily="18" charset="0"/>
              </a:rPr>
              <a:t>In the Gospel of Luke the repentant thief says:</a:t>
            </a:r>
          </a:p>
          <a:p>
            <a:pPr algn="ctr"/>
            <a:endParaRPr lang="en-GB" sz="2400" dirty="0">
              <a:latin typeface="Garamond" panose="02020404030301010803" pitchFamily="18" charset="0"/>
            </a:endParaRPr>
          </a:p>
          <a:p>
            <a:pPr algn="ctr"/>
            <a:r>
              <a:rPr lang="en-GB" sz="2400" dirty="0">
                <a:latin typeface="Garamond" panose="02020404030301010803" pitchFamily="18" charset="0"/>
              </a:rPr>
              <a:t>‘Jesus, remember me when you come into your kingdom.’ </a:t>
            </a:r>
          </a:p>
          <a:p>
            <a:pPr algn="ctr"/>
            <a:endParaRPr lang="en-GB" sz="2400" dirty="0">
              <a:latin typeface="Garamond" panose="02020404030301010803" pitchFamily="18" charset="0"/>
            </a:endParaRPr>
          </a:p>
          <a:p>
            <a:pPr algn="ctr"/>
            <a:r>
              <a:rPr lang="en-GB" sz="2400" dirty="0">
                <a:latin typeface="Garamond" panose="02020404030301010803" pitchFamily="18" charset="0"/>
              </a:rPr>
              <a:t>We often ask for things when we pray                                                                                   but we should also think about other types of prayer.</a:t>
            </a:r>
          </a:p>
          <a:p>
            <a:pPr algn="ctr"/>
            <a:endParaRPr lang="en-GB" sz="2400" dirty="0">
              <a:latin typeface="Garamond" panose="02020404030301010803" pitchFamily="18" charset="0"/>
            </a:endParaRPr>
          </a:p>
          <a:p>
            <a:pPr algn="ctr"/>
            <a:r>
              <a:rPr lang="en-GB" sz="2400" dirty="0">
                <a:latin typeface="Garamond" panose="02020404030301010803" pitchFamily="18" charset="0"/>
              </a:rPr>
              <a:t>Jesus shows He loves us in many ways </a:t>
            </a:r>
          </a:p>
          <a:p>
            <a:pPr algn="ctr"/>
            <a:r>
              <a:rPr lang="en-GB" sz="2400" dirty="0">
                <a:latin typeface="Garamond" panose="02020404030301010803" pitchFamily="18" charset="0"/>
              </a:rPr>
              <a:t>and so we should remember to give thanks </a:t>
            </a:r>
          </a:p>
          <a:p>
            <a:pPr algn="ctr"/>
            <a:r>
              <a:rPr lang="en-GB" sz="2400" dirty="0">
                <a:latin typeface="Garamond" panose="02020404030301010803" pitchFamily="18" charset="0"/>
              </a:rPr>
              <a:t>in our prayers for those we love and who love us.</a:t>
            </a:r>
          </a:p>
          <a:p>
            <a:pPr algn="ctr"/>
            <a:endParaRPr lang="en-GB" sz="1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60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6000" dirty="0">
                <a:latin typeface="Garamond" panose="02020404030301010803" pitchFamily="18" charset="0"/>
                <a:ea typeface="Calibri" panose="020F0502020204030204" pitchFamily="34" charset="0"/>
                <a:cs typeface="Times New Roman" panose="02020603050405020304" pitchFamily="18" charset="0"/>
              </a:rPr>
              <a:t>F</a:t>
            </a:r>
            <a:r>
              <a:rPr lang="en-GB" sz="6000" dirty="0">
                <a:effectLst/>
                <a:latin typeface="Garamond" panose="02020404030301010803" pitchFamily="18" charset="0"/>
                <a:ea typeface="Calibri" panose="020F0502020204030204" pitchFamily="34" charset="0"/>
                <a:cs typeface="Times New Roman" panose="02020603050405020304" pitchFamily="18" charset="0"/>
              </a:rPr>
              <a:t>orward in Love</a:t>
            </a:r>
            <a:endParaRPr lang="en-GB"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436448" y="2638619"/>
            <a:ext cx="5450194" cy="3139321"/>
          </a:xfrm>
          <a:prstGeom prst="rect">
            <a:avLst/>
          </a:prstGeom>
        </p:spPr>
        <p:txBody>
          <a:bodyPr wrap="square">
            <a:spAutoFit/>
          </a:bodyPr>
          <a:lstStyle/>
          <a:p>
            <a:pPr algn="ctr"/>
            <a:r>
              <a:rPr lang="en-GB" sz="2600" b="1" dirty="0">
                <a:latin typeface="Garamond" panose="02020404030301010803" pitchFamily="18" charset="0"/>
              </a:rPr>
              <a:t>Sunday 20</a:t>
            </a:r>
            <a:r>
              <a:rPr lang="en-GB" sz="2600" b="1" baseline="30000" dirty="0">
                <a:latin typeface="Garamond" panose="02020404030301010803" pitchFamily="18" charset="0"/>
              </a:rPr>
              <a:t>th</a:t>
            </a:r>
            <a:r>
              <a:rPr lang="en-GB" sz="2600" b="1" dirty="0">
                <a:latin typeface="Garamond" panose="02020404030301010803" pitchFamily="18" charset="0"/>
              </a:rPr>
              <a:t> November 2022</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The Gospel of Luke: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“Jesus, remember me when you come into your kingdom</a:t>
            </a:r>
            <a:r>
              <a:rPr lang="en-GB" sz="40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2112" y="2767423"/>
            <a:ext cx="5964649" cy="3354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6" name="Rectangle 5"/>
          <p:cNvSpPr/>
          <p:nvPr/>
        </p:nvSpPr>
        <p:spPr>
          <a:xfrm>
            <a:off x="838200" y="2209323"/>
            <a:ext cx="8189089" cy="4401205"/>
          </a:xfrm>
          <a:prstGeom prst="rect">
            <a:avLst/>
          </a:prstGeom>
        </p:spPr>
        <p:txBody>
          <a:bodyPr wrap="square">
            <a:spAutoFit/>
          </a:bodyPr>
          <a:lstStyle/>
          <a:p>
            <a:pPr algn="ctr"/>
            <a:r>
              <a:rPr lang="en-GB" sz="2000" dirty="0">
                <a:solidFill>
                  <a:srgbClr val="3A3A3A"/>
                </a:solidFill>
                <a:latin typeface="Garamond" panose="02020404030301010803" pitchFamily="18" charset="0"/>
              </a:rPr>
              <a:t>O Lord our God, You alone are the Most Holy King and Ruler of all nations.</a:t>
            </a:r>
          </a:p>
          <a:p>
            <a:pPr algn="ctr"/>
            <a:r>
              <a:rPr lang="en-GB" sz="2000" dirty="0">
                <a:solidFill>
                  <a:srgbClr val="3A3A3A"/>
                </a:solidFill>
                <a:latin typeface="Garamond" panose="02020404030301010803" pitchFamily="18" charset="0"/>
              </a:rPr>
              <a:t>We pray to You, Lord, in the great expectation of receiving from You,                O Divine King, mercy, peace, justice and all good things.</a:t>
            </a:r>
          </a:p>
          <a:p>
            <a:pPr algn="ctr"/>
            <a:r>
              <a:rPr lang="en-GB" sz="2000" dirty="0">
                <a:solidFill>
                  <a:srgbClr val="3A3A3A"/>
                </a:solidFill>
                <a:latin typeface="Garamond" panose="02020404030301010803" pitchFamily="18" charset="0"/>
              </a:rPr>
              <a:t>Protect, O Lord our King, our families and the land of our birth.</a:t>
            </a:r>
          </a:p>
          <a:p>
            <a:pPr algn="ctr"/>
            <a:r>
              <a:rPr lang="en-GB" sz="2000" dirty="0">
                <a:solidFill>
                  <a:srgbClr val="3A3A3A"/>
                </a:solidFill>
                <a:latin typeface="Garamond" panose="02020404030301010803" pitchFamily="18" charset="0"/>
              </a:rPr>
              <a:t>Guard us, we pray, Most Faithful One.</a:t>
            </a:r>
          </a:p>
          <a:p>
            <a:pPr algn="ctr"/>
            <a:r>
              <a:rPr lang="en-GB" sz="2000" dirty="0">
                <a:solidFill>
                  <a:srgbClr val="3A3A3A"/>
                </a:solidFill>
                <a:latin typeface="Garamond" panose="02020404030301010803" pitchFamily="18" charset="0"/>
              </a:rPr>
              <a:t>Protect us from our enemies and from Your Just Judgment.</a:t>
            </a:r>
          </a:p>
          <a:p>
            <a:pPr algn="ctr"/>
            <a:r>
              <a:rPr lang="en-GB" sz="2000" dirty="0">
                <a:solidFill>
                  <a:srgbClr val="3A3A3A"/>
                </a:solidFill>
                <a:latin typeface="Garamond" panose="02020404030301010803" pitchFamily="18" charset="0"/>
              </a:rPr>
              <a:t>Forgive us, O Sovereign King, our sins against you.</a:t>
            </a:r>
          </a:p>
          <a:p>
            <a:pPr algn="ctr"/>
            <a:r>
              <a:rPr lang="en-GB" sz="2000" dirty="0">
                <a:solidFill>
                  <a:srgbClr val="3A3A3A"/>
                </a:solidFill>
                <a:latin typeface="Garamond" panose="02020404030301010803" pitchFamily="18" charset="0"/>
              </a:rPr>
              <a:t>Jesus, You are a King of Mercy.</a:t>
            </a:r>
          </a:p>
          <a:p>
            <a:pPr algn="ctr"/>
            <a:r>
              <a:rPr lang="en-GB" sz="2000" dirty="0">
                <a:solidFill>
                  <a:srgbClr val="3A3A3A"/>
                </a:solidFill>
                <a:latin typeface="Garamond" panose="02020404030301010803" pitchFamily="18" charset="0"/>
              </a:rPr>
              <a:t>We have deserved Your Just Judgment.</a:t>
            </a:r>
          </a:p>
          <a:p>
            <a:pPr algn="ctr"/>
            <a:r>
              <a:rPr lang="en-GB" sz="2000" dirty="0">
                <a:solidFill>
                  <a:srgbClr val="3A3A3A"/>
                </a:solidFill>
                <a:latin typeface="Garamond" panose="02020404030301010803" pitchFamily="18" charset="0"/>
              </a:rPr>
              <a:t>Have mercy on us, Lord, and forgive us.</a:t>
            </a:r>
          </a:p>
          <a:p>
            <a:pPr algn="ctr"/>
            <a:r>
              <a:rPr lang="en-GB" sz="2000" dirty="0">
                <a:solidFill>
                  <a:srgbClr val="3A3A3A"/>
                </a:solidFill>
                <a:latin typeface="Garamond" panose="02020404030301010803" pitchFamily="18" charset="0"/>
              </a:rPr>
              <a:t>We trust in Your Great Mercy.</a:t>
            </a:r>
          </a:p>
          <a:p>
            <a:pPr algn="ctr"/>
            <a:r>
              <a:rPr lang="en-GB" sz="2000" dirty="0">
                <a:solidFill>
                  <a:srgbClr val="3A3A3A"/>
                </a:solidFill>
                <a:latin typeface="Garamond" panose="02020404030301010803" pitchFamily="18" charset="0"/>
              </a:rPr>
              <a:t>O most awe-inspiring King, we bow before You and pray;</a:t>
            </a:r>
          </a:p>
          <a:p>
            <a:pPr algn="ctr"/>
            <a:r>
              <a:rPr lang="en-GB" sz="2000" dirty="0">
                <a:solidFill>
                  <a:srgbClr val="3A3A3A"/>
                </a:solidFill>
                <a:latin typeface="Garamond" panose="02020404030301010803" pitchFamily="18" charset="0"/>
              </a:rPr>
              <a:t>May Your Reign, Your Kingdom, be recognized on earth.</a:t>
            </a:r>
          </a:p>
          <a:p>
            <a:pPr algn="ctr"/>
            <a:r>
              <a:rPr lang="en-GB" sz="2000" dirty="0">
                <a:solidFill>
                  <a:srgbClr val="3A3A3A"/>
                </a:solidFill>
                <a:latin typeface="Garamond" panose="02020404030301010803" pitchFamily="18" charset="0"/>
              </a:rPr>
              <a:t>Amen.</a:t>
            </a:r>
            <a:endParaRPr lang="en-GB" sz="2000" b="0" i="0" dirty="0">
              <a:solidFill>
                <a:srgbClr val="3A3A3A"/>
              </a:solidFill>
              <a:effectLst/>
              <a:latin typeface="Garamond" panose="02020404030301010803" pitchFamily="18" charset="0"/>
            </a:endParaRP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Prayer to Christ the King</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4074" y="2624229"/>
            <a:ext cx="3055488" cy="3230471"/>
          </a:xfrm>
          <a:prstGeom prst="rect">
            <a:avLst/>
          </a:prstGeom>
        </p:spPr>
      </p:pic>
      <p:pic>
        <p:nvPicPr>
          <p:cNvPr id="11"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12" name="TextBox 11"/>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16833105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3148" y="298360"/>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 on the Creed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5442012" y="2679265"/>
            <a:ext cx="6114880" cy="2818064"/>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r>
              <a:rPr lang="en-GB" sz="3600" dirty="0">
                <a:latin typeface="Garamond" panose="02020404030301010803" pitchFamily="18" charset="0"/>
              </a:rPr>
              <a:t>I believe in </a:t>
            </a:r>
          </a:p>
          <a:p>
            <a:pPr lvl="0" algn="ctr" eaLnBrk="0" fontAlgn="base" hangingPunct="0">
              <a:spcBef>
                <a:spcPct val="0"/>
              </a:spcBef>
              <a:spcAft>
                <a:spcPct val="0"/>
              </a:spcAft>
            </a:pPr>
            <a:r>
              <a:rPr lang="en-GB" sz="3600" dirty="0">
                <a:latin typeface="Garamond" panose="02020404030301010803" pitchFamily="18" charset="0"/>
              </a:rPr>
              <a:t>the Holy Spirit, </a:t>
            </a:r>
          </a:p>
          <a:p>
            <a:pPr lvl="0" algn="ctr" eaLnBrk="0" fontAlgn="base" hangingPunct="0">
              <a:spcBef>
                <a:spcPct val="0"/>
              </a:spcBef>
              <a:spcAft>
                <a:spcPct val="0"/>
              </a:spcAft>
            </a:pPr>
            <a:r>
              <a:rPr lang="en-GB" sz="3600" dirty="0">
                <a:latin typeface="Garamond" panose="02020404030301010803" pitchFamily="18" charset="0"/>
              </a:rPr>
              <a:t>the Lord, the Giver of Life, </a:t>
            </a:r>
          </a:p>
          <a:p>
            <a:pPr lvl="0" algn="ctr" eaLnBrk="0" fontAlgn="base" hangingPunct="0">
              <a:spcBef>
                <a:spcPct val="0"/>
              </a:spcBef>
              <a:spcAft>
                <a:spcPct val="0"/>
              </a:spcAft>
            </a:pPr>
            <a:r>
              <a:rPr lang="en-GB" sz="3600" dirty="0">
                <a:latin typeface="Garamond" panose="02020404030301010803" pitchFamily="18" charset="0"/>
              </a:rPr>
              <a:t>who with the Father and the Son is adored and glorified.</a:t>
            </a:r>
            <a:endParaRPr kumimoji="0" lang="en-US" altLang="en-US" sz="3600" b="0" i="0" u="none" strike="noStrike" cap="none" normalizeH="0" baseline="0" dirty="0">
              <a:ln>
                <a:noFill/>
              </a:ln>
              <a:solidFill>
                <a:schemeClr val="tx1"/>
              </a:solidFill>
              <a:effectLst/>
              <a:latin typeface="Garamond" panose="02020404030301010803" pitchFamily="18" charset="0"/>
            </a:endParaRPr>
          </a:p>
        </p:txBody>
      </p:sp>
      <p:pic>
        <p:nvPicPr>
          <p:cNvPr id="1026" name="Picture 2">
            <a:extLst>
              <a:ext uri="{FF2B5EF4-FFF2-40B4-BE49-F238E27FC236}">
                <a16:creationId xmlns:a16="http://schemas.microsoft.com/office/drawing/2014/main" id="{34BF8FAA-323B-2105-1DB2-AB8013369F6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86533" y="2014659"/>
            <a:ext cx="4880658" cy="4651877"/>
          </a:xfrm>
          <a:prstGeom prst="ellipse">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687411" y="2671126"/>
            <a:ext cx="6574856" cy="2092881"/>
          </a:xfrm>
          <a:prstGeom prst="rect">
            <a:avLst/>
          </a:prstGeom>
          <a:noFill/>
        </p:spPr>
        <p:txBody>
          <a:bodyPr wrap="square" rtlCol="0">
            <a:spAutoFit/>
          </a:bodyPr>
          <a:lstStyle/>
          <a:p>
            <a:pPr algn="ctr"/>
            <a:r>
              <a:rPr lang="en-GB" sz="4400" dirty="0">
                <a:latin typeface="Garamond" panose="02020404030301010803" pitchFamily="18" charset="0"/>
              </a:rPr>
              <a:t>“The Gospel is for everyone, not just for some.”</a:t>
            </a:r>
          </a:p>
          <a:p>
            <a:pPr algn="ctr"/>
            <a:endParaRPr lang="en-GB" dirty="0">
              <a:latin typeface="Garamond" panose="02020404030301010803" pitchFamily="18" charset="0"/>
            </a:endParaRPr>
          </a:p>
          <a:p>
            <a:r>
              <a:rPr lang="en-GB" sz="2400" dirty="0">
                <a:latin typeface="Garamond" panose="02020404030301010803" pitchFamily="18" charset="0"/>
              </a:rPr>
              <a:t>                        - Pope Francis, </a:t>
            </a:r>
            <a:r>
              <a:rPr lang="en-GB" sz="2400" i="1" dirty="0">
                <a:latin typeface="Garamond" panose="02020404030301010803" pitchFamily="18" charset="0"/>
              </a:rPr>
              <a:t>World Youth Day  2013</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1152343" y="268022"/>
            <a:ext cx="9887313" cy="158958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Saint Andrew Dung-Lac: </a:t>
            </a:r>
          </a:p>
          <a:p>
            <a:pPr algn="ctr"/>
            <a:r>
              <a:rPr lang="en-GB" sz="5400" dirty="0">
                <a:solidFill>
                  <a:schemeClr val="accent4">
                    <a:lumMod val="75000"/>
                  </a:schemeClr>
                </a:solidFill>
                <a:latin typeface="Garamond" panose="02020404030301010803" pitchFamily="18" charset="0"/>
              </a:rPr>
              <a:t>24</a:t>
            </a:r>
            <a:r>
              <a:rPr lang="en-GB" sz="5400" baseline="30000" dirty="0">
                <a:solidFill>
                  <a:schemeClr val="accent4">
                    <a:lumMod val="75000"/>
                  </a:schemeClr>
                </a:solidFill>
                <a:latin typeface="Garamond" panose="02020404030301010803" pitchFamily="18" charset="0"/>
              </a:rPr>
              <a:t>th</a:t>
            </a:r>
            <a:r>
              <a:rPr lang="en-GB" sz="5400" dirty="0">
                <a:solidFill>
                  <a:schemeClr val="accent4">
                    <a:lumMod val="75000"/>
                  </a:schemeClr>
                </a:solidFill>
                <a:latin typeface="Garamond" panose="02020404030301010803" pitchFamily="18" charset="0"/>
              </a:rPr>
              <a:t> November</a:t>
            </a: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pic>
        <p:nvPicPr>
          <p:cNvPr id="2050" name="Picture 2">
            <a:extLst>
              <a:ext uri="{FF2B5EF4-FFF2-40B4-BE49-F238E27FC236}">
                <a16:creationId xmlns:a16="http://schemas.microsoft.com/office/drawing/2014/main" id="{A3C2D049-F447-B932-BDA9-F720E8B134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39164" y="1963147"/>
            <a:ext cx="2940906" cy="4683394"/>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10" name="TextBox 9"/>
          <p:cNvSpPr txBox="1"/>
          <p:nvPr/>
        </p:nvSpPr>
        <p:spPr>
          <a:xfrm>
            <a:off x="4025433" y="1963147"/>
            <a:ext cx="7714921" cy="369332"/>
          </a:xfrm>
          <a:prstGeom prst="rect">
            <a:avLst/>
          </a:prstGeom>
          <a:noFill/>
        </p:spPr>
        <p:txBody>
          <a:bodyPr wrap="square" rtlCol="0">
            <a:spAutoFit/>
          </a:bodyPr>
          <a:lstStyle/>
          <a:p>
            <a:endParaRPr lang="en-GB" dirty="0"/>
          </a:p>
        </p:txBody>
      </p:sp>
      <p:sp>
        <p:nvSpPr>
          <p:cNvPr id="2" name="TextBox 1"/>
          <p:cNvSpPr txBox="1"/>
          <p:nvPr/>
        </p:nvSpPr>
        <p:spPr>
          <a:xfrm>
            <a:off x="4829838" y="2147813"/>
            <a:ext cx="6209818" cy="4247317"/>
          </a:xfrm>
          <a:prstGeom prst="rect">
            <a:avLst/>
          </a:prstGeom>
          <a:noFill/>
        </p:spPr>
        <p:txBody>
          <a:bodyPr wrap="square" rtlCol="0">
            <a:spAutoFit/>
          </a:bodyPr>
          <a:lstStyle/>
          <a:p>
            <a:r>
              <a:rPr lang="en-GB" sz="2800" dirty="0">
                <a:latin typeface="Garamond" panose="02020404030301010803" pitchFamily="18" charset="0"/>
              </a:rPr>
              <a:t>His feast day is on 24</a:t>
            </a:r>
            <a:r>
              <a:rPr lang="en-GB" sz="2800" baseline="30000" dirty="0">
                <a:latin typeface="Garamond" panose="02020404030301010803" pitchFamily="18" charset="0"/>
              </a:rPr>
              <a:t>th</a:t>
            </a:r>
            <a:r>
              <a:rPr lang="en-GB" sz="2800" dirty="0">
                <a:latin typeface="Garamond" panose="02020404030301010803" pitchFamily="18" charset="0"/>
              </a:rPr>
              <a:t> November, a day which commemorates all the Vietnamese martyrs of the seventeenth, eighteenth and nineteenth centuries. Andrew was born in Vietnam in 1795 and became a priest in 1823. To avoid persecution he changed his name, but was still captured and executed.</a:t>
            </a:r>
          </a:p>
          <a:p>
            <a:r>
              <a:rPr lang="en-GB" sz="2800" dirty="0">
                <a:latin typeface="Garamond" panose="02020404030301010803" pitchFamily="18" charset="0"/>
              </a:rPr>
              <a:t>He was canonised in 1988 by Pope John Paul II.</a:t>
            </a:r>
          </a:p>
          <a:p>
            <a:endParaRPr lang="en-GB" dirty="0"/>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FC33337F-7B24-0156-76B4-0D63D666EE7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38" y="1811437"/>
            <a:ext cx="4221361" cy="4394053"/>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txBox="1">
            <a:spLocks/>
          </p:cNvSpPr>
          <p:nvPr/>
        </p:nvSpPr>
        <p:spPr>
          <a:xfrm>
            <a:off x="370164" y="350478"/>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Names of Schools # 44 </a:t>
            </a:r>
            <a:r>
              <a:rPr lang="en-GB" altLang="en-US" sz="4000" dirty="0">
                <a:solidFill>
                  <a:schemeClr val="accent4">
                    <a:lumMod val="75000"/>
                  </a:schemeClr>
                </a:solidFill>
                <a:latin typeface="Garamond" panose="02020404030301010803" pitchFamily="18" charset="0"/>
              </a:rPr>
              <a:t>: The Bishops’ School</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4359564" y="1804495"/>
            <a:ext cx="7379998" cy="2677656"/>
          </a:xfrm>
          <a:prstGeom prst="rect">
            <a:avLst/>
          </a:prstGeom>
          <a:noFill/>
          <a:ln w="15875">
            <a:solidFill>
              <a:schemeClr val="bg1"/>
            </a:solidFill>
          </a:ln>
        </p:spPr>
        <p:txBody>
          <a:bodyPr wrap="square" rtlCol="0">
            <a:spAutoFit/>
          </a:bodyPr>
          <a:lstStyle/>
          <a:p>
            <a:pPr algn="just"/>
            <a:r>
              <a:rPr lang="en-GB" sz="2400" dirty="0">
                <a:latin typeface="Garamond" panose="02020404030301010803" pitchFamily="18" charset="0"/>
              </a:rPr>
              <a:t>The Bishops’ is one of a small and unique number of joint Anglican and Catholic schools in the country, and is the only such primary school in Essex. The school serves all those who wish their children to enjoy an education which puts the whole of their development at its heart – academic, creative, physical, social and spiritual. The heart and foundation of the school is strongly Christian.</a:t>
            </a: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8037" y="5943600"/>
            <a:ext cx="771525" cy="914400"/>
          </a:xfrm>
          <a:prstGeom prst="rect">
            <a:avLst/>
          </a:prstGeom>
        </p:spPr>
      </p:pic>
      <p:sp>
        <p:nvSpPr>
          <p:cNvPr id="6" name="TextBox 5"/>
          <p:cNvSpPr txBox="1"/>
          <p:nvPr/>
        </p:nvSpPr>
        <p:spPr>
          <a:xfrm>
            <a:off x="9944893" y="61391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83045" y="4783974"/>
            <a:ext cx="2725985" cy="1814019"/>
          </a:xfrm>
          <a:prstGeom prst="rect">
            <a:avLst/>
          </a:prstGeom>
        </p:spPr>
      </p:pic>
    </p:spTree>
    <p:extLst>
      <p:ext uri="{BB962C8B-B14F-4D97-AF65-F5344CB8AC3E}">
        <p14:creationId xmlns:p14="http://schemas.microsoft.com/office/powerpoint/2010/main" val="273471549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21</a:t>
            </a:r>
            <a:r>
              <a:rPr lang="en-GB" sz="2800" baseline="30000" dirty="0">
                <a:solidFill>
                  <a:schemeClr val="accent4">
                    <a:lumMod val="75000"/>
                  </a:schemeClr>
                </a:solidFill>
                <a:latin typeface="Garamond" panose="02020404030301010803" pitchFamily="18" charset="0"/>
              </a:rPr>
              <a:t>st</a:t>
            </a:r>
            <a:r>
              <a:rPr lang="en-GB" sz="2800" dirty="0">
                <a:solidFill>
                  <a:schemeClr val="accent4">
                    <a:lumMod val="75000"/>
                  </a:schemeClr>
                </a:solidFill>
                <a:latin typeface="Garamond" panose="02020404030301010803" pitchFamily="18" charset="0"/>
              </a:rPr>
              <a:t> November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Love~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240906" y="1805691"/>
            <a:ext cx="6151950" cy="3219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5700366"/>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5F0585-C9A4-4F37-BF45-19570350497D}">
  <ds:schemaRefs>
    <ds:schemaRef ds:uri="http://schemas.openxmlformats.org/package/2006/metadata/core-properties"/>
    <ds:schemaRef ds:uri="http://purl.org/dc/elements/1.1/"/>
    <ds:schemaRef ds:uri="http://schemas.microsoft.com/office/2006/metadata/properties"/>
    <ds:schemaRef ds:uri="66f78821-969e-443f-8b7e-99ce487fda93"/>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6726</TotalTime>
  <Words>524</Words>
  <Application>Microsoft Office PowerPoint</Application>
  <PresentationFormat>Widescreen</PresentationFormat>
  <Paragraphs>64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Citizenship Awards</cp:lastModifiedBy>
  <cp:revision>414</cp:revision>
  <dcterms:created xsi:type="dcterms:W3CDTF">2019-09-06T14:56:38Z</dcterms:created>
  <dcterms:modified xsi:type="dcterms:W3CDTF">2022-11-21T14:09:39Z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