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334" r:id="rId5"/>
    <p:sldId id="289" r:id="rId6"/>
    <p:sldId id="297" r:id="rId7"/>
    <p:sldId id="333" r:id="rId8"/>
    <p:sldId id="258" r:id="rId9"/>
    <p:sldId id="272" r:id="rId10"/>
    <p:sldId id="321" r:id="rId11"/>
    <p:sldId id="33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BC29BE-51A3-464C-AE9B-8A6160A05741}" v="4" dt="2022-07-21T14:43:21.88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761" autoAdjust="0"/>
    <p:restoredTop sz="94660"/>
  </p:normalViewPr>
  <p:slideViewPr>
    <p:cSldViewPr snapToGrid="0">
      <p:cViewPr varScale="1">
        <p:scale>
          <a:sx n="50" d="100"/>
          <a:sy n="50" d="100"/>
        </p:scale>
        <p:origin x="42" y="5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01/12/2022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01/12/2022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01/12/2022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01/12/2022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01/12/2022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01/12/2022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01/12/2022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01/12/2022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01/12/2022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01/12/2022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01/12/2022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01/12/2022</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8"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5</a:t>
            </a:r>
            <a:r>
              <a:rPr lang="en-GB" sz="2800" baseline="30000" dirty="0">
                <a:solidFill>
                  <a:schemeClr val="accent4">
                    <a:lumMod val="75000"/>
                  </a:schemeClr>
                </a:solidFill>
                <a:latin typeface="Garamond" panose="02020404030301010803" pitchFamily="18" charset="0"/>
              </a:rPr>
              <a:t>th</a:t>
            </a:r>
            <a:r>
              <a:rPr lang="en-GB" sz="2800" dirty="0">
                <a:solidFill>
                  <a:schemeClr val="accent4">
                    <a:lumMod val="75000"/>
                  </a:schemeClr>
                </a:solidFill>
                <a:latin typeface="Garamond" panose="02020404030301010803" pitchFamily="18" charset="0"/>
              </a:rPr>
              <a:t> December 2022</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cstate="print">
            <a:extLst>
              <a:ext uri="{28A0092B-C50C-407E-A947-70E740481C1C}">
                <a14:useLocalDpi xmlns:a14="http://schemas.microsoft.com/office/drawing/2010/main" val="0"/>
              </a:ext>
            </a:extLst>
          </a:blip>
          <a:srcRect l="25420" t="2314" r="22249" b="2792"/>
          <a:stretch/>
        </p:blipFill>
        <p:spPr bwMode="auto">
          <a:xfrm>
            <a:off x="227489" y="4971098"/>
            <a:ext cx="1789747" cy="1759902"/>
          </a:xfrm>
          <a:prstGeom prst="rect">
            <a:avLst/>
          </a:prstGeom>
          <a:noFill/>
          <a:ln>
            <a:noFill/>
          </a:ln>
          <a:extLst>
            <a:ext uri="{53640926-AAD7-44D8-BBD7-CCE9431645EC}">
              <a14:shadowObscured xmlns:a14="http://schemas.microsoft.com/office/drawing/2010/main"/>
            </a:ext>
          </a:extLst>
        </p:spPr>
      </p:pic>
      <p:sp>
        <p:nvSpPr>
          <p:cNvPr id="9" name="Subtitle 2"/>
          <p:cNvSpPr txBox="1">
            <a:spLocks/>
          </p:cNvSpPr>
          <p:nvPr/>
        </p:nvSpPr>
        <p:spPr>
          <a:xfrm>
            <a:off x="1391795" y="5023168"/>
            <a:ext cx="9901645"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Looking Forward in Love~</a:t>
            </a:r>
          </a:p>
        </p:txBody>
      </p:sp>
      <p:pic>
        <p:nvPicPr>
          <p:cNvPr id="1026" name="Picture 2">
            <a:extLst>
              <a:ext uri="{FF2B5EF4-FFF2-40B4-BE49-F238E27FC236}">
                <a16:creationId xmlns:a16="http://schemas.microsoft.com/office/drawing/2014/main" id="{D0D4E249-6698-465A-9CB1-396CF6737381}"/>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3240906" y="1808473"/>
            <a:ext cx="6151950" cy="3214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3920719"/>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
          <p:cNvSpPr txBox="1">
            <a:spLocks noChangeArrowheads="1"/>
          </p:cNvSpPr>
          <p:nvPr/>
        </p:nvSpPr>
        <p:spPr bwMode="auto">
          <a:xfrm>
            <a:off x="842748" y="1978752"/>
            <a:ext cx="10506504" cy="4186665"/>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300" dirty="0">
                <a:effectLst/>
                <a:latin typeface="Garamond" panose="02020404030301010803" pitchFamily="18"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2400" dirty="0">
                <a:latin typeface="Garamond" panose="02020404030301010803" pitchFamily="18" charset="0"/>
              </a:rPr>
              <a:t>In the Gospel </a:t>
            </a:r>
            <a:r>
              <a:rPr lang="en-GB" sz="2400">
                <a:latin typeface="Garamond" panose="02020404030301010803" pitchFamily="18" charset="0"/>
              </a:rPr>
              <a:t>of </a:t>
            </a:r>
            <a:r>
              <a:rPr lang="en-GB" sz="2400" smtClean="0">
                <a:latin typeface="Garamond" panose="02020404030301010803" pitchFamily="18" charset="0"/>
              </a:rPr>
              <a:t>Matthew </a:t>
            </a:r>
            <a:r>
              <a:rPr lang="en-GB" sz="2400" dirty="0">
                <a:latin typeface="Garamond" panose="02020404030301010803" pitchFamily="18" charset="0"/>
              </a:rPr>
              <a:t>we hear:</a:t>
            </a:r>
          </a:p>
          <a:p>
            <a:pPr algn="ctr"/>
            <a:endParaRPr lang="en-GB" sz="2400" dirty="0">
              <a:latin typeface="Garamond" panose="02020404030301010803" pitchFamily="18" charset="0"/>
            </a:endParaRPr>
          </a:p>
          <a:p>
            <a:pPr algn="ctr"/>
            <a:r>
              <a:rPr lang="en-GB" sz="2400" dirty="0">
                <a:latin typeface="Garamond" panose="02020404030301010803" pitchFamily="18" charset="0"/>
              </a:rPr>
              <a:t>‘The kingdom of heaven is at hand!’ </a:t>
            </a:r>
          </a:p>
          <a:p>
            <a:pPr algn="ctr"/>
            <a:endParaRPr lang="en-GB" sz="2400" dirty="0">
              <a:latin typeface="Garamond" panose="02020404030301010803" pitchFamily="18" charset="0"/>
            </a:endParaRPr>
          </a:p>
          <a:p>
            <a:pPr algn="ctr"/>
            <a:r>
              <a:rPr lang="en-GB" sz="2400" dirty="0">
                <a:latin typeface="Garamond" panose="02020404030301010803" pitchFamily="18" charset="0"/>
              </a:rPr>
              <a:t>What are you doing to build the kingdom? </a:t>
            </a:r>
          </a:p>
          <a:p>
            <a:pPr algn="ctr"/>
            <a:r>
              <a:rPr lang="en-GB" sz="2400" dirty="0">
                <a:latin typeface="Garamond" panose="02020404030301010803" pitchFamily="18" charset="0"/>
              </a:rPr>
              <a:t>What are your unique gifts which you can use to transform society?</a:t>
            </a:r>
          </a:p>
          <a:p>
            <a:pPr algn="ctr"/>
            <a:r>
              <a:rPr lang="en-GB" sz="2400" dirty="0">
                <a:latin typeface="Garamond" panose="02020404030301010803" pitchFamily="18" charset="0"/>
              </a:rPr>
              <a:t>How can you show leadership that is transformative?</a:t>
            </a:r>
          </a:p>
          <a:p>
            <a:pPr algn="ctr"/>
            <a:endParaRPr lang="en-GB" sz="2400" dirty="0">
              <a:latin typeface="Garamond" panose="02020404030301010803" pitchFamily="18" charset="0"/>
            </a:endParaRPr>
          </a:p>
          <a:p>
            <a:pPr algn="ctr"/>
            <a:r>
              <a:rPr lang="en-GB" sz="2400" dirty="0">
                <a:latin typeface="Garamond" panose="02020404030301010803" pitchFamily="18" charset="0"/>
              </a:rPr>
              <a:t>In the lead up to Christmas, what are you doing</a:t>
            </a:r>
          </a:p>
          <a:p>
            <a:pPr algn="ctr"/>
            <a:r>
              <a:rPr lang="en-GB" sz="2400" dirty="0">
                <a:latin typeface="Garamond" panose="02020404030301010803" pitchFamily="18" charset="0"/>
              </a:rPr>
              <a:t> to make a difference to yourself and others?</a:t>
            </a:r>
          </a:p>
          <a:p>
            <a:pPr algn="ctr"/>
            <a:endParaRPr lang="en-GB" sz="1000" dirty="0">
              <a:latin typeface="Garamond" panose="02020404030301010803"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32100" y="5845821"/>
            <a:ext cx="771525" cy="914400"/>
          </a:xfrm>
          <a:prstGeom prst="rect">
            <a:avLst/>
          </a:prstGeom>
        </p:spPr>
      </p:pic>
      <p:sp>
        <p:nvSpPr>
          <p:cNvPr id="11" name="Text Box 2"/>
          <p:cNvSpPr txBox="1">
            <a:spLocks noChangeArrowheads="1"/>
          </p:cNvSpPr>
          <p:nvPr/>
        </p:nvSpPr>
        <p:spPr bwMode="auto">
          <a:xfrm>
            <a:off x="838199" y="244172"/>
            <a:ext cx="10461171" cy="1292003"/>
          </a:xfrm>
          <a:prstGeom prst="rect">
            <a:avLst/>
          </a:prstGeom>
          <a:solidFill>
            <a:srgbClr val="FFFF00"/>
          </a:solidFill>
          <a:ln w="57150">
            <a:solidFill>
              <a:schemeClr val="accent1"/>
            </a:solidFill>
            <a:miter lim="800000"/>
            <a:headEnd/>
            <a:tailEnd/>
          </a:ln>
        </p:spPr>
        <p:txBody>
          <a:bodyPr rot="0" vert="horz" wrap="square" lIns="91440" tIns="45720" rIns="91440" bIns="45720" anchor="t" anchorCtr="0">
            <a:noAutofit/>
          </a:bodyPr>
          <a:lstStyle/>
          <a:p>
            <a:pPr algn="ctr">
              <a:lnSpc>
                <a:spcPct val="107000"/>
              </a:lnSpc>
              <a:spcAft>
                <a:spcPts val="0"/>
              </a:spcAft>
            </a:pPr>
            <a:endParaRPr lang="en-GB" sz="600" dirty="0">
              <a:effectLst/>
              <a:latin typeface="Garamond" panose="02020404030301010803"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en-GB" sz="6000" dirty="0">
                <a:effectLst/>
                <a:latin typeface="Garamond" panose="02020404030301010803" pitchFamily="18" charset="0"/>
                <a:ea typeface="Calibri" panose="020F0502020204030204" pitchFamily="34" charset="0"/>
                <a:cs typeface="Times New Roman" panose="02020603050405020304" pitchFamily="18" charset="0"/>
              </a:rPr>
              <a:t>Looking </a:t>
            </a:r>
            <a:r>
              <a:rPr lang="en-GB" sz="6000" dirty="0">
                <a:latin typeface="Garamond" panose="02020404030301010803" pitchFamily="18" charset="0"/>
                <a:ea typeface="Calibri" panose="020F0502020204030204" pitchFamily="34" charset="0"/>
                <a:cs typeface="Times New Roman" panose="02020603050405020304" pitchFamily="18" charset="0"/>
              </a:rPr>
              <a:t>F</a:t>
            </a:r>
            <a:r>
              <a:rPr lang="en-GB" sz="6000" dirty="0">
                <a:effectLst/>
                <a:latin typeface="Garamond" panose="02020404030301010803" pitchFamily="18" charset="0"/>
                <a:ea typeface="Calibri" panose="020F0502020204030204" pitchFamily="34" charset="0"/>
                <a:cs typeface="Times New Roman" panose="02020603050405020304" pitchFamily="18" charset="0"/>
              </a:rPr>
              <a:t>orward in Love</a:t>
            </a:r>
            <a:endParaRPr lang="en-GB" sz="6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B1D6D902-36D1-4CF9-BDFA-75FE237F5371}"/>
              </a:ext>
            </a:extLst>
          </p:cNvPr>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Tree>
    <p:extLst>
      <p:ext uri="{BB962C8B-B14F-4D97-AF65-F5344CB8AC3E}">
        <p14:creationId xmlns:p14="http://schemas.microsoft.com/office/powerpoint/2010/main" val="835714311"/>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700338" y="915989"/>
            <a:ext cx="6799262" cy="1303337"/>
          </a:xfrm>
        </p:spPr>
        <p:txBody>
          <a:bodyPr/>
          <a:lstStyle/>
          <a:p>
            <a:pPr eaLnBrk="1" hangingPunct="1"/>
            <a:r>
              <a:rPr lang="en-GB" altLang="en-US" dirty="0">
                <a:ln>
                  <a:noFill/>
                </a:ln>
              </a:rPr>
              <a:t>The Synoptic Problem</a:t>
            </a:r>
          </a:p>
        </p:txBody>
      </p:sp>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53143" y="415926"/>
            <a:ext cx="1083559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In Sunday’s Gospel Reading  …</a:t>
            </a:r>
          </a:p>
        </p:txBody>
      </p:sp>
      <p:sp>
        <p:nvSpPr>
          <p:cNvPr id="3" name="Rectangle 2"/>
          <p:cNvSpPr/>
          <p:nvPr/>
        </p:nvSpPr>
        <p:spPr>
          <a:xfrm>
            <a:off x="6977032" y="2595590"/>
            <a:ext cx="5450194" cy="3139321"/>
          </a:xfrm>
          <a:prstGeom prst="rect">
            <a:avLst/>
          </a:prstGeom>
        </p:spPr>
        <p:txBody>
          <a:bodyPr wrap="square">
            <a:spAutoFit/>
          </a:bodyPr>
          <a:lstStyle/>
          <a:p>
            <a:pPr algn="ctr"/>
            <a:r>
              <a:rPr lang="en-GB" sz="2600" b="1" dirty="0">
                <a:latin typeface="Garamond" panose="02020404030301010803" pitchFamily="18" charset="0"/>
              </a:rPr>
              <a:t>Sunday 4</a:t>
            </a:r>
            <a:r>
              <a:rPr lang="en-GB" sz="2600" b="1" baseline="30000" dirty="0">
                <a:latin typeface="Garamond" panose="02020404030301010803" pitchFamily="18" charset="0"/>
              </a:rPr>
              <a:t>th</a:t>
            </a:r>
            <a:r>
              <a:rPr lang="en-GB" sz="2600" b="1" dirty="0">
                <a:latin typeface="Garamond" panose="02020404030301010803" pitchFamily="18" charset="0"/>
              </a:rPr>
              <a:t> December 2022</a:t>
            </a:r>
            <a:r>
              <a:rPr lang="en-GB" sz="2600" dirty="0">
                <a:latin typeface="Garamond" panose="02020404030301010803" pitchFamily="18" charset="0"/>
              </a:rPr>
              <a:t> :</a:t>
            </a:r>
            <a:r>
              <a:rPr lang="en-GB" dirty="0">
                <a:latin typeface="Garamond" panose="02020404030301010803" pitchFamily="18" charset="0"/>
              </a:rPr>
              <a:t>  </a:t>
            </a:r>
          </a:p>
          <a:p>
            <a:pPr algn="ctr"/>
            <a:r>
              <a:rPr lang="en-GB" dirty="0">
                <a:latin typeface="Garamond" panose="02020404030301010803" pitchFamily="18" charset="0"/>
              </a:rPr>
              <a:t>    </a:t>
            </a:r>
          </a:p>
          <a:p>
            <a:pPr algn="ctr"/>
            <a:r>
              <a:rPr lang="en-GB" sz="2800" dirty="0">
                <a:latin typeface="Garamond" panose="02020404030301010803" pitchFamily="18" charset="0"/>
              </a:rPr>
              <a:t>The Gospel </a:t>
            </a:r>
            <a:r>
              <a:rPr lang="en-GB" sz="2800">
                <a:latin typeface="Garamond" panose="02020404030301010803" pitchFamily="18" charset="0"/>
              </a:rPr>
              <a:t>of </a:t>
            </a:r>
            <a:r>
              <a:rPr lang="en-GB" sz="2800" smtClean="0">
                <a:latin typeface="Garamond" panose="02020404030301010803" pitchFamily="18" charset="0"/>
              </a:rPr>
              <a:t>Matthew </a:t>
            </a:r>
            <a:r>
              <a:rPr lang="en-GB" sz="2800" dirty="0">
                <a:latin typeface="Garamond" panose="02020404030301010803" pitchFamily="18" charset="0"/>
              </a:rPr>
              <a:t>:                                                    </a:t>
            </a:r>
          </a:p>
          <a:p>
            <a:pPr algn="ctr"/>
            <a:endParaRPr lang="en-GB" sz="200" dirty="0">
              <a:latin typeface="Garamond" panose="02020404030301010803" pitchFamily="18" charset="0"/>
            </a:endParaRPr>
          </a:p>
          <a:p>
            <a:pPr algn="ctr"/>
            <a:r>
              <a:rPr lang="en-GB" sz="1200" dirty="0">
                <a:latin typeface="Garamond" panose="02020404030301010803" pitchFamily="18" charset="0"/>
              </a:rPr>
              <a:t>                  </a:t>
            </a:r>
            <a:r>
              <a:rPr lang="en-GB" sz="400" dirty="0">
                <a:latin typeface="Garamond" panose="02020404030301010803" pitchFamily="18" charset="0"/>
              </a:rPr>
              <a:t> </a:t>
            </a:r>
            <a:r>
              <a:rPr lang="en-GB" sz="1000" dirty="0">
                <a:latin typeface="Garamond" panose="02020404030301010803" pitchFamily="18" charset="0"/>
              </a:rPr>
              <a:t>                      </a:t>
            </a:r>
          </a:p>
          <a:p>
            <a:pPr algn="ctr"/>
            <a:r>
              <a:rPr lang="en-GB" sz="3600" dirty="0">
                <a:latin typeface="Garamond" panose="02020404030301010803" pitchFamily="18" charset="0"/>
              </a:rPr>
              <a:t>“The kingdom </a:t>
            </a:r>
          </a:p>
          <a:p>
            <a:pPr algn="ctr"/>
            <a:r>
              <a:rPr lang="en-GB" sz="3600" dirty="0">
                <a:latin typeface="Garamond" panose="02020404030301010803" pitchFamily="18" charset="0"/>
              </a:rPr>
              <a:t>of heaven </a:t>
            </a:r>
          </a:p>
          <a:p>
            <a:pPr algn="ctr"/>
            <a:r>
              <a:rPr lang="en-GB" sz="3600" dirty="0">
                <a:latin typeface="Garamond" panose="02020404030301010803" pitchFamily="18" charset="0"/>
              </a:rPr>
              <a:t>is at hand!</a:t>
            </a:r>
            <a:r>
              <a:rPr lang="en-GB" sz="4000" dirty="0">
                <a:latin typeface="Garamond" panose="02020404030301010803" pitchFamily="18" charset="0"/>
              </a:rPr>
              <a:t>”</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1026" name="Picture 2">
            <a:extLst>
              <a:ext uri="{FF2B5EF4-FFF2-40B4-BE49-F238E27FC236}">
                <a16:creationId xmlns:a16="http://schemas.microsoft.com/office/drawing/2014/main" id="{8C0BB082-7727-8901-CE4B-6FE41B12C344}"/>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77649" y="2595590"/>
            <a:ext cx="7264160" cy="38136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8881387"/>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099" y="614331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353148" y="298360"/>
            <a:ext cx="11358561"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Reflection on the Creed </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2973" y="5836945"/>
            <a:ext cx="771525" cy="914400"/>
          </a:xfrm>
          <a:prstGeom prst="rect">
            <a:avLst/>
          </a:prstGeom>
        </p:spPr>
      </p:pic>
      <p:sp>
        <p:nvSpPr>
          <p:cNvPr id="4" name="Rectangle 3"/>
          <p:cNvSpPr>
            <a:spLocks noChangeArrowheads="1"/>
          </p:cNvSpPr>
          <p:nvPr/>
        </p:nvSpPr>
        <p:spPr bwMode="auto">
          <a:xfrm>
            <a:off x="6986952" y="2380074"/>
            <a:ext cx="5046562" cy="3372062"/>
          </a:xfrm>
          <a:prstGeom prst="rect">
            <a:avLst/>
          </a:prstGeom>
          <a:noFill/>
          <a:ln>
            <a:noFill/>
          </a:ln>
          <a:effectLst/>
        </p:spPr>
        <p:txBody>
          <a:bodyPr vert="horz" wrap="square" lIns="253920" tIns="31740" rIns="0" bIns="15870" numCol="1" anchor="ctr" anchorCtr="0" compatLnSpc="1">
            <a:prstTxWarp prst="textNoShape">
              <a:avLst/>
            </a:prstTxWarp>
            <a:spAutoFit/>
          </a:bodyPr>
          <a:lstStyle/>
          <a:p>
            <a:pPr lvl="0" algn="ctr" eaLnBrk="0" fontAlgn="base" hangingPunct="0">
              <a:spcBef>
                <a:spcPct val="0"/>
              </a:spcBef>
              <a:spcAft>
                <a:spcPct val="0"/>
              </a:spcAft>
            </a:pPr>
            <a:r>
              <a:rPr lang="en-GB" sz="3600" dirty="0">
                <a:latin typeface="Garamond" panose="02020404030301010803" pitchFamily="18" charset="0"/>
              </a:rPr>
              <a:t>I believe in </a:t>
            </a:r>
          </a:p>
          <a:p>
            <a:pPr lvl="0" algn="ctr" eaLnBrk="0" fontAlgn="base" hangingPunct="0">
              <a:spcBef>
                <a:spcPct val="0"/>
              </a:spcBef>
              <a:spcAft>
                <a:spcPct val="0"/>
              </a:spcAft>
            </a:pPr>
            <a:r>
              <a:rPr lang="en-GB" sz="3600" dirty="0">
                <a:latin typeface="Garamond" panose="02020404030301010803" pitchFamily="18" charset="0"/>
              </a:rPr>
              <a:t>one, </a:t>
            </a:r>
          </a:p>
          <a:p>
            <a:pPr lvl="0" algn="ctr" eaLnBrk="0" fontAlgn="base" hangingPunct="0">
              <a:spcBef>
                <a:spcPct val="0"/>
              </a:spcBef>
              <a:spcAft>
                <a:spcPct val="0"/>
              </a:spcAft>
            </a:pPr>
            <a:r>
              <a:rPr lang="en-GB" sz="3600" dirty="0">
                <a:latin typeface="Garamond" panose="02020404030301010803" pitchFamily="18" charset="0"/>
              </a:rPr>
              <a:t>holy, </a:t>
            </a:r>
          </a:p>
          <a:p>
            <a:pPr lvl="0" algn="ctr" eaLnBrk="0" fontAlgn="base" hangingPunct="0">
              <a:spcBef>
                <a:spcPct val="0"/>
              </a:spcBef>
              <a:spcAft>
                <a:spcPct val="0"/>
              </a:spcAft>
            </a:pPr>
            <a:r>
              <a:rPr lang="en-GB" sz="3600" dirty="0">
                <a:latin typeface="Garamond" panose="02020404030301010803" pitchFamily="18" charset="0"/>
              </a:rPr>
              <a:t>Catholic </a:t>
            </a:r>
          </a:p>
          <a:p>
            <a:pPr lvl="0" algn="ctr" eaLnBrk="0" fontAlgn="base" hangingPunct="0">
              <a:spcBef>
                <a:spcPct val="0"/>
              </a:spcBef>
              <a:spcAft>
                <a:spcPct val="0"/>
              </a:spcAft>
            </a:pPr>
            <a:r>
              <a:rPr lang="en-GB" sz="3600" dirty="0">
                <a:latin typeface="Garamond" panose="02020404030301010803" pitchFamily="18" charset="0"/>
              </a:rPr>
              <a:t>and apostolic</a:t>
            </a:r>
          </a:p>
          <a:p>
            <a:pPr lvl="0" algn="ctr" eaLnBrk="0" fontAlgn="base" hangingPunct="0">
              <a:spcBef>
                <a:spcPct val="0"/>
              </a:spcBef>
              <a:spcAft>
                <a:spcPct val="0"/>
              </a:spcAft>
            </a:pPr>
            <a:r>
              <a:rPr lang="en-GB" sz="3600" dirty="0">
                <a:latin typeface="Garamond" panose="02020404030301010803" pitchFamily="18" charset="0"/>
              </a:rPr>
              <a:t> Church.</a:t>
            </a:r>
            <a:endParaRPr kumimoji="0" lang="en-US" altLang="en-US" sz="3600" b="0" i="0" u="none" strike="noStrike" cap="none" normalizeH="0" baseline="0" dirty="0">
              <a:ln>
                <a:noFill/>
              </a:ln>
              <a:solidFill>
                <a:schemeClr val="tx1"/>
              </a:solidFill>
              <a:effectLst/>
              <a:latin typeface="Garamond" panose="02020404030301010803" pitchFamily="18" charset="0"/>
            </a:endParaRPr>
          </a:p>
        </p:txBody>
      </p:sp>
      <p:pic>
        <p:nvPicPr>
          <p:cNvPr id="1026" name="Picture 2">
            <a:extLst>
              <a:ext uri="{FF2B5EF4-FFF2-40B4-BE49-F238E27FC236}">
                <a16:creationId xmlns:a16="http://schemas.microsoft.com/office/drawing/2014/main" id="{34BF8FAA-323B-2105-1DB2-AB8013369F6A}"/>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11162"/>
          <a:stretch/>
        </p:blipFill>
        <p:spPr bwMode="auto">
          <a:xfrm>
            <a:off x="353148" y="1988944"/>
            <a:ext cx="7307763" cy="4869056"/>
          </a:xfrm>
          <a:prstGeom prst="ellipse">
            <a:avLst/>
          </a:prstGeom>
          <a:noFill/>
          <a:effectLst>
            <a:softEdge rad="317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7338157"/>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254646"/>
            <a:ext cx="12192000" cy="132268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dirty="0">
                <a:solidFill>
                  <a:schemeClr val="accent4">
                    <a:lumMod val="75000"/>
                  </a:schemeClr>
                </a:solidFill>
                <a:latin typeface="Garamond" panose="02020404030301010803" pitchFamily="18" charset="0"/>
              </a:rPr>
              <a:t>Preparing as communities for World Youth Day 2023</a:t>
            </a:r>
            <a:endParaRPr lang="en-GB" dirty="0">
              <a:solidFill>
                <a:schemeClr val="accent4">
                  <a:lumMod val="75000"/>
                </a:schemeClr>
              </a:solidFill>
              <a:latin typeface="Garamond" panose="02020404030301010803" pitchFamily="18" charset="0"/>
            </a:endParaRPr>
          </a:p>
        </p:txBody>
      </p:sp>
      <p:sp>
        <p:nvSpPr>
          <p:cNvPr id="6" name="TextBox 5"/>
          <p:cNvSpPr txBox="1"/>
          <p:nvPr/>
        </p:nvSpPr>
        <p:spPr>
          <a:xfrm>
            <a:off x="9944100" y="6063737"/>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8" name="Picture 7" descr="World Youth Day Lisbon 2023 unveils Marian logo | Angelus News"/>
          <p:cNvPicPr/>
          <p:nvPr/>
        </p:nvPicPr>
        <p:blipFill rotWithShape="1">
          <a:blip r:embed="rId3">
            <a:extLst>
              <a:ext uri="{28A0092B-C50C-407E-A947-70E740481C1C}">
                <a14:useLocalDpi xmlns:a14="http://schemas.microsoft.com/office/drawing/2010/main" val="0"/>
              </a:ext>
            </a:extLst>
          </a:blip>
          <a:srcRect l="25420" t="2314" r="22249" b="2792"/>
          <a:stretch/>
        </p:blipFill>
        <p:spPr bwMode="auto">
          <a:xfrm>
            <a:off x="792625" y="2107347"/>
            <a:ext cx="3422060" cy="4204553"/>
          </a:xfrm>
          <a:prstGeom prst="rect">
            <a:avLst/>
          </a:prstGeom>
          <a:noFill/>
          <a:ln>
            <a:noFill/>
          </a:ln>
          <a:extLst>
            <a:ext uri="{53640926-AAD7-44D8-BBD7-CCE9431645EC}">
              <a14:shadowObscured xmlns:a14="http://schemas.microsoft.com/office/drawing/2010/main"/>
            </a:ext>
          </a:extLst>
        </p:spPr>
      </p:pic>
      <p:sp>
        <p:nvSpPr>
          <p:cNvPr id="4" name="TextBox 3"/>
          <p:cNvSpPr txBox="1"/>
          <p:nvPr/>
        </p:nvSpPr>
        <p:spPr>
          <a:xfrm>
            <a:off x="4759505" y="2303084"/>
            <a:ext cx="6435623" cy="3447098"/>
          </a:xfrm>
          <a:prstGeom prst="rect">
            <a:avLst/>
          </a:prstGeom>
          <a:noFill/>
        </p:spPr>
        <p:txBody>
          <a:bodyPr wrap="square" rtlCol="0">
            <a:spAutoFit/>
          </a:bodyPr>
          <a:lstStyle/>
          <a:p>
            <a:pPr algn="ctr"/>
            <a:r>
              <a:rPr lang="en-GB" sz="4400" dirty="0">
                <a:latin typeface="Garamond" panose="02020404030301010803" pitchFamily="18" charset="0"/>
              </a:rPr>
              <a:t>“Young people must say </a:t>
            </a:r>
          </a:p>
          <a:p>
            <a:pPr algn="ctr"/>
            <a:r>
              <a:rPr lang="en-GB" sz="4400" dirty="0">
                <a:latin typeface="Garamond" panose="02020404030301010803" pitchFamily="18" charset="0"/>
              </a:rPr>
              <a:t>to the world: </a:t>
            </a:r>
          </a:p>
          <a:p>
            <a:pPr algn="ctr"/>
            <a:r>
              <a:rPr lang="en-GB" sz="4400" dirty="0">
                <a:latin typeface="Garamond" panose="02020404030301010803" pitchFamily="18" charset="0"/>
              </a:rPr>
              <a:t>to go with Christ </a:t>
            </a:r>
          </a:p>
          <a:p>
            <a:pPr algn="ctr"/>
            <a:r>
              <a:rPr lang="en-GB" sz="4400" dirty="0">
                <a:latin typeface="Garamond" panose="02020404030301010803" pitchFamily="18" charset="0"/>
              </a:rPr>
              <a:t>is good.”</a:t>
            </a:r>
          </a:p>
          <a:p>
            <a:pPr algn="ctr"/>
            <a:endParaRPr lang="en-GB" dirty="0">
              <a:latin typeface="Garamond" panose="02020404030301010803" pitchFamily="18" charset="0"/>
            </a:endParaRPr>
          </a:p>
          <a:p>
            <a:r>
              <a:rPr lang="en-GB" sz="2400" dirty="0">
                <a:latin typeface="Garamond" panose="02020404030301010803" pitchFamily="18" charset="0"/>
              </a:rPr>
              <a:t>                        - Pope Francis, </a:t>
            </a:r>
            <a:r>
              <a:rPr lang="en-GB" sz="2400" i="1" dirty="0">
                <a:latin typeface="Garamond" panose="02020404030301010803" pitchFamily="18" charset="0"/>
              </a:rPr>
              <a:t>Palm Sunday 2013</a:t>
            </a:r>
          </a:p>
        </p:txBody>
      </p:sp>
    </p:spTree>
    <p:extLst>
      <p:ext uri="{BB962C8B-B14F-4D97-AF65-F5344CB8AC3E}">
        <p14:creationId xmlns:p14="http://schemas.microsoft.com/office/powerpoint/2010/main" val="2656554078"/>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098064" y="629797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1152343" y="268022"/>
            <a:ext cx="9887313" cy="1589589"/>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5400" dirty="0">
                <a:solidFill>
                  <a:schemeClr val="accent4">
                    <a:lumMod val="75000"/>
                  </a:schemeClr>
                </a:solidFill>
                <a:latin typeface="Garamond" panose="02020404030301010803" pitchFamily="18" charset="0"/>
              </a:rPr>
              <a:t>Saint Ambrose: </a:t>
            </a:r>
          </a:p>
          <a:p>
            <a:pPr algn="ctr"/>
            <a:r>
              <a:rPr lang="en-GB" sz="5400" dirty="0">
                <a:solidFill>
                  <a:schemeClr val="accent4">
                    <a:lumMod val="75000"/>
                  </a:schemeClr>
                </a:solidFill>
                <a:latin typeface="Garamond" panose="02020404030301010803" pitchFamily="18" charset="0"/>
              </a:rPr>
              <a:t>7</a:t>
            </a:r>
            <a:r>
              <a:rPr lang="en-GB" sz="5400" baseline="30000" dirty="0">
                <a:solidFill>
                  <a:schemeClr val="accent4">
                    <a:lumMod val="75000"/>
                  </a:schemeClr>
                </a:solidFill>
                <a:latin typeface="Garamond" panose="02020404030301010803" pitchFamily="18" charset="0"/>
              </a:rPr>
              <a:t>th</a:t>
            </a:r>
            <a:r>
              <a:rPr lang="en-GB" sz="5400" dirty="0">
                <a:solidFill>
                  <a:schemeClr val="accent4">
                    <a:lumMod val="75000"/>
                  </a:schemeClr>
                </a:solidFill>
                <a:latin typeface="Garamond" panose="02020404030301010803" pitchFamily="18" charset="0"/>
              </a:rPr>
              <a:t> December</a:t>
            </a:r>
          </a:p>
        </p:txBody>
      </p:sp>
      <p:sp>
        <p:nvSpPr>
          <p:cNvPr id="3" name="TextBox 2"/>
          <p:cNvSpPr txBox="1"/>
          <p:nvPr/>
        </p:nvSpPr>
        <p:spPr>
          <a:xfrm>
            <a:off x="3588151" y="2359148"/>
            <a:ext cx="7714921" cy="523220"/>
          </a:xfrm>
          <a:prstGeom prst="rect">
            <a:avLst/>
          </a:prstGeom>
          <a:noFill/>
        </p:spPr>
        <p:txBody>
          <a:bodyPr wrap="square" rtlCol="0">
            <a:spAutoFit/>
          </a:bodyPr>
          <a:lstStyle/>
          <a:p>
            <a:pPr algn="just"/>
            <a:endParaRPr lang="en-US" sz="2800" b="0" i="0" dirty="0">
              <a:solidFill>
                <a:srgbClr val="202122"/>
              </a:solidFill>
              <a:effectLst/>
              <a:latin typeface="Garamond" panose="02020404030301010803" pitchFamily="18" charset="0"/>
            </a:endParaRPr>
          </a:p>
        </p:txBody>
      </p:sp>
      <p:sp>
        <p:nvSpPr>
          <p:cNvPr id="4" name="TextBox 3"/>
          <p:cNvSpPr txBox="1"/>
          <p:nvPr/>
        </p:nvSpPr>
        <p:spPr>
          <a:xfrm>
            <a:off x="5758405" y="2359148"/>
            <a:ext cx="6313990" cy="430887"/>
          </a:xfrm>
          <a:prstGeom prst="rect">
            <a:avLst/>
          </a:prstGeom>
          <a:noFill/>
        </p:spPr>
        <p:txBody>
          <a:bodyPr wrap="square" rtlCol="0">
            <a:spAutoFit/>
          </a:bodyPr>
          <a:lstStyle/>
          <a:p>
            <a:pPr algn="just"/>
            <a:endParaRPr lang="en-GB" sz="2200" dirty="0"/>
          </a:p>
        </p:txBody>
      </p:sp>
      <p:pic>
        <p:nvPicPr>
          <p:cNvPr id="2050" name="Picture 2">
            <a:extLst>
              <a:ext uri="{FF2B5EF4-FFF2-40B4-BE49-F238E27FC236}">
                <a16:creationId xmlns:a16="http://schemas.microsoft.com/office/drawing/2014/main" id="{A3C2D049-F447-B932-BDA9-F720E8B1342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44635" y="1963147"/>
            <a:ext cx="4558454" cy="4626831"/>
          </a:xfrm>
          <a:prstGeom prst="rect">
            <a:avLst/>
          </a:prstGeom>
          <a:noFill/>
          <a:effectLst>
            <a:softEdge rad="317500"/>
          </a:effectLst>
          <a:extLst>
            <a:ext uri="{909E8E84-426E-40DD-AFC4-6F175D3DCCD1}">
              <a14:hiddenFill xmlns:a14="http://schemas.microsoft.com/office/drawing/2010/main">
                <a:solidFill>
                  <a:srgbClr val="FFFFFF"/>
                </a:solidFill>
              </a14:hiddenFill>
            </a:ext>
          </a:extLst>
        </p:spPr>
      </p:pic>
      <p:pic>
        <p:nvPicPr>
          <p:cNvPr id="7" name="Content Placeholder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54592" y="5906796"/>
            <a:ext cx="771525" cy="914400"/>
          </a:xfrm>
          <a:prstGeom prst="rect">
            <a:avLst/>
          </a:prstGeom>
        </p:spPr>
      </p:pic>
      <p:sp>
        <p:nvSpPr>
          <p:cNvPr id="10" name="TextBox 9"/>
          <p:cNvSpPr txBox="1"/>
          <p:nvPr/>
        </p:nvSpPr>
        <p:spPr>
          <a:xfrm>
            <a:off x="4025433" y="1963147"/>
            <a:ext cx="7714921" cy="369332"/>
          </a:xfrm>
          <a:prstGeom prst="rect">
            <a:avLst/>
          </a:prstGeom>
          <a:noFill/>
        </p:spPr>
        <p:txBody>
          <a:bodyPr wrap="square" rtlCol="0">
            <a:spAutoFit/>
          </a:bodyPr>
          <a:lstStyle/>
          <a:p>
            <a:endParaRPr lang="en-GB" dirty="0"/>
          </a:p>
        </p:txBody>
      </p:sp>
      <p:sp>
        <p:nvSpPr>
          <p:cNvPr id="2" name="TextBox 1"/>
          <p:cNvSpPr txBox="1"/>
          <p:nvPr/>
        </p:nvSpPr>
        <p:spPr>
          <a:xfrm>
            <a:off x="5041696" y="1990962"/>
            <a:ext cx="6209818" cy="4524315"/>
          </a:xfrm>
          <a:prstGeom prst="rect">
            <a:avLst/>
          </a:prstGeom>
          <a:noFill/>
        </p:spPr>
        <p:txBody>
          <a:bodyPr wrap="square" rtlCol="0">
            <a:spAutoFit/>
          </a:bodyPr>
          <a:lstStyle/>
          <a:p>
            <a:pPr algn="just"/>
            <a:r>
              <a:rPr lang="en-GB" sz="2400" dirty="0">
                <a:latin typeface="Garamond" panose="02020404030301010803" pitchFamily="18" charset="0"/>
              </a:rPr>
              <a:t>St Ambrose was a 4</a:t>
            </a:r>
            <a:r>
              <a:rPr lang="en-GB" sz="2400" baseline="30000" dirty="0">
                <a:latin typeface="Garamond" panose="02020404030301010803" pitchFamily="18" charset="0"/>
              </a:rPr>
              <a:t>th</a:t>
            </a:r>
            <a:r>
              <a:rPr lang="en-GB" sz="2400" dirty="0">
                <a:latin typeface="Garamond" panose="02020404030301010803" pitchFamily="18" charset="0"/>
              </a:rPr>
              <a:t>-century Bishop of Milan.</a:t>
            </a:r>
          </a:p>
          <a:p>
            <a:pPr algn="just"/>
            <a:r>
              <a:rPr lang="en-GB" sz="2400" dirty="0">
                <a:latin typeface="Garamond" panose="02020404030301010803" pitchFamily="18" charset="0"/>
              </a:rPr>
              <a:t>He was a theologian who also produced hymns and was famous as a preacher.</a:t>
            </a:r>
          </a:p>
          <a:p>
            <a:pPr algn="just"/>
            <a:r>
              <a:rPr lang="en-GB" sz="2400" dirty="0">
                <a:latin typeface="Garamond" panose="02020404030301010803" pitchFamily="18" charset="0"/>
              </a:rPr>
              <a:t>He is considered to be one of the four doctors of the Church as a result of his works.</a:t>
            </a:r>
          </a:p>
          <a:p>
            <a:pPr algn="just"/>
            <a:r>
              <a:rPr lang="en-GB" sz="2400" dirty="0">
                <a:latin typeface="Garamond" panose="02020404030301010803" pitchFamily="18" charset="0"/>
              </a:rPr>
              <a:t>He was very concerned about the need of the rich to look after the poor.</a:t>
            </a:r>
          </a:p>
          <a:p>
            <a:pPr algn="just"/>
            <a:r>
              <a:rPr lang="en-GB" sz="2400" dirty="0">
                <a:latin typeface="Garamond" panose="02020404030301010803" pitchFamily="18" charset="0"/>
              </a:rPr>
              <a:t>Due to an event in his childhood, when a legend has it that a swarm of bees landed on his face whilst he lay in his cradle, he is the patron saint of beekeepers, as well as of the patron of Milan. </a:t>
            </a:r>
          </a:p>
          <a:p>
            <a:pPr algn="just"/>
            <a:r>
              <a:rPr lang="en-GB" sz="2400" dirty="0">
                <a:latin typeface="Garamond" panose="02020404030301010803" pitchFamily="18" charset="0"/>
              </a:rPr>
              <a:t>His feast day is celebrated on 7</a:t>
            </a:r>
            <a:r>
              <a:rPr lang="en-GB" sz="2400" baseline="30000" dirty="0">
                <a:latin typeface="Garamond" panose="02020404030301010803" pitchFamily="18" charset="0"/>
              </a:rPr>
              <a:t>th</a:t>
            </a:r>
            <a:r>
              <a:rPr lang="en-GB" sz="2400" dirty="0">
                <a:latin typeface="Garamond" panose="02020404030301010803" pitchFamily="18" charset="0"/>
              </a:rPr>
              <a:t> December.</a:t>
            </a:r>
          </a:p>
        </p:txBody>
      </p:sp>
    </p:spTree>
    <p:extLst>
      <p:ext uri="{BB962C8B-B14F-4D97-AF65-F5344CB8AC3E}">
        <p14:creationId xmlns:p14="http://schemas.microsoft.com/office/powerpoint/2010/main" val="2339235338"/>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370164" y="350478"/>
            <a:ext cx="11526640" cy="824537"/>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4000" i="1" dirty="0">
                <a:solidFill>
                  <a:schemeClr val="accent4">
                    <a:lumMod val="75000"/>
                  </a:schemeClr>
                </a:solidFill>
                <a:latin typeface="Garamond" panose="02020404030301010803" pitchFamily="18" charset="0"/>
              </a:rPr>
              <a:t>Saints and Schools # 46 </a:t>
            </a:r>
            <a:r>
              <a:rPr lang="en-GB" altLang="en-US" sz="4000" dirty="0">
                <a:solidFill>
                  <a:schemeClr val="accent4">
                    <a:lumMod val="75000"/>
                  </a:schemeClr>
                </a:solidFill>
                <a:latin typeface="Garamond" panose="02020404030301010803" pitchFamily="18" charset="0"/>
              </a:rPr>
              <a:t>: Our Lady Immaculate</a:t>
            </a:r>
            <a:endParaRPr lang="en-GB" sz="4000" dirty="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TextBox 1"/>
          <p:cNvSpPr txBox="1"/>
          <p:nvPr/>
        </p:nvSpPr>
        <p:spPr>
          <a:xfrm>
            <a:off x="5943600" y="1336876"/>
            <a:ext cx="5677382" cy="400110"/>
          </a:xfrm>
          <a:prstGeom prst="rect">
            <a:avLst/>
          </a:prstGeom>
          <a:noFill/>
        </p:spPr>
        <p:txBody>
          <a:bodyPr wrap="square" rtlCol="0">
            <a:spAutoFit/>
          </a:bodyPr>
          <a:lstStyle/>
          <a:p>
            <a:pPr algn="just"/>
            <a:endParaRPr lang="en-GB" sz="2000" dirty="0">
              <a:latin typeface="Garamond" panose="02020404030301010803" pitchFamily="18" charset="0"/>
            </a:endParaRPr>
          </a:p>
        </p:txBody>
      </p:sp>
      <p:sp>
        <p:nvSpPr>
          <p:cNvPr id="3" name="TextBox 2"/>
          <p:cNvSpPr txBox="1"/>
          <p:nvPr/>
        </p:nvSpPr>
        <p:spPr>
          <a:xfrm>
            <a:off x="4359564" y="1536931"/>
            <a:ext cx="7379998" cy="461665"/>
          </a:xfrm>
          <a:prstGeom prst="rect">
            <a:avLst/>
          </a:prstGeom>
          <a:noFill/>
          <a:ln w="15875">
            <a:solidFill>
              <a:schemeClr val="bg1"/>
            </a:solidFill>
          </a:ln>
        </p:spPr>
        <p:txBody>
          <a:bodyPr wrap="square" rtlCol="0">
            <a:spAutoFit/>
          </a:bodyPr>
          <a:lstStyle/>
          <a:p>
            <a:pPr algn="just"/>
            <a:endParaRPr lang="en-GB" sz="2400" dirty="0">
              <a:latin typeface="Garamond" panose="02020404030301010803"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943600"/>
            <a:ext cx="771525" cy="914400"/>
          </a:xfrm>
          <a:prstGeom prst="rect">
            <a:avLst/>
          </a:prstGeom>
        </p:spPr>
      </p:pic>
      <p:sp>
        <p:nvSpPr>
          <p:cNvPr id="6" name="TextBox 5"/>
          <p:cNvSpPr txBox="1"/>
          <p:nvPr/>
        </p:nvSpPr>
        <p:spPr>
          <a:xfrm>
            <a:off x="9944893" y="61391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1026" name="Picture 2">
            <a:extLst>
              <a:ext uri="{FF2B5EF4-FFF2-40B4-BE49-F238E27FC236}">
                <a16:creationId xmlns:a16="http://schemas.microsoft.com/office/drawing/2014/main" id="{FC33337F-7B24-0156-76B4-0D63D666EE71}"/>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528472" y="1554008"/>
            <a:ext cx="11211090" cy="2122159"/>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902825" y="3676168"/>
            <a:ext cx="10718157" cy="2677656"/>
          </a:xfrm>
          <a:prstGeom prst="rect">
            <a:avLst/>
          </a:prstGeom>
        </p:spPr>
        <p:txBody>
          <a:bodyPr wrap="square">
            <a:spAutoFit/>
          </a:bodyPr>
          <a:lstStyle/>
          <a:p>
            <a:pPr algn="just"/>
            <a:r>
              <a:rPr lang="en-GB" sz="2400" dirty="0">
                <a:solidFill>
                  <a:srgbClr val="5D5D5D"/>
                </a:solidFill>
                <a:latin typeface="Garamond" panose="02020404030301010803" pitchFamily="18" charset="0"/>
              </a:rPr>
              <a:t>Our Lady Immaculate in Chelmsford is an integral part of the linked Parishes of Our Lady Immaculate and Holy Name. The church of Our Lady Immaculate was opened in 1847 before the Catholic hierarchy was restored. Lord </a:t>
            </a:r>
            <a:r>
              <a:rPr lang="en-GB" sz="2400" dirty="0" err="1">
                <a:solidFill>
                  <a:srgbClr val="5D5D5D"/>
                </a:solidFill>
                <a:latin typeface="Garamond" panose="02020404030301010803" pitchFamily="18" charset="0"/>
              </a:rPr>
              <a:t>Petre</a:t>
            </a:r>
            <a:r>
              <a:rPr lang="en-GB" sz="2400" dirty="0">
                <a:solidFill>
                  <a:srgbClr val="5D5D5D"/>
                </a:solidFill>
                <a:latin typeface="Garamond" panose="02020404030301010803" pitchFamily="18" charset="0"/>
              </a:rPr>
              <a:t> was one of the main benefactors of the church.</a:t>
            </a:r>
          </a:p>
          <a:p>
            <a:r>
              <a:rPr lang="en-GB" sz="2400" dirty="0">
                <a:solidFill>
                  <a:srgbClr val="5D5D5D"/>
                </a:solidFill>
                <a:latin typeface="Garamond" panose="02020404030301010803" pitchFamily="18" charset="0"/>
              </a:rPr>
              <a:t>In the present day everyone connected to the school strives to enable all members of the school community to grow personally, academically, socially and spiritually, with God at the centre of all that they think, do and say.  </a:t>
            </a:r>
            <a:endParaRPr lang="en-GB" sz="2400" b="0" i="0" dirty="0">
              <a:solidFill>
                <a:srgbClr val="5D5D5D"/>
              </a:solidFill>
              <a:effectLst/>
              <a:latin typeface="Garamond" panose="02020404030301010803" pitchFamily="18" charset="0"/>
            </a:endParaRPr>
          </a:p>
        </p:txBody>
      </p:sp>
    </p:spTree>
    <p:extLst>
      <p:ext uri="{BB962C8B-B14F-4D97-AF65-F5344CB8AC3E}">
        <p14:creationId xmlns:p14="http://schemas.microsoft.com/office/powerpoint/2010/main" val="2734715491"/>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8"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5</a:t>
            </a:r>
            <a:r>
              <a:rPr lang="en-GB" sz="2800" baseline="30000" dirty="0">
                <a:solidFill>
                  <a:schemeClr val="accent4">
                    <a:lumMod val="75000"/>
                  </a:schemeClr>
                </a:solidFill>
                <a:latin typeface="Garamond" panose="02020404030301010803" pitchFamily="18" charset="0"/>
              </a:rPr>
              <a:t>th</a:t>
            </a:r>
            <a:r>
              <a:rPr lang="en-GB" sz="2800" dirty="0">
                <a:solidFill>
                  <a:schemeClr val="accent4">
                    <a:lumMod val="75000"/>
                  </a:schemeClr>
                </a:solidFill>
                <a:latin typeface="Garamond" panose="02020404030301010803" pitchFamily="18" charset="0"/>
              </a:rPr>
              <a:t> December 2022</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cstate="print">
            <a:extLst>
              <a:ext uri="{28A0092B-C50C-407E-A947-70E740481C1C}">
                <a14:useLocalDpi xmlns:a14="http://schemas.microsoft.com/office/drawing/2010/main" val="0"/>
              </a:ext>
            </a:extLst>
          </a:blip>
          <a:srcRect l="25420" t="2314" r="22249" b="2792"/>
          <a:stretch/>
        </p:blipFill>
        <p:spPr bwMode="auto">
          <a:xfrm>
            <a:off x="227489" y="4971098"/>
            <a:ext cx="1789747" cy="1759902"/>
          </a:xfrm>
          <a:prstGeom prst="rect">
            <a:avLst/>
          </a:prstGeom>
          <a:noFill/>
          <a:ln>
            <a:noFill/>
          </a:ln>
          <a:extLst>
            <a:ext uri="{53640926-AAD7-44D8-BBD7-CCE9431645EC}">
              <a14:shadowObscured xmlns:a14="http://schemas.microsoft.com/office/drawing/2010/main"/>
            </a:ext>
          </a:extLst>
        </p:spPr>
      </p:pic>
      <p:sp>
        <p:nvSpPr>
          <p:cNvPr id="9" name="Subtitle 2"/>
          <p:cNvSpPr txBox="1">
            <a:spLocks/>
          </p:cNvSpPr>
          <p:nvPr/>
        </p:nvSpPr>
        <p:spPr>
          <a:xfrm>
            <a:off x="1391795" y="5023168"/>
            <a:ext cx="9901645"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Looking Forward in Love~</a:t>
            </a:r>
          </a:p>
        </p:txBody>
      </p:sp>
      <p:pic>
        <p:nvPicPr>
          <p:cNvPr id="1026" name="Picture 2">
            <a:extLst>
              <a:ext uri="{FF2B5EF4-FFF2-40B4-BE49-F238E27FC236}">
                <a16:creationId xmlns:a16="http://schemas.microsoft.com/office/drawing/2014/main" id="{D0D4E249-6698-465A-9CB1-396CF6737381}"/>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3240906" y="1808473"/>
            <a:ext cx="6151950" cy="3214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971435"/>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674C4D908A1454EA680D99890B63DD8" ma:contentTypeVersion="11" ma:contentTypeDescription="Create a new document." ma:contentTypeScope="" ma:versionID="9402c1d68d3900ee211fc7516b8e0b3d">
  <xsd:schema xmlns:xsd="http://www.w3.org/2001/XMLSchema" xmlns:xs="http://www.w3.org/2001/XMLSchema" xmlns:p="http://schemas.microsoft.com/office/2006/metadata/properties" xmlns:ns3="66f78821-969e-443f-8b7e-99ce487fda93" targetNamespace="http://schemas.microsoft.com/office/2006/metadata/properties" ma:root="true" ma:fieldsID="41d38482d1c0efd77029f8be5c83b58b" ns3:_="">
    <xsd:import namespace="66f78821-969e-443f-8b7e-99ce487fda9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Location"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f78821-969e-443f-8b7e-99ce487fda9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51E2457-5AA8-4476-B0FB-665F6FA191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f78821-969e-443f-8b7e-99ce487fda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71895A-9627-4D5A-93F3-5760510F593D}">
  <ds:schemaRefs>
    <ds:schemaRef ds:uri="http://schemas.microsoft.com/sharepoint/v3/contenttype/forms"/>
  </ds:schemaRefs>
</ds:datastoreItem>
</file>

<file path=customXml/itemProps3.xml><?xml version="1.0" encoding="utf-8"?>
<ds:datastoreItem xmlns:ds="http://schemas.openxmlformats.org/officeDocument/2006/customXml" ds:itemID="{5F5F0585-C9A4-4F37-BF45-19570350497D}">
  <ds:schemaRefs>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66f78821-969e-443f-8b7e-99ce487fda93"/>
    <ds:schemaRef ds:uri="http://purl.org/dc/elements/1.1/"/>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6786</TotalTime>
  <Words>414</Words>
  <Application>Microsoft Office PowerPoint</Application>
  <PresentationFormat>Widescreen</PresentationFormat>
  <Paragraphs>62</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Garamond</vt:lpstr>
      <vt:lpstr>Times New Roman</vt:lpstr>
      <vt:lpstr>Office Theme</vt:lpstr>
      <vt:lpstr>PowerPoint Presentation</vt:lpstr>
      <vt:lpstr>PowerPoint Presentation</vt:lpstr>
      <vt:lpstr>The Synoptic Problem</vt:lpstr>
      <vt:lpstr>PowerPoint Presentation</vt:lpstr>
      <vt:lpstr>PowerPoint Presentation</vt:lpstr>
      <vt:lpstr>PowerPoint Presentation</vt:lpstr>
      <vt:lpstr>PowerPoint Presentation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Lisa Gunther</cp:lastModifiedBy>
  <cp:revision>422</cp:revision>
  <dcterms:created xsi:type="dcterms:W3CDTF">2019-09-06T14:56:38Z</dcterms:created>
  <dcterms:modified xsi:type="dcterms:W3CDTF">2022-12-01T09:52:49Z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0x0101001674C4D908A1454EA680D99890B63DD8</vt:lpwstr>
  </property>
</Properties>
</file>