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53" d="100"/>
          <a:sy n="53" d="100"/>
        </p:scale>
        <p:origin x="78" y="13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D7C5AC68-DCF8-4C71-B925-05EBAD0043FD}"/>
    <pc:docChg chg="undo custSel modSld">
      <pc:chgData name="John Adams" userId="1143faee-bb16-416e-8056-0ed4c730fe93" providerId="ADAL" clId="{D7C5AC68-DCF8-4C71-B925-05EBAD0043FD}" dt="2022-11-25T09:24:38.968" v="17" actId="166"/>
      <pc:docMkLst>
        <pc:docMk/>
      </pc:docMkLst>
      <pc:sldChg chg="modSp mod">
        <pc:chgData name="John Adams" userId="1143faee-bb16-416e-8056-0ed4c730fe93" providerId="ADAL" clId="{D7C5AC68-DCF8-4C71-B925-05EBAD0043FD}" dt="2022-11-25T09:24:38.968" v="17" actId="166"/>
        <pc:sldMkLst>
          <pc:docMk/>
          <pc:sldMk cId="2734715491" sldId="321"/>
        </pc:sldMkLst>
        <pc:spChg chg="mod ord">
          <ac:chgData name="John Adams" userId="1143faee-bb16-416e-8056-0ed4c730fe93" providerId="ADAL" clId="{D7C5AC68-DCF8-4C71-B925-05EBAD0043FD}" dt="2022-11-25T09:24:27.046" v="15" actId="166"/>
          <ac:spMkLst>
            <pc:docMk/>
            <pc:sldMk cId="2734715491" sldId="321"/>
            <ac:spMk id="4" creationId="{00000000-0000-0000-0000-000000000000}"/>
          </ac:spMkLst>
        </pc:spChg>
        <pc:spChg chg="ord">
          <ac:chgData name="John Adams" userId="1143faee-bb16-416e-8056-0ed4c730fe93" providerId="ADAL" clId="{D7C5AC68-DCF8-4C71-B925-05EBAD0043FD}" dt="2022-11-25T09:24:38.968" v="17" actId="166"/>
          <ac:spMkLst>
            <pc:docMk/>
            <pc:sldMk cId="2734715491" sldId="321"/>
            <ac:spMk id="10" creationId="{00000000-0000-0000-0000-000000000000}"/>
          </ac:spMkLst>
        </pc:spChg>
        <pc:picChg chg="mod">
          <ac:chgData name="John Adams" userId="1143faee-bb16-416e-8056-0ed4c730fe93" providerId="ADAL" clId="{D7C5AC68-DCF8-4C71-B925-05EBAD0043FD}" dt="2022-11-25T09:23:12.680" v="4" actId="14100"/>
          <ac:picMkLst>
            <pc:docMk/>
            <pc:sldMk cId="2734715491" sldId="321"/>
            <ac:picMk id="8" creationId="{00000000-0000-0000-0000-000000000000}"/>
          </ac:picMkLst>
        </pc:picChg>
        <pc:picChg chg="mod ord">
          <ac:chgData name="John Adams" userId="1143faee-bb16-416e-8056-0ed4c730fe93" providerId="ADAL" clId="{D7C5AC68-DCF8-4C71-B925-05EBAD0043FD}" dt="2022-11-25T09:23:47.043" v="8" actId="167"/>
          <ac:picMkLst>
            <pc:docMk/>
            <pc:sldMk cId="2734715491" sldId="321"/>
            <ac:picMk id="9" creationId="{00000000-0000-0000-0000-000000000000}"/>
          </ac:picMkLst>
        </pc:picChg>
        <pc:picChg chg="mod ord">
          <ac:chgData name="John Adams" userId="1143faee-bb16-416e-8056-0ed4c730fe93" providerId="ADAL" clId="{D7C5AC68-DCF8-4C71-B925-05EBAD0043FD}" dt="2022-11-25T09:24:30.656" v="16" actId="1076"/>
          <ac:picMkLst>
            <pc:docMk/>
            <pc:sldMk cId="2734715491" sldId="321"/>
            <ac:picMk id="11"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19/12/2022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19/12/2022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4.xml"/><Relationship Id="rId5" Type="http://schemas.openxmlformats.org/officeDocument/2006/relationships/image" Target="../media/image9.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19</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893391" y="1958041"/>
            <a:ext cx="5048052" cy="301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6591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When we reflect in Advent,</a:t>
            </a:r>
          </a:p>
          <a:p>
            <a:pPr algn="ctr"/>
            <a:r>
              <a:rPr lang="en-GB" sz="2400" dirty="0">
                <a:latin typeface="Garamond" panose="02020404030301010803" pitchFamily="18" charset="0"/>
              </a:rPr>
              <a:t> it is often looking at the perspective of Mary, an expectant mother. </a:t>
            </a:r>
            <a:endParaRPr lang="en-GB" sz="900" dirty="0">
              <a:latin typeface="Garamond" panose="02020404030301010803" pitchFamily="18" charset="0"/>
            </a:endParaRPr>
          </a:p>
          <a:p>
            <a:pPr algn="ctr"/>
            <a:endParaRPr lang="en-GB" sz="800" dirty="0">
              <a:latin typeface="Garamond" panose="02020404030301010803" pitchFamily="18" charset="0"/>
            </a:endParaRPr>
          </a:p>
          <a:p>
            <a:pPr algn="ctr"/>
            <a:r>
              <a:rPr lang="en-GB" sz="2400" dirty="0">
                <a:latin typeface="Garamond" panose="02020404030301010803" pitchFamily="18" charset="0"/>
              </a:rPr>
              <a:t>She was supported throughout the difficult and at times dangerous journey by Joseph.</a:t>
            </a:r>
            <a:endParaRPr lang="en-GB" sz="800" dirty="0">
              <a:latin typeface="Garamond" panose="02020404030301010803" pitchFamily="18" charset="0"/>
            </a:endParaRPr>
          </a:p>
          <a:p>
            <a:pPr algn="ctr"/>
            <a:r>
              <a:rPr lang="en-GB" sz="800" dirty="0">
                <a:latin typeface="Garamond" panose="02020404030301010803" pitchFamily="18" charset="0"/>
              </a:rPr>
              <a:t> </a:t>
            </a:r>
          </a:p>
          <a:p>
            <a:pPr algn="ctr"/>
            <a:r>
              <a:rPr lang="en-GB" sz="2400" dirty="0">
                <a:latin typeface="Garamond" panose="02020404030301010803" pitchFamily="18" charset="0"/>
              </a:rPr>
              <a:t>At different times both Mary and Joseph heard the words:</a:t>
            </a:r>
            <a:endParaRPr lang="en-GB" sz="800" dirty="0">
              <a:latin typeface="Garamond" panose="02020404030301010803" pitchFamily="18" charset="0"/>
            </a:endParaRPr>
          </a:p>
          <a:p>
            <a:pPr algn="ctr"/>
            <a:endParaRPr lang="en-GB" sz="800" dirty="0">
              <a:latin typeface="Garamond" panose="02020404030301010803" pitchFamily="18" charset="0"/>
            </a:endParaRPr>
          </a:p>
          <a:p>
            <a:pPr algn="ctr"/>
            <a:r>
              <a:rPr lang="en-GB" sz="2400" b="1" i="1" dirty="0">
                <a:latin typeface="Garamond" panose="02020404030301010803" pitchFamily="18" charset="0"/>
              </a:rPr>
              <a:t>Do not be afraid!</a:t>
            </a:r>
          </a:p>
          <a:p>
            <a:pPr algn="ctr"/>
            <a:endParaRPr lang="en-GB" sz="800" i="1" dirty="0">
              <a:latin typeface="Garamond" panose="02020404030301010803" pitchFamily="18" charset="0"/>
            </a:endParaRPr>
          </a:p>
          <a:p>
            <a:pPr algn="ctr"/>
            <a:r>
              <a:rPr lang="en-GB" sz="2400" dirty="0">
                <a:latin typeface="Garamond" panose="02020404030301010803" pitchFamily="18" charset="0"/>
              </a:rPr>
              <a:t>We too are called to give birth to Jesus in our lives </a:t>
            </a:r>
          </a:p>
          <a:p>
            <a:pPr algn="ctr"/>
            <a:r>
              <a:rPr lang="en-GB" sz="2400" dirty="0">
                <a:latin typeface="Garamond" panose="02020404030301010803" pitchFamily="18" charset="0"/>
              </a:rPr>
              <a:t>through what we do, say and how we treat others.</a:t>
            </a:r>
          </a:p>
          <a:p>
            <a:pPr algn="ctr"/>
            <a:endParaRPr lang="en-GB" sz="800" dirty="0">
              <a:latin typeface="Garamond" panose="02020404030301010803" pitchFamily="18" charset="0"/>
            </a:endParaRPr>
          </a:p>
          <a:p>
            <a:pPr algn="ctr"/>
            <a:r>
              <a:rPr lang="en-GB" sz="2400" dirty="0">
                <a:latin typeface="Garamond" panose="02020404030301010803" pitchFamily="18" charset="0"/>
              </a:rPr>
              <a:t>We should not be afraid because </a:t>
            </a:r>
          </a:p>
          <a:p>
            <a:pPr algn="ctr"/>
            <a:r>
              <a:rPr lang="en-GB" sz="2400" dirty="0">
                <a:latin typeface="Garamond" panose="02020404030301010803" pitchFamily="18" charset="0"/>
              </a:rPr>
              <a:t>God is with us through Christ the Lord, </a:t>
            </a:r>
          </a:p>
          <a:p>
            <a:pPr algn="ctr"/>
            <a:r>
              <a:rPr lang="en-GB" sz="2400" dirty="0">
                <a:latin typeface="Garamond" panose="02020404030301010803" pitchFamily="18" charset="0"/>
              </a:rPr>
              <a:t>Emmanuel.</a:t>
            </a:r>
          </a:p>
          <a:p>
            <a:pPr algn="ctr"/>
            <a:endParaRPr lang="en-GB" sz="1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Love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436448" y="2638619"/>
            <a:ext cx="5450194" cy="2031325"/>
          </a:xfrm>
          <a:prstGeom prst="rect">
            <a:avLst/>
          </a:prstGeom>
        </p:spPr>
        <p:txBody>
          <a:bodyPr wrap="square">
            <a:spAutoFit/>
          </a:bodyPr>
          <a:lstStyle/>
          <a:p>
            <a:pPr algn="ctr"/>
            <a:r>
              <a:rPr lang="en-GB" sz="2600" b="1" dirty="0">
                <a:latin typeface="Garamond" panose="02020404030301010803" pitchFamily="18" charset="0"/>
              </a:rPr>
              <a:t>Sunday 18</a:t>
            </a:r>
            <a:r>
              <a:rPr lang="en-GB" sz="2600" b="1" baseline="30000" dirty="0">
                <a:latin typeface="Garamond" panose="02020404030301010803" pitchFamily="18" charset="0"/>
              </a:rPr>
              <a:t>th</a:t>
            </a:r>
            <a:r>
              <a:rPr lang="en-GB" sz="2600" b="1" dirty="0">
                <a:latin typeface="Garamond" panose="02020404030301010803" pitchFamily="18" charset="0"/>
              </a:rPr>
              <a:t> December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of Matthew: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“God is with us.</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34170" y="2879112"/>
            <a:ext cx="4900532" cy="3131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665147" y="2257021"/>
            <a:ext cx="5046562" cy="3926060"/>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3600" dirty="0">
                <a:latin typeface="Garamond" panose="02020404030301010803" pitchFamily="18" charset="0"/>
              </a:rPr>
              <a:t>I look forward to</a:t>
            </a:r>
          </a:p>
          <a:p>
            <a:pPr lvl="0" algn="ctr" eaLnBrk="0" fontAlgn="base" hangingPunct="0">
              <a:spcBef>
                <a:spcPct val="0"/>
              </a:spcBef>
              <a:spcAft>
                <a:spcPct val="0"/>
              </a:spcAft>
            </a:pPr>
            <a:r>
              <a:rPr lang="en-GB" sz="3600" dirty="0">
                <a:latin typeface="Garamond" panose="02020404030301010803" pitchFamily="18" charset="0"/>
              </a:rPr>
              <a:t> the resurrection </a:t>
            </a:r>
          </a:p>
          <a:p>
            <a:pPr lvl="0" algn="ctr" eaLnBrk="0" fontAlgn="base" hangingPunct="0">
              <a:spcBef>
                <a:spcPct val="0"/>
              </a:spcBef>
              <a:spcAft>
                <a:spcPct val="0"/>
              </a:spcAft>
            </a:pPr>
            <a:r>
              <a:rPr lang="en-GB" sz="3600" dirty="0">
                <a:latin typeface="Garamond" panose="02020404030301010803" pitchFamily="18" charset="0"/>
              </a:rPr>
              <a:t>of the dead </a:t>
            </a:r>
          </a:p>
          <a:p>
            <a:pPr lvl="0" algn="ctr" eaLnBrk="0" fontAlgn="base" hangingPunct="0">
              <a:spcBef>
                <a:spcPct val="0"/>
              </a:spcBef>
              <a:spcAft>
                <a:spcPct val="0"/>
              </a:spcAft>
            </a:pPr>
            <a:r>
              <a:rPr lang="en-GB" sz="3600" dirty="0">
                <a:latin typeface="Garamond" panose="02020404030301010803" pitchFamily="18" charset="0"/>
              </a:rPr>
              <a:t>and </a:t>
            </a:r>
          </a:p>
          <a:p>
            <a:pPr lvl="0" algn="ctr" eaLnBrk="0" fontAlgn="base" hangingPunct="0">
              <a:spcBef>
                <a:spcPct val="0"/>
              </a:spcBef>
              <a:spcAft>
                <a:spcPct val="0"/>
              </a:spcAft>
            </a:pPr>
            <a:r>
              <a:rPr lang="en-GB" sz="3600" dirty="0">
                <a:latin typeface="Garamond" panose="02020404030301010803" pitchFamily="18" charset="0"/>
              </a:rPr>
              <a:t>the life </a:t>
            </a:r>
          </a:p>
          <a:p>
            <a:pPr lvl="0" algn="ctr" eaLnBrk="0" fontAlgn="base" hangingPunct="0">
              <a:spcBef>
                <a:spcPct val="0"/>
              </a:spcBef>
              <a:spcAft>
                <a:spcPct val="0"/>
              </a:spcAft>
            </a:pPr>
            <a:r>
              <a:rPr lang="en-GB" sz="3600" dirty="0">
                <a:latin typeface="Garamond" panose="02020404030301010803" pitchFamily="18" charset="0"/>
              </a:rPr>
              <a:t>of the world </a:t>
            </a:r>
          </a:p>
          <a:p>
            <a:pPr lvl="0" algn="ctr" eaLnBrk="0" fontAlgn="base" hangingPunct="0">
              <a:spcBef>
                <a:spcPct val="0"/>
              </a:spcBef>
              <a:spcAft>
                <a:spcPct val="0"/>
              </a:spcAft>
            </a:pPr>
            <a:r>
              <a:rPr lang="en-GB" sz="3600" dirty="0">
                <a:latin typeface="Garamond" panose="02020404030301010803" pitchFamily="18" charset="0"/>
              </a:rPr>
              <a:t>to come.</a:t>
            </a: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1026" name="Picture 2">
            <a:extLst>
              <a:ext uri="{FF2B5EF4-FFF2-40B4-BE49-F238E27FC236}">
                <a16:creationId xmlns:a16="http://schemas.microsoft.com/office/drawing/2014/main" id="{34BF8FAA-323B-2105-1DB2-AB8013369F6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24449" y="2386960"/>
            <a:ext cx="7332365" cy="3666182"/>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590127" y="2077306"/>
            <a:ext cx="6898610" cy="3754874"/>
          </a:xfrm>
          <a:prstGeom prst="rect">
            <a:avLst/>
          </a:prstGeom>
          <a:noFill/>
        </p:spPr>
        <p:txBody>
          <a:bodyPr wrap="square" rtlCol="0">
            <a:spAutoFit/>
          </a:bodyPr>
          <a:lstStyle/>
          <a:p>
            <a:pPr algn="ctr"/>
            <a:r>
              <a:rPr lang="en-GB" sz="4400" dirty="0">
                <a:latin typeface="Garamond" panose="02020404030301010803" pitchFamily="18" charset="0"/>
              </a:rPr>
              <a:t>“</a:t>
            </a:r>
            <a:r>
              <a:rPr lang="en-GB" sz="3600" dirty="0">
                <a:latin typeface="Garamond" panose="02020404030301010803" pitchFamily="18" charset="0"/>
              </a:rPr>
              <a:t>In your dreams, </a:t>
            </a:r>
          </a:p>
          <a:p>
            <a:pPr algn="ctr"/>
            <a:r>
              <a:rPr lang="en-GB" sz="3600" dirty="0">
                <a:latin typeface="Garamond" panose="02020404030301010803" pitchFamily="18" charset="0"/>
              </a:rPr>
              <a:t>you can say :</a:t>
            </a:r>
          </a:p>
          <a:p>
            <a:pPr algn="ctr"/>
            <a:r>
              <a:rPr lang="en-GB" sz="3600" dirty="0">
                <a:latin typeface="Garamond" panose="02020404030301010803" pitchFamily="18" charset="0"/>
              </a:rPr>
              <a:t> I am free, </a:t>
            </a:r>
          </a:p>
          <a:p>
            <a:pPr algn="ctr"/>
            <a:r>
              <a:rPr lang="en-GB" sz="3600" dirty="0">
                <a:latin typeface="Garamond" panose="02020404030301010803" pitchFamily="18" charset="0"/>
              </a:rPr>
              <a:t>because I reign with Jesus </a:t>
            </a:r>
          </a:p>
          <a:p>
            <a:pPr algn="ctr"/>
            <a:r>
              <a:rPr lang="en-GB" sz="3600" dirty="0">
                <a:latin typeface="Garamond" panose="02020404030301010803" pitchFamily="18" charset="0"/>
              </a:rPr>
              <a:t>for justice, love and peace</a:t>
            </a:r>
            <a:r>
              <a:rPr lang="en-GB" sz="4400" dirty="0">
                <a:latin typeface="Garamond" panose="02020404030301010803" pitchFamily="18" charset="0"/>
              </a:rPr>
              <a:t>.”</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Youth Sunday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09913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Saint John </a:t>
            </a:r>
            <a:r>
              <a:rPr lang="en-GB" sz="5400" dirty="0" err="1">
                <a:solidFill>
                  <a:schemeClr val="accent4">
                    <a:lumMod val="75000"/>
                  </a:schemeClr>
                </a:solidFill>
                <a:latin typeface="Garamond" panose="02020404030301010803" pitchFamily="18" charset="0"/>
              </a:rPr>
              <a:t>Kanty</a:t>
            </a:r>
            <a:r>
              <a:rPr lang="en-GB" sz="5400" dirty="0">
                <a:solidFill>
                  <a:schemeClr val="accent4">
                    <a:lumMod val="75000"/>
                  </a:schemeClr>
                </a:solidFill>
                <a:latin typeface="Garamond" panose="02020404030301010803" pitchFamily="18" charset="0"/>
              </a:rPr>
              <a:t>: 23</a:t>
            </a:r>
            <a:r>
              <a:rPr lang="en-GB" sz="5400" baseline="30000" dirty="0">
                <a:solidFill>
                  <a:schemeClr val="accent4">
                    <a:lumMod val="75000"/>
                  </a:schemeClr>
                </a:solidFill>
                <a:latin typeface="Garamond" panose="02020404030301010803" pitchFamily="18" charset="0"/>
              </a:rPr>
              <a:t>rd</a:t>
            </a:r>
            <a:r>
              <a:rPr lang="en-GB" sz="5400" dirty="0">
                <a:solidFill>
                  <a:schemeClr val="accent4">
                    <a:lumMod val="75000"/>
                  </a:schemeClr>
                </a:solidFill>
                <a:latin typeface="Garamond" panose="02020404030301010803" pitchFamily="18" charset="0"/>
              </a:rPr>
              <a:t> December</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2864" y="1367161"/>
            <a:ext cx="3051627" cy="506915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369332"/>
          </a:xfrm>
          <a:prstGeom prst="rect">
            <a:avLst/>
          </a:prstGeom>
          <a:noFill/>
        </p:spPr>
        <p:txBody>
          <a:bodyPr wrap="square" rtlCol="0">
            <a:spAutoFit/>
          </a:bodyPr>
          <a:lstStyle/>
          <a:p>
            <a:endParaRPr lang="en-GB" dirty="0"/>
          </a:p>
        </p:txBody>
      </p:sp>
      <p:sp>
        <p:nvSpPr>
          <p:cNvPr id="2" name="TextBox 1"/>
          <p:cNvSpPr txBox="1"/>
          <p:nvPr/>
        </p:nvSpPr>
        <p:spPr>
          <a:xfrm>
            <a:off x="3873107" y="1519264"/>
            <a:ext cx="7610907" cy="4970591"/>
          </a:xfrm>
          <a:prstGeom prst="rect">
            <a:avLst/>
          </a:prstGeom>
          <a:noFill/>
        </p:spPr>
        <p:txBody>
          <a:bodyPr wrap="square" rtlCol="0">
            <a:spAutoFit/>
          </a:bodyPr>
          <a:lstStyle/>
          <a:p>
            <a:pPr algn="just"/>
            <a:r>
              <a:rPr lang="en-GB" sz="2200" dirty="0">
                <a:latin typeface="Garamond" panose="02020404030301010803" pitchFamily="18" charset="0"/>
              </a:rPr>
              <a:t>John was from the country. After brilliant studies he became a professor of theology at the university of </a:t>
            </a:r>
            <a:r>
              <a:rPr lang="en-GB" sz="2200" dirty="0" err="1">
                <a:latin typeface="Garamond" panose="02020404030301010803" pitchFamily="18" charset="0"/>
              </a:rPr>
              <a:t>Kraków</a:t>
            </a:r>
            <a:r>
              <a:rPr lang="en-GB" sz="2200" dirty="0">
                <a:latin typeface="Garamond" panose="02020404030301010803" pitchFamily="18" charset="0"/>
              </a:rPr>
              <a:t>, Poland and was ordained a priest. He was then unjustly accused and sent away in disgrace to be a parish priest at </a:t>
            </a:r>
            <a:r>
              <a:rPr lang="en-GB" sz="2200" dirty="0" err="1">
                <a:latin typeface="Garamond" panose="02020404030301010803" pitchFamily="18" charset="0"/>
              </a:rPr>
              <a:t>Olkusz</a:t>
            </a:r>
            <a:r>
              <a:rPr lang="en-GB" sz="2200" dirty="0">
                <a:latin typeface="Garamond" panose="02020404030301010803" pitchFamily="18" charset="0"/>
              </a:rPr>
              <a:t>. </a:t>
            </a:r>
            <a:endParaRPr lang="en-GB" dirty="0">
              <a:latin typeface="Garamond" panose="02020404030301010803" pitchFamily="18" charset="0"/>
            </a:endParaRPr>
          </a:p>
          <a:p>
            <a:pPr algn="just"/>
            <a:endParaRPr lang="en-GB" sz="1100" dirty="0">
              <a:latin typeface="Garamond" panose="02020404030301010803" pitchFamily="18" charset="0"/>
            </a:endParaRPr>
          </a:p>
          <a:p>
            <a:pPr algn="just"/>
            <a:r>
              <a:rPr lang="en-GB" sz="2200" dirty="0">
                <a:latin typeface="Garamond" panose="02020404030301010803" pitchFamily="18" charset="0"/>
              </a:rPr>
              <a:t>An extremely humble man, he did his best and in the end he won his people’s hearts. After some time he returned to Kraków and taught Scripture for the remainder of his life.</a:t>
            </a:r>
          </a:p>
          <a:p>
            <a:pPr algn="just"/>
            <a:endParaRPr lang="en-GB" sz="1100" dirty="0">
              <a:latin typeface="Garamond" panose="02020404030301010803" pitchFamily="18" charset="0"/>
            </a:endParaRPr>
          </a:p>
          <a:p>
            <a:pPr algn="just"/>
            <a:r>
              <a:rPr lang="en-GB" sz="2200" dirty="0">
                <a:latin typeface="Garamond" panose="02020404030301010803" pitchFamily="18" charset="0"/>
              </a:rPr>
              <a:t>John was a serious man, and humble, but known to all the poor of </a:t>
            </a:r>
            <a:r>
              <a:rPr lang="en-GB" sz="2200" dirty="0" err="1">
                <a:latin typeface="Garamond" panose="02020404030301010803" pitchFamily="18" charset="0"/>
              </a:rPr>
              <a:t>Kraków</a:t>
            </a:r>
            <a:r>
              <a:rPr lang="en-GB" sz="2200" dirty="0">
                <a:latin typeface="Garamond" panose="02020404030301010803" pitchFamily="18" charset="0"/>
              </a:rPr>
              <a:t> for his kindness. His goods and his money were always at their disposal, and time and again they took advantage of him. He kept only the money and clothes absolutely needed to support himself. He slept little, ate sparingly, and took no meat. </a:t>
            </a:r>
          </a:p>
          <a:p>
            <a:pPr algn="just"/>
            <a:endParaRPr lang="en-GB" sz="1100" dirty="0">
              <a:latin typeface="Garamond" panose="02020404030301010803" pitchFamily="18" charset="0"/>
            </a:endParaRPr>
          </a:p>
          <a:p>
            <a:pPr algn="just"/>
            <a:r>
              <a:rPr lang="en-GB" sz="2200" dirty="0">
                <a:latin typeface="Garamond" panose="02020404030301010803" pitchFamily="18" charset="0"/>
              </a:rPr>
              <a:t>His feast day is celebrated on 23</a:t>
            </a:r>
            <a:r>
              <a:rPr lang="en-GB" sz="2200" baseline="30000" dirty="0">
                <a:latin typeface="Garamond" panose="02020404030301010803" pitchFamily="18" charset="0"/>
              </a:rPr>
              <a:t>rd</a:t>
            </a:r>
            <a:r>
              <a:rPr lang="en-GB" sz="2200" dirty="0">
                <a:latin typeface="Garamond" panose="02020404030301010803" pitchFamily="18" charset="0"/>
              </a:rPr>
              <a:t> December.</a:t>
            </a: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536931"/>
            <a:ext cx="7379998" cy="461665"/>
          </a:xfrm>
          <a:prstGeom prst="rect">
            <a:avLst/>
          </a:prstGeom>
          <a:noFill/>
          <a:ln w="15875">
            <a:solidFill>
              <a:schemeClr val="bg1"/>
            </a:solidFill>
          </a:ln>
        </p:spPr>
        <p:txBody>
          <a:bodyPr wrap="square" rtlCol="0">
            <a:spAutoFit/>
          </a:bodyPr>
          <a:lstStyle/>
          <a:p>
            <a:pPr algn="just"/>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164" y="1280248"/>
            <a:ext cx="2365826" cy="2838991"/>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57813" y="1325568"/>
            <a:ext cx="2764023" cy="276402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2845" y="1114244"/>
            <a:ext cx="2015843" cy="2405573"/>
          </a:xfrm>
          <a:prstGeom prst="rect">
            <a:avLst/>
          </a:prstGeom>
        </p:spPr>
      </p:pic>
      <p:sp>
        <p:nvSpPr>
          <p:cNvPr id="4" name="Rectangle 3"/>
          <p:cNvSpPr/>
          <p:nvPr/>
        </p:nvSpPr>
        <p:spPr>
          <a:xfrm>
            <a:off x="584521" y="3353812"/>
            <a:ext cx="10718157" cy="3046988"/>
          </a:xfrm>
          <a:prstGeom prst="rect">
            <a:avLst/>
          </a:prstGeom>
        </p:spPr>
        <p:txBody>
          <a:bodyPr wrap="square">
            <a:spAutoFit/>
          </a:bodyPr>
          <a:lstStyle/>
          <a:p>
            <a:pPr algn="ctr"/>
            <a:r>
              <a:rPr lang="en-GB" sz="2400" dirty="0">
                <a:solidFill>
                  <a:srgbClr val="5D5D5D"/>
                </a:solidFill>
                <a:latin typeface="Garamond" panose="02020404030301010803" pitchFamily="18" charset="0"/>
              </a:rPr>
              <a:t>The name of the Holy Family of Jesus, Mary and Joseph </a:t>
            </a:r>
          </a:p>
          <a:p>
            <a:pPr algn="ctr"/>
            <a:r>
              <a:rPr lang="en-GB" sz="2400" dirty="0">
                <a:solidFill>
                  <a:srgbClr val="5D5D5D"/>
                </a:solidFill>
                <a:latin typeface="Garamond" panose="02020404030301010803" pitchFamily="18" charset="0"/>
              </a:rPr>
              <a:t>can be seen in a number of schools in the diocese.  </a:t>
            </a:r>
          </a:p>
          <a:p>
            <a:pPr algn="ctr"/>
            <a:r>
              <a:rPr lang="en-GB" sz="2400" dirty="0">
                <a:solidFill>
                  <a:srgbClr val="5D5D5D"/>
                </a:solidFill>
                <a:latin typeface="Garamond" panose="02020404030301010803" pitchFamily="18" charset="0"/>
              </a:rPr>
              <a:t>These include Holy Family Catholic Primary schools in Benfleet and Witham.</a:t>
            </a:r>
          </a:p>
          <a:p>
            <a:pPr algn="ctr"/>
            <a:r>
              <a:rPr lang="en-GB" sz="2400" b="0" i="0" dirty="0">
                <a:solidFill>
                  <a:srgbClr val="5D5D5D"/>
                </a:solidFill>
                <a:effectLst/>
                <a:latin typeface="Garamond" panose="02020404030301010803" pitchFamily="18" charset="0"/>
              </a:rPr>
              <a:t>The children in these schools are: </a:t>
            </a:r>
          </a:p>
          <a:p>
            <a:pPr algn="ctr"/>
            <a:r>
              <a:rPr lang="en-GB" sz="2400" b="0" i="0" dirty="0">
                <a:solidFill>
                  <a:srgbClr val="5D5D5D"/>
                </a:solidFill>
                <a:effectLst/>
                <a:latin typeface="Garamond" panose="02020404030301010803" pitchFamily="18" charset="0"/>
              </a:rPr>
              <a:t>‘</a:t>
            </a:r>
            <a:r>
              <a:rPr lang="en-GB" sz="2400" b="1" dirty="0">
                <a:latin typeface="Garamond" panose="02020404030301010803" pitchFamily="18" charset="0"/>
              </a:rPr>
              <a:t>United in God's love, through learning and play, </a:t>
            </a:r>
          </a:p>
          <a:p>
            <a:pPr algn="ctr"/>
            <a:r>
              <a:rPr lang="en-GB" sz="2400" b="1" dirty="0">
                <a:latin typeface="Garamond" panose="02020404030301010803" pitchFamily="18" charset="0"/>
              </a:rPr>
              <a:t>we nurture hearts and minds as we welcome all into our family’ </a:t>
            </a:r>
          </a:p>
          <a:p>
            <a:pPr algn="ctr"/>
            <a:r>
              <a:rPr lang="en-GB" sz="2400" b="1" dirty="0">
                <a:latin typeface="Garamond" panose="02020404030301010803" pitchFamily="18" charset="0"/>
              </a:rPr>
              <a:t>and </a:t>
            </a:r>
          </a:p>
          <a:p>
            <a:pPr algn="ctr"/>
            <a:r>
              <a:rPr lang="en-GB" sz="2400" b="1" dirty="0">
                <a:latin typeface="Garamond" panose="02020404030301010803" pitchFamily="18" charset="0"/>
              </a:rPr>
              <a:t>‘Living, Loving and Learning Together’.  </a:t>
            </a:r>
            <a:endParaRPr lang="en-GB" sz="2400" b="0" i="0" dirty="0">
              <a:solidFill>
                <a:srgbClr val="5D5D5D"/>
              </a:solidFill>
              <a:effectLst/>
              <a:latin typeface="Garamond" panose="02020404030301010803" pitchFamily="18" charset="0"/>
            </a:endParaRPr>
          </a:p>
        </p:txBody>
      </p:sp>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48 </a:t>
            </a:r>
            <a:r>
              <a:rPr lang="en-GB" altLang="en-US" sz="4000" dirty="0">
                <a:solidFill>
                  <a:schemeClr val="accent4">
                    <a:lumMod val="75000"/>
                  </a:schemeClr>
                </a:solidFill>
                <a:latin typeface="Garamond" panose="02020404030301010803" pitchFamily="18" charset="0"/>
              </a:rPr>
              <a:t>: Holy Family</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19</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893391" y="1958041"/>
            <a:ext cx="5048052" cy="301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28488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6864</TotalTime>
  <Words>478</Words>
  <Application>Microsoft Office PowerPoint</Application>
  <PresentationFormat>Widescreen</PresentationFormat>
  <Paragraphs>73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Citizenship Awards</cp:lastModifiedBy>
  <cp:revision>427</cp:revision>
  <dcterms:created xsi:type="dcterms:W3CDTF">2019-09-06T14:56:38Z</dcterms:created>
  <dcterms:modified xsi:type="dcterms:W3CDTF">2022-12-19T11:20:07Z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