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297" r:id="rId7"/>
    <p:sldId id="336" r:id="rId8"/>
    <p:sldId id="258" r:id="rId9"/>
    <p:sldId id="272" r:id="rId10"/>
    <p:sldId id="321" r:id="rId11"/>
    <p:sldId id="33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1" autoAdjust="0"/>
    <p:restoredTop sz="94660"/>
  </p:normalViewPr>
  <p:slideViewPr>
    <p:cSldViewPr snapToGrid="0">
      <p:cViewPr varScale="1">
        <p:scale>
          <a:sx n="66" d="100"/>
          <a:sy n="66" d="100"/>
        </p:scale>
        <p:origin x="38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05/01/2023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05/01/2023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Faith~</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7804" y="1958041"/>
            <a:ext cx="6539696" cy="301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659156"/>
            <a:ext cx="10506504" cy="4186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Jesus was baptised by John the Baptist in the River Jordan.</a:t>
            </a:r>
          </a:p>
          <a:p>
            <a:pPr algn="ctr"/>
            <a:endParaRPr lang="en-GB" sz="2800" dirty="0">
              <a:latin typeface="Garamond" panose="02020404030301010803" pitchFamily="18" charset="0"/>
            </a:endParaRPr>
          </a:p>
          <a:p>
            <a:pPr algn="ctr"/>
            <a:r>
              <a:rPr lang="en-GB" sz="2800" dirty="0">
                <a:latin typeface="Garamond" panose="02020404030301010803" pitchFamily="18" charset="0"/>
              </a:rPr>
              <a:t>The Catechism of the Catholic Church states that Holy Baptism is the basis of the whole Christian life, the gateway to life in the Spirit, and the door which gives access to the other sacraments – CCC 1213 </a:t>
            </a:r>
          </a:p>
          <a:p>
            <a:pPr algn="ctr"/>
            <a:endParaRPr lang="en-GB" sz="2800" dirty="0">
              <a:latin typeface="Garamond" panose="02020404030301010803" pitchFamily="18" charset="0"/>
            </a:endParaRPr>
          </a:p>
          <a:p>
            <a:pPr algn="ctr"/>
            <a:r>
              <a:rPr lang="en-GB" sz="2800" dirty="0">
                <a:latin typeface="Garamond" panose="02020404030301010803" pitchFamily="18" charset="0"/>
              </a:rPr>
              <a:t>Baptism transforms us and we become sons and daughters of God.</a:t>
            </a:r>
          </a:p>
          <a:p>
            <a:pPr algn="ctr"/>
            <a:endParaRPr lang="en-GB" sz="2800" dirty="0">
              <a:latin typeface="Garamond" panose="02020404030301010803" pitchFamily="18" charset="0"/>
            </a:endParaRPr>
          </a:p>
          <a:p>
            <a:pPr algn="ctr"/>
            <a:r>
              <a:rPr lang="en-GB" sz="2800" dirty="0">
                <a:latin typeface="Garamond" panose="02020404030301010803" pitchFamily="18" charset="0"/>
              </a:rPr>
              <a:t>How have you let God into your life throughout the Christmas Season? </a:t>
            </a:r>
          </a:p>
          <a:p>
            <a:pPr algn="ctr"/>
            <a:endParaRPr lang="en-GB" sz="1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292003"/>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a:t>
            </a:r>
            <a:r>
              <a:rPr lang="en-GB" sz="6000" dirty="0">
                <a:latin typeface="Garamond" panose="02020404030301010803" pitchFamily="18" charset="0"/>
                <a:ea typeface="Calibri" panose="020F0502020204030204" pitchFamily="34" charset="0"/>
                <a:cs typeface="Times New Roman" panose="02020603050405020304" pitchFamily="18" charset="0"/>
              </a:rPr>
              <a:t>F</a:t>
            </a:r>
            <a:r>
              <a:rPr lang="en-GB" sz="6000" dirty="0">
                <a:effectLst/>
                <a:latin typeface="Garamond" panose="02020404030301010803" pitchFamily="18" charset="0"/>
                <a:ea typeface="Calibri" panose="020F0502020204030204" pitchFamily="34" charset="0"/>
                <a:cs typeface="Times New Roman" panose="02020603050405020304" pitchFamily="18" charset="0"/>
              </a:rPr>
              <a:t>orward in Faith</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104074" y="2638619"/>
            <a:ext cx="5782568" cy="2585323"/>
          </a:xfrm>
          <a:prstGeom prst="rect">
            <a:avLst/>
          </a:prstGeom>
        </p:spPr>
        <p:txBody>
          <a:bodyPr wrap="square">
            <a:spAutoFit/>
          </a:bodyPr>
          <a:lstStyle/>
          <a:p>
            <a:pPr algn="ctr"/>
            <a:r>
              <a:rPr lang="en-GB" sz="2600" b="1" dirty="0">
                <a:latin typeface="Garamond" panose="02020404030301010803" pitchFamily="18" charset="0"/>
              </a:rPr>
              <a:t>Sunday 8</a:t>
            </a:r>
            <a:r>
              <a:rPr lang="en-GB" sz="2600" b="1" baseline="30000" dirty="0">
                <a:latin typeface="Garamond" panose="02020404030301010803" pitchFamily="18" charset="0"/>
              </a:rPr>
              <a:t>th</a:t>
            </a:r>
            <a:r>
              <a:rPr lang="en-GB" sz="2600" b="1" dirty="0">
                <a:latin typeface="Garamond" panose="02020404030301010803" pitchFamily="18" charset="0"/>
              </a:rPr>
              <a:t> January 2023</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The Gospel of Matthew: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“This is my beloved Son, </a:t>
            </a:r>
          </a:p>
          <a:p>
            <a:pPr algn="ctr"/>
            <a:r>
              <a:rPr lang="en-GB" sz="3600" dirty="0">
                <a:latin typeface="Garamond" panose="02020404030301010803" pitchFamily="18" charset="0"/>
              </a:rPr>
              <a:t>with whom I am well pleased.</a:t>
            </a:r>
            <a:r>
              <a:rPr lang="en-GB" sz="40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a:extLst>
              <a:ext uri="{FF2B5EF4-FFF2-40B4-BE49-F238E27FC236}">
                <a16:creationId xmlns:a16="http://schemas.microsoft.com/office/drawing/2014/main" id="{8C0BB082-7727-8901-CE4B-6FE41B12C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34387" y="2879112"/>
            <a:ext cx="4700097" cy="313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The </a:t>
            </a:r>
            <a:r>
              <a:rPr lang="en-GB" sz="6000">
                <a:solidFill>
                  <a:schemeClr val="accent4">
                    <a:lumMod val="75000"/>
                  </a:schemeClr>
                </a:solidFill>
                <a:latin typeface="Garamond" panose="02020404030301010803" pitchFamily="18" charset="0"/>
              </a:rPr>
              <a:t>Lord’s Prayer</a:t>
            </a:r>
            <a:endParaRPr lang="en-GB" sz="60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782766" y="3731191"/>
            <a:ext cx="5046562" cy="602073"/>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endParaRPr kumimoji="0" lang="en-US" altLang="en-US" sz="3600" b="0" i="0" u="none" strike="noStrike" cap="none" normalizeH="0" baseline="0" dirty="0">
              <a:ln>
                <a:noFill/>
              </a:ln>
              <a:solidFill>
                <a:schemeClr val="tx1"/>
              </a:solidFill>
              <a:effectLst/>
              <a:latin typeface="Garamond" panose="02020404030301010803" pitchFamily="18" charset="0"/>
            </a:endParaRPr>
          </a:p>
        </p:txBody>
      </p:sp>
      <p:pic>
        <p:nvPicPr>
          <p:cNvPr id="3" name="Picture 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148" y="1927722"/>
            <a:ext cx="7714406" cy="4810014"/>
          </a:xfrm>
          <a:prstGeom prst="rect">
            <a:avLst/>
          </a:prstGeom>
        </p:spPr>
      </p:pic>
      <p:sp>
        <p:nvSpPr>
          <p:cNvPr id="2" name="Rectangle 1"/>
          <p:cNvSpPr/>
          <p:nvPr/>
        </p:nvSpPr>
        <p:spPr>
          <a:xfrm>
            <a:off x="353149" y="1990846"/>
            <a:ext cx="7796874" cy="5047536"/>
          </a:xfrm>
          <a:prstGeom prst="rect">
            <a:avLst/>
          </a:prstGeom>
        </p:spPr>
        <p:txBody>
          <a:bodyPr wrap="square">
            <a:spAutoFit/>
          </a:bodyPr>
          <a:lstStyle/>
          <a:p>
            <a:pPr algn="ctr"/>
            <a:r>
              <a:rPr lang="en-GB" sz="2800" dirty="0" err="1">
                <a:solidFill>
                  <a:srgbClr val="333333"/>
                </a:solidFill>
                <a:latin typeface="Garamond" panose="02020404030301010803" pitchFamily="18" charset="0"/>
              </a:rPr>
              <a:t>Ein</a:t>
            </a:r>
            <a:r>
              <a:rPr lang="en-GB" sz="2800" dirty="0">
                <a:solidFill>
                  <a:srgbClr val="333333"/>
                </a:solidFill>
                <a:latin typeface="Garamond" panose="02020404030301010803" pitchFamily="18" charset="0"/>
              </a:rPr>
              <a:t> Tad </a:t>
            </a:r>
            <a:r>
              <a:rPr lang="en-GB" sz="2800" dirty="0" err="1">
                <a:solidFill>
                  <a:srgbClr val="333333"/>
                </a:solidFill>
                <a:latin typeface="Garamond" panose="02020404030301010803" pitchFamily="18" charset="0"/>
              </a:rPr>
              <a:t>yn</a:t>
            </a:r>
            <a:r>
              <a:rPr lang="en-GB" sz="2800" dirty="0">
                <a:solidFill>
                  <a:srgbClr val="333333"/>
                </a:solidFill>
                <a:latin typeface="Garamond" panose="02020404030301010803" pitchFamily="18" charset="0"/>
              </a:rPr>
              <a:t> y </a:t>
            </a:r>
            <a:r>
              <a:rPr lang="en-GB" sz="2800" dirty="0" err="1">
                <a:solidFill>
                  <a:srgbClr val="333333"/>
                </a:solidFill>
                <a:latin typeface="Garamond" panose="02020404030301010803" pitchFamily="18" charset="0"/>
              </a:rPr>
              <a:t>nefoedd</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sancteiddier</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dy</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enw</a:t>
            </a:r>
            <a:r>
              <a:rPr lang="en-GB" sz="2800" dirty="0">
                <a:solidFill>
                  <a:srgbClr val="333333"/>
                </a:solidFill>
                <a:latin typeface="Garamond" panose="02020404030301010803" pitchFamily="18" charset="0"/>
              </a:rPr>
              <a:t>; </a:t>
            </a:r>
          </a:p>
          <a:p>
            <a:pPr algn="ctr"/>
            <a:r>
              <a:rPr lang="en-GB" sz="2800" dirty="0">
                <a:solidFill>
                  <a:srgbClr val="333333"/>
                </a:solidFill>
                <a:latin typeface="Garamond" panose="02020404030301010803" pitchFamily="18" charset="0"/>
              </a:rPr>
              <a:t>deled </a:t>
            </a:r>
            <a:r>
              <a:rPr lang="en-GB" sz="2800" dirty="0" err="1">
                <a:solidFill>
                  <a:srgbClr val="333333"/>
                </a:solidFill>
                <a:latin typeface="Garamond" panose="02020404030301010803" pitchFamily="18" charset="0"/>
              </a:rPr>
              <a:t>dy</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deyrnas</a:t>
            </a:r>
            <a:r>
              <a:rPr lang="en-GB" sz="2800" dirty="0">
                <a:solidFill>
                  <a:srgbClr val="333333"/>
                </a:solidFill>
                <a:latin typeface="Garamond" panose="02020404030301010803" pitchFamily="18" charset="0"/>
              </a:rPr>
              <a:t>; </a:t>
            </a:r>
          </a:p>
          <a:p>
            <a:pPr algn="ctr"/>
            <a:r>
              <a:rPr lang="en-GB" sz="2800" dirty="0" err="1">
                <a:solidFill>
                  <a:srgbClr val="333333"/>
                </a:solidFill>
                <a:latin typeface="Garamond" panose="02020404030301010803" pitchFamily="18" charset="0"/>
              </a:rPr>
              <a:t>gwneler</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dy</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ewyllys</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ar</a:t>
            </a:r>
            <a:r>
              <a:rPr lang="en-GB" sz="2800" dirty="0">
                <a:solidFill>
                  <a:srgbClr val="333333"/>
                </a:solidFill>
                <a:latin typeface="Garamond" panose="02020404030301010803" pitchFamily="18" charset="0"/>
              </a:rPr>
              <a:t> y </a:t>
            </a:r>
            <a:r>
              <a:rPr lang="en-GB" sz="2800" dirty="0" err="1">
                <a:solidFill>
                  <a:srgbClr val="333333"/>
                </a:solidFill>
                <a:latin typeface="Garamond" panose="02020404030301010803" pitchFamily="18" charset="0"/>
              </a:rPr>
              <a:t>ddaear</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fel</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yn</a:t>
            </a:r>
            <a:r>
              <a:rPr lang="en-GB" sz="2800" dirty="0">
                <a:solidFill>
                  <a:srgbClr val="333333"/>
                </a:solidFill>
                <a:latin typeface="Garamond" panose="02020404030301010803" pitchFamily="18" charset="0"/>
              </a:rPr>
              <a:t> y </a:t>
            </a:r>
            <a:r>
              <a:rPr lang="en-GB" sz="2800" dirty="0" err="1">
                <a:solidFill>
                  <a:srgbClr val="333333"/>
                </a:solidFill>
                <a:latin typeface="Garamond" panose="02020404030301010803" pitchFamily="18" charset="0"/>
              </a:rPr>
              <a:t>nef</a:t>
            </a:r>
            <a:r>
              <a:rPr lang="en-GB" sz="2800" dirty="0">
                <a:solidFill>
                  <a:srgbClr val="333333"/>
                </a:solidFill>
                <a:latin typeface="Garamond" panose="02020404030301010803" pitchFamily="18" charset="0"/>
              </a:rPr>
              <a:t>. </a:t>
            </a:r>
          </a:p>
          <a:p>
            <a:pPr algn="ctr"/>
            <a:r>
              <a:rPr lang="en-GB" sz="2800" dirty="0" err="1">
                <a:solidFill>
                  <a:srgbClr val="333333"/>
                </a:solidFill>
                <a:latin typeface="Garamond" panose="02020404030301010803" pitchFamily="18" charset="0"/>
              </a:rPr>
              <a:t>Dyro</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inni</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heddiw</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ein</a:t>
            </a:r>
            <a:r>
              <a:rPr lang="en-GB" sz="2800" dirty="0">
                <a:solidFill>
                  <a:srgbClr val="333333"/>
                </a:solidFill>
                <a:latin typeface="Garamond" panose="02020404030301010803" pitchFamily="18" charset="0"/>
              </a:rPr>
              <a:t> bara </a:t>
            </a:r>
            <a:r>
              <a:rPr lang="en-GB" sz="2800" dirty="0" err="1">
                <a:solidFill>
                  <a:srgbClr val="333333"/>
                </a:solidFill>
                <a:latin typeface="Garamond" panose="02020404030301010803" pitchFamily="18" charset="0"/>
              </a:rPr>
              <a:t>beunyddiol</a:t>
            </a:r>
            <a:r>
              <a:rPr lang="en-GB" sz="2800" dirty="0">
                <a:solidFill>
                  <a:srgbClr val="333333"/>
                </a:solidFill>
                <a:latin typeface="Garamond" panose="02020404030301010803" pitchFamily="18" charset="0"/>
              </a:rPr>
              <a:t>, a </a:t>
            </a:r>
            <a:r>
              <a:rPr lang="en-GB" sz="2800" dirty="0" err="1">
                <a:solidFill>
                  <a:srgbClr val="333333"/>
                </a:solidFill>
                <a:latin typeface="Garamond" panose="02020404030301010803" pitchFamily="18" charset="0"/>
              </a:rPr>
              <a:t>maddau</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inni</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ein</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troseddau</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fel</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yr</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ym</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ni</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wedi</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maddau</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i'r</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rhai</a:t>
            </a:r>
            <a:r>
              <a:rPr lang="en-GB" sz="2800" dirty="0">
                <a:solidFill>
                  <a:srgbClr val="333333"/>
                </a:solidFill>
                <a:latin typeface="Garamond" panose="02020404030301010803" pitchFamily="18" charset="0"/>
              </a:rPr>
              <a:t> a </a:t>
            </a:r>
            <a:r>
              <a:rPr lang="en-GB" sz="2800" dirty="0" err="1">
                <a:solidFill>
                  <a:srgbClr val="333333"/>
                </a:solidFill>
                <a:latin typeface="Garamond" panose="02020404030301010803" pitchFamily="18" charset="0"/>
              </a:rPr>
              <a:t>droseddodd</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yn</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ein</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herbyn</a:t>
            </a:r>
            <a:r>
              <a:rPr lang="en-GB" sz="2800" dirty="0">
                <a:solidFill>
                  <a:srgbClr val="333333"/>
                </a:solidFill>
                <a:latin typeface="Garamond" panose="02020404030301010803" pitchFamily="18" charset="0"/>
              </a:rPr>
              <a:t>; </a:t>
            </a:r>
          </a:p>
          <a:p>
            <a:pPr algn="ctr"/>
            <a:r>
              <a:rPr lang="en-GB" sz="2800" dirty="0">
                <a:solidFill>
                  <a:srgbClr val="333333"/>
                </a:solidFill>
                <a:latin typeface="Garamond" panose="02020404030301010803" pitchFamily="18" charset="0"/>
              </a:rPr>
              <a:t>a </a:t>
            </a:r>
            <a:r>
              <a:rPr lang="en-GB" sz="2800" dirty="0" err="1">
                <a:solidFill>
                  <a:srgbClr val="333333"/>
                </a:solidFill>
                <a:latin typeface="Garamond" panose="02020404030301010803" pitchFamily="18" charset="0"/>
              </a:rPr>
              <a:t>phaid</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â'n</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dwyn</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i</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brawf</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ond</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gwared</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ni</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rhag</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yr</a:t>
            </a:r>
            <a:r>
              <a:rPr lang="en-GB" sz="2800" dirty="0">
                <a:solidFill>
                  <a:srgbClr val="333333"/>
                </a:solidFill>
                <a:latin typeface="Garamond" panose="02020404030301010803" pitchFamily="18" charset="0"/>
              </a:rPr>
              <a:t> Un </a:t>
            </a:r>
            <a:r>
              <a:rPr lang="en-GB" sz="2800" dirty="0" err="1">
                <a:solidFill>
                  <a:srgbClr val="333333"/>
                </a:solidFill>
                <a:latin typeface="Garamond" panose="02020404030301010803" pitchFamily="18" charset="0"/>
              </a:rPr>
              <a:t>drwg</a:t>
            </a:r>
            <a:r>
              <a:rPr lang="en-GB" sz="2800" dirty="0">
                <a:solidFill>
                  <a:srgbClr val="333333"/>
                </a:solidFill>
                <a:latin typeface="Garamond" panose="02020404030301010803" pitchFamily="18" charset="0"/>
              </a:rPr>
              <a:t>. </a:t>
            </a:r>
          </a:p>
          <a:p>
            <a:pPr algn="ctr"/>
            <a:r>
              <a:rPr lang="en-GB" sz="2800" dirty="0" err="1">
                <a:solidFill>
                  <a:srgbClr val="333333"/>
                </a:solidFill>
                <a:latin typeface="Garamond" panose="02020404030301010803" pitchFamily="18" charset="0"/>
              </a:rPr>
              <a:t>Oherwydd</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eiddot</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ti</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yw'r</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deyrnas</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a'r</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gallu</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a'r</a:t>
            </a:r>
            <a:r>
              <a:rPr lang="en-GB" sz="2800" dirty="0">
                <a:solidFill>
                  <a:srgbClr val="333333"/>
                </a:solidFill>
                <a:latin typeface="Garamond" panose="02020404030301010803" pitchFamily="18" charset="0"/>
              </a:rPr>
              <a:t> </a:t>
            </a:r>
            <a:r>
              <a:rPr lang="en-GB" sz="2800" dirty="0" err="1">
                <a:solidFill>
                  <a:srgbClr val="333333"/>
                </a:solidFill>
                <a:latin typeface="Garamond" panose="02020404030301010803" pitchFamily="18" charset="0"/>
              </a:rPr>
              <a:t>gogoniant</a:t>
            </a:r>
            <a:r>
              <a:rPr lang="en-GB" sz="2800" dirty="0">
                <a:solidFill>
                  <a:srgbClr val="333333"/>
                </a:solidFill>
                <a:latin typeface="Garamond" panose="02020404030301010803" pitchFamily="18" charset="0"/>
              </a:rPr>
              <a:t> am </a:t>
            </a:r>
            <a:r>
              <a:rPr lang="en-GB" sz="2800" dirty="0" err="1">
                <a:solidFill>
                  <a:srgbClr val="333333"/>
                </a:solidFill>
                <a:latin typeface="Garamond" panose="02020404030301010803" pitchFamily="18" charset="0"/>
              </a:rPr>
              <a:t>byth</a:t>
            </a:r>
            <a:r>
              <a:rPr lang="en-GB" sz="2800" dirty="0">
                <a:solidFill>
                  <a:srgbClr val="333333"/>
                </a:solidFill>
                <a:latin typeface="Garamond" panose="02020404030301010803" pitchFamily="18" charset="0"/>
              </a:rPr>
              <a:t>. </a:t>
            </a:r>
            <a:endParaRPr lang="en-GB" sz="2800" b="1" dirty="0">
              <a:solidFill>
                <a:srgbClr val="333333"/>
              </a:solidFill>
              <a:latin typeface="Garamond" panose="02020404030301010803" pitchFamily="18" charset="0"/>
            </a:endParaRPr>
          </a:p>
          <a:p>
            <a:pPr algn="ctr"/>
            <a:r>
              <a:rPr lang="en-GB" sz="2800" b="1" dirty="0">
                <a:solidFill>
                  <a:srgbClr val="333333"/>
                </a:solidFill>
                <a:latin typeface="Garamond" panose="02020404030301010803" pitchFamily="18" charset="0"/>
              </a:rPr>
              <a:t>Amen. </a:t>
            </a:r>
            <a:r>
              <a:rPr lang="en-GB" sz="2800" dirty="0">
                <a:latin typeface="Garamond" panose="02020404030301010803" pitchFamily="18" charset="0"/>
              </a:rPr>
              <a:t/>
            </a:r>
            <a:br>
              <a:rPr lang="en-GB" sz="2800" dirty="0">
                <a:latin typeface="Garamond" panose="02020404030301010803" pitchFamily="18" charset="0"/>
              </a:rPr>
            </a:br>
            <a:r>
              <a:rPr lang="en-GB" sz="1400" dirty="0">
                <a:latin typeface="Garamond" panose="02020404030301010803" pitchFamily="18" charset="0"/>
              </a:rPr>
              <a:t>The 1998 Welsh Bible </a:t>
            </a:r>
          </a:p>
        </p:txBody>
      </p:sp>
      <p:sp>
        <p:nvSpPr>
          <p:cNvPr id="5" name="Rectangle 4"/>
          <p:cNvSpPr/>
          <p:nvPr/>
        </p:nvSpPr>
        <p:spPr>
          <a:xfrm>
            <a:off x="8150024" y="1927722"/>
            <a:ext cx="3561686" cy="3970318"/>
          </a:xfrm>
          <a:prstGeom prst="rect">
            <a:avLst/>
          </a:prstGeom>
        </p:spPr>
        <p:txBody>
          <a:bodyPr wrap="square">
            <a:spAutoFit/>
          </a:bodyPr>
          <a:lstStyle/>
          <a:p>
            <a:pPr algn="just"/>
            <a:r>
              <a:rPr lang="en-US" dirty="0">
                <a:latin typeface="Garamond" panose="02020404030301010803" pitchFamily="18" charset="0"/>
              </a:rPr>
              <a:t>As we look forward to World Youth Day in August this year, we remind ourselves of the things we share with our fellow young people from all over the world.  At this international event, Catholics will pray the prayer Jesus taught us in a huge number of languages.  We will mark this with a weekly inclusion of the Lord’s Prayer in the languages spoken in our </a:t>
            </a:r>
            <a:r>
              <a:rPr lang="en-US">
                <a:latin typeface="Garamond" panose="02020404030301010803" pitchFamily="18" charset="0"/>
              </a:rPr>
              <a:t>schools.</a:t>
            </a:r>
          </a:p>
          <a:p>
            <a:pPr algn="just"/>
            <a:endParaRPr lang="en-US" dirty="0">
              <a:latin typeface="Garamond" panose="02020404030301010803" pitchFamily="18" charset="0"/>
            </a:endParaRPr>
          </a:p>
          <a:p>
            <a:pPr algn="just"/>
            <a:r>
              <a:rPr lang="en-US" dirty="0">
                <a:latin typeface="Garamond" panose="02020404030301010803" pitchFamily="18" charset="0"/>
              </a:rPr>
              <a:t>This week the Lord’s Prayer is in </a:t>
            </a:r>
            <a:r>
              <a:rPr lang="en-US" b="1" dirty="0">
                <a:latin typeface="Garamond" panose="02020404030301010803" pitchFamily="18" charset="0"/>
              </a:rPr>
              <a:t>Welsh</a:t>
            </a:r>
            <a:r>
              <a:rPr lang="en-US" dirty="0">
                <a:latin typeface="Garamond" panose="02020404030301010803" pitchFamily="18" charset="0"/>
              </a:rPr>
              <a:t> </a:t>
            </a:r>
            <a:endParaRPr lang="en-GB" dirty="0">
              <a:latin typeface="Garamond" panose="02020404030301010803" pitchFamily="18" charset="0"/>
            </a:endParaRPr>
          </a:p>
        </p:txBody>
      </p:sp>
    </p:spTree>
    <p:extLst>
      <p:ext uri="{BB962C8B-B14F-4D97-AF65-F5344CB8AC3E}">
        <p14:creationId xmlns:p14="http://schemas.microsoft.com/office/powerpoint/2010/main" val="15508912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363657" y="2671126"/>
            <a:ext cx="6898610" cy="2462213"/>
          </a:xfrm>
          <a:prstGeom prst="rect">
            <a:avLst/>
          </a:prstGeom>
          <a:noFill/>
        </p:spPr>
        <p:txBody>
          <a:bodyPr wrap="square" rtlCol="0">
            <a:spAutoFit/>
          </a:bodyPr>
          <a:lstStyle/>
          <a:p>
            <a:pPr algn="ctr"/>
            <a:r>
              <a:rPr lang="en-GB" sz="4400" dirty="0">
                <a:latin typeface="Garamond" panose="02020404030301010803" pitchFamily="18" charset="0"/>
              </a:rPr>
              <a:t>“However far you wander, Jesus is always there.”</a:t>
            </a:r>
          </a:p>
          <a:p>
            <a:pPr algn="ctr"/>
            <a:endParaRPr lang="en-GB" dirty="0">
              <a:latin typeface="Garamond" panose="02020404030301010803" pitchFamily="18" charset="0"/>
            </a:endParaRPr>
          </a:p>
          <a:p>
            <a:r>
              <a:rPr lang="en-GB" sz="2400" dirty="0">
                <a:latin typeface="Garamond" panose="02020404030301010803" pitchFamily="18" charset="0"/>
              </a:rPr>
              <a:t>                        - Pope Francis, </a:t>
            </a:r>
            <a:r>
              <a:rPr lang="en-GB" sz="2400" i="1" dirty="0" err="1">
                <a:latin typeface="Garamond" panose="02020404030301010803" pitchFamily="18" charset="0"/>
              </a:rPr>
              <a:t>Christus</a:t>
            </a:r>
            <a:r>
              <a:rPr lang="en-GB" sz="2400" i="1" dirty="0">
                <a:latin typeface="Garamond" panose="02020404030301010803" pitchFamily="18" charset="0"/>
              </a:rPr>
              <a:t> </a:t>
            </a:r>
            <a:r>
              <a:rPr lang="en-GB" sz="2400" i="1" dirty="0" err="1">
                <a:latin typeface="Garamond" panose="02020404030301010803" pitchFamily="18" charset="0"/>
              </a:rPr>
              <a:t>vivit</a:t>
            </a:r>
            <a:r>
              <a:rPr lang="en-GB" sz="2400" i="1" dirty="0">
                <a:latin typeface="Garamond" panose="02020404030301010803" pitchFamily="18" charset="0"/>
              </a:rPr>
              <a:t>, 2019</a:t>
            </a:r>
          </a:p>
          <a:p>
            <a:endParaRPr lang="en-GB" sz="2400" i="1"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152343" y="268022"/>
            <a:ext cx="9887313" cy="15895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900" dirty="0">
                <a:solidFill>
                  <a:schemeClr val="accent4">
                    <a:lumMod val="75000"/>
                  </a:schemeClr>
                </a:solidFill>
                <a:latin typeface="Garamond" panose="02020404030301010803" pitchFamily="18" charset="0"/>
              </a:rPr>
              <a:t>Blessed Ana of the Angels </a:t>
            </a:r>
            <a:r>
              <a:rPr lang="en-GB" sz="4900" dirty="0" err="1">
                <a:solidFill>
                  <a:schemeClr val="accent4">
                    <a:lumMod val="75000"/>
                  </a:schemeClr>
                </a:solidFill>
                <a:latin typeface="Garamond" panose="02020404030301010803" pitchFamily="18" charset="0"/>
              </a:rPr>
              <a:t>Monteagudo</a:t>
            </a:r>
            <a:endParaRPr lang="en-GB" sz="4900" dirty="0">
              <a:solidFill>
                <a:schemeClr val="accent4">
                  <a:lumMod val="75000"/>
                </a:schemeClr>
              </a:solidFill>
              <a:latin typeface="Garamond" panose="02020404030301010803" pitchFamily="18" charset="0"/>
            </a:endParaRPr>
          </a:p>
          <a:p>
            <a:pPr algn="ctr"/>
            <a:r>
              <a:rPr lang="en-GB" sz="5400" dirty="0">
                <a:solidFill>
                  <a:schemeClr val="accent4">
                    <a:lumMod val="75000"/>
                  </a:schemeClr>
                </a:solidFill>
                <a:latin typeface="Garamond" panose="02020404030301010803" pitchFamily="18" charset="0"/>
              </a:rPr>
              <a:t>10</a:t>
            </a:r>
            <a:r>
              <a:rPr lang="en-GB" sz="5400" baseline="30000" dirty="0">
                <a:solidFill>
                  <a:schemeClr val="accent4">
                    <a:lumMod val="75000"/>
                  </a:schemeClr>
                </a:solidFill>
                <a:latin typeface="Garamond" panose="02020404030301010803" pitchFamily="18" charset="0"/>
              </a:rPr>
              <a:t>th</a:t>
            </a:r>
            <a:r>
              <a:rPr lang="en-GB" sz="5400" dirty="0">
                <a:solidFill>
                  <a:schemeClr val="accent4">
                    <a:lumMod val="75000"/>
                  </a:schemeClr>
                </a:solidFill>
                <a:latin typeface="Garamond" panose="02020404030301010803" pitchFamily="18" charset="0"/>
              </a:rPr>
              <a:t> January </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3511" y="2045297"/>
            <a:ext cx="2667965" cy="380125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10" name="TextBox 9"/>
          <p:cNvSpPr txBox="1"/>
          <p:nvPr/>
        </p:nvSpPr>
        <p:spPr>
          <a:xfrm>
            <a:off x="4025433" y="1963147"/>
            <a:ext cx="7714921" cy="369332"/>
          </a:xfrm>
          <a:prstGeom prst="rect">
            <a:avLst/>
          </a:prstGeom>
          <a:noFill/>
        </p:spPr>
        <p:txBody>
          <a:bodyPr wrap="square" rtlCol="0">
            <a:spAutoFit/>
          </a:bodyPr>
          <a:lstStyle/>
          <a:p>
            <a:endParaRPr lang="en-GB" dirty="0"/>
          </a:p>
        </p:txBody>
      </p:sp>
      <p:sp>
        <p:nvSpPr>
          <p:cNvPr id="2" name="TextBox 1"/>
          <p:cNvSpPr txBox="1"/>
          <p:nvPr/>
        </p:nvSpPr>
        <p:spPr>
          <a:xfrm>
            <a:off x="3842795" y="1963147"/>
            <a:ext cx="7145007" cy="4401205"/>
          </a:xfrm>
          <a:prstGeom prst="rect">
            <a:avLst/>
          </a:prstGeom>
          <a:noFill/>
        </p:spPr>
        <p:txBody>
          <a:bodyPr wrap="square" rtlCol="0">
            <a:spAutoFit/>
          </a:bodyPr>
          <a:lstStyle/>
          <a:p>
            <a:pPr algn="just"/>
            <a:r>
              <a:rPr lang="en-GB" sz="2000" dirty="0">
                <a:latin typeface="Garamond" panose="02020404030301010803" pitchFamily="18" charset="0"/>
              </a:rPr>
              <a:t>Blessed Ana of the Angels </a:t>
            </a:r>
            <a:r>
              <a:rPr lang="en-GB" sz="2000" dirty="0" err="1">
                <a:latin typeface="Garamond" panose="02020404030301010803" pitchFamily="18" charset="0"/>
              </a:rPr>
              <a:t>Monteagudo</a:t>
            </a:r>
            <a:r>
              <a:rPr lang="en-GB" sz="2000" dirty="0">
                <a:latin typeface="Garamond" panose="02020404030301010803" pitchFamily="18" charset="0"/>
              </a:rPr>
              <a:t> was a Peruvian Dominican Nun who was born in 1602 and died in 1686.</a:t>
            </a:r>
          </a:p>
          <a:p>
            <a:pPr algn="just"/>
            <a:r>
              <a:rPr lang="en-GB" sz="2000" dirty="0">
                <a:latin typeface="Garamond" panose="02020404030301010803" pitchFamily="18" charset="0"/>
              </a:rPr>
              <a:t>In her childhood she was taught by the nuns and decided to become one following a vision she had of Saint Catherine of Siena showing her in the Dominican habit. </a:t>
            </a:r>
          </a:p>
          <a:p>
            <a:pPr algn="just"/>
            <a:r>
              <a:rPr lang="en-GB" sz="2000" dirty="0">
                <a:latin typeface="Garamond" panose="02020404030301010803" pitchFamily="18" charset="0"/>
              </a:rPr>
              <a:t>Her parents tried to dissuade her from this but she continued to pursue that path until she became a member of the order of Dominican Nuns. </a:t>
            </a:r>
          </a:p>
          <a:p>
            <a:pPr algn="just"/>
            <a:r>
              <a:rPr lang="en-GB" sz="2000" dirty="0">
                <a:latin typeface="Garamond" panose="02020404030301010803" pitchFamily="18" charset="0"/>
              </a:rPr>
              <a:t>She became noted for her holiness and held leadership positions because of her wisdom and the esteem that others had for her.</a:t>
            </a:r>
          </a:p>
          <a:p>
            <a:pPr algn="just"/>
            <a:endParaRPr lang="en-GB" sz="2000" dirty="0">
              <a:latin typeface="Garamond" panose="02020404030301010803" pitchFamily="18" charset="0"/>
            </a:endParaRPr>
          </a:p>
          <a:p>
            <a:pPr algn="just"/>
            <a:r>
              <a:rPr lang="en-GB" sz="2000" dirty="0">
                <a:latin typeface="Garamond" panose="02020404030301010803" pitchFamily="18" charset="0"/>
              </a:rPr>
              <a:t>When Pope John Paul II made an apostolic trip to Peru in 1985  he beatified Blessed Ana of the Angels </a:t>
            </a:r>
            <a:r>
              <a:rPr lang="en-GB" sz="2000" dirty="0" err="1">
                <a:latin typeface="Garamond" panose="02020404030301010803" pitchFamily="18" charset="0"/>
              </a:rPr>
              <a:t>Monteagudo</a:t>
            </a:r>
            <a:r>
              <a:rPr lang="en-GB" sz="2000" dirty="0">
                <a:latin typeface="Garamond" panose="02020404030301010803" pitchFamily="18" charset="0"/>
              </a:rPr>
              <a:t>.</a:t>
            </a:r>
          </a:p>
          <a:p>
            <a:endParaRPr lang="en-GB" sz="2000" dirty="0">
              <a:latin typeface="Garamond" panose="02020404030301010803" pitchFamily="18" charset="0"/>
            </a:endParaRPr>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0164" y="350478"/>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 </a:t>
            </a:r>
            <a:r>
              <a:rPr lang="en-GB" altLang="en-US" sz="4000" dirty="0">
                <a:solidFill>
                  <a:schemeClr val="accent4">
                    <a:lumMod val="75000"/>
                  </a:schemeClr>
                </a:solidFill>
                <a:latin typeface="Garamond" panose="02020404030301010803" pitchFamily="18" charset="0"/>
              </a:rPr>
              <a:t>Martyrs of England and Wales : Nicholas Owen</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3" name="TextBox 2"/>
          <p:cNvSpPr txBox="1"/>
          <p:nvPr/>
        </p:nvSpPr>
        <p:spPr>
          <a:xfrm>
            <a:off x="4359564" y="1536931"/>
            <a:ext cx="7379998" cy="461665"/>
          </a:xfrm>
          <a:prstGeom prst="rect">
            <a:avLst/>
          </a:prstGeom>
          <a:noFill/>
          <a:ln w="15875">
            <a:solidFill>
              <a:schemeClr val="bg1"/>
            </a:solidFill>
          </a:ln>
        </p:spPr>
        <p:txBody>
          <a:bodyPr wrap="square" rtlCol="0">
            <a:spAutoFit/>
          </a:bodyPr>
          <a:lstStyle/>
          <a:p>
            <a:pPr algn="just"/>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6" name="TextBox 5"/>
          <p:cNvSpPr txBox="1"/>
          <p:nvPr/>
        </p:nvSpPr>
        <p:spPr>
          <a:xfrm>
            <a:off x="9944893" y="61391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4" name="Rectangle 3"/>
          <p:cNvSpPr/>
          <p:nvPr/>
        </p:nvSpPr>
        <p:spPr>
          <a:xfrm>
            <a:off x="2696901" y="1280248"/>
            <a:ext cx="9155575" cy="5262979"/>
          </a:xfrm>
          <a:prstGeom prst="rect">
            <a:avLst/>
          </a:prstGeom>
        </p:spPr>
        <p:txBody>
          <a:bodyPr wrap="square">
            <a:spAutoFit/>
          </a:bodyPr>
          <a:lstStyle/>
          <a:p>
            <a:r>
              <a:rPr lang="en-GB" sz="2400" b="0" i="0" dirty="0">
                <a:solidFill>
                  <a:srgbClr val="5D5D5D"/>
                </a:solidFill>
                <a:effectLst/>
                <a:latin typeface="Garamond" panose="02020404030301010803" pitchFamily="18" charset="0"/>
              </a:rPr>
              <a:t>Nicholas Owen was a carpenter by day who built the priests holes or hiding places for priests in English Catholic houses including at </a:t>
            </a:r>
            <a:r>
              <a:rPr lang="en-GB" sz="2400" b="0" i="0" dirty="0" err="1">
                <a:solidFill>
                  <a:srgbClr val="5D5D5D"/>
                </a:solidFill>
                <a:effectLst/>
                <a:latin typeface="Garamond" panose="02020404030301010803" pitchFamily="18" charset="0"/>
              </a:rPr>
              <a:t>Ingatestone</a:t>
            </a:r>
            <a:r>
              <a:rPr lang="en-GB" sz="2400" b="0" i="0" dirty="0">
                <a:solidFill>
                  <a:srgbClr val="5D5D5D"/>
                </a:solidFill>
                <a:effectLst/>
                <a:latin typeface="Garamond" panose="02020404030301010803" pitchFamily="18" charset="0"/>
              </a:rPr>
              <a:t> Hall in Essex. </a:t>
            </a:r>
          </a:p>
          <a:p>
            <a:endParaRPr lang="en-GB" sz="2400" b="0" i="0" dirty="0">
              <a:solidFill>
                <a:srgbClr val="5D5D5D"/>
              </a:solidFill>
              <a:effectLst/>
              <a:latin typeface="Garamond" panose="02020404030301010803" pitchFamily="18" charset="0"/>
            </a:endParaRPr>
          </a:p>
          <a:p>
            <a:r>
              <a:rPr lang="en-GB" sz="2400" dirty="0">
                <a:solidFill>
                  <a:srgbClr val="5D5D5D"/>
                </a:solidFill>
                <a:latin typeface="Garamond" panose="02020404030301010803" pitchFamily="18" charset="0"/>
              </a:rPr>
              <a:t>Owen had been a servant to St Edmund Campion and then he entered the service of another Jesuit Fr. Henry Garnett. He became member of the Society of Jesus (Jesuits) and was a lay brother.</a:t>
            </a:r>
          </a:p>
          <a:p>
            <a:endParaRPr lang="en-GB" sz="2400" dirty="0">
              <a:solidFill>
                <a:srgbClr val="5D5D5D"/>
              </a:solidFill>
              <a:latin typeface="Garamond" panose="02020404030301010803" pitchFamily="18" charset="0"/>
            </a:endParaRPr>
          </a:p>
          <a:p>
            <a:r>
              <a:rPr lang="en-GB" sz="2400" b="0" i="0" dirty="0">
                <a:solidFill>
                  <a:srgbClr val="5D5D5D"/>
                </a:solidFill>
                <a:effectLst/>
                <a:latin typeface="Garamond" panose="02020404030301010803" pitchFamily="18" charset="0"/>
              </a:rPr>
              <a:t>He was arrested in 1594, tortured and then released because his gaolers did not think he was important. Following this it is likely he masterminded the escape of Fr John Gerard from the Tower of London.</a:t>
            </a:r>
          </a:p>
          <a:p>
            <a:endParaRPr lang="en-GB" sz="2400" b="0" i="0" dirty="0">
              <a:solidFill>
                <a:srgbClr val="5D5D5D"/>
              </a:solidFill>
              <a:effectLst/>
              <a:latin typeface="Garamond" panose="02020404030301010803" pitchFamily="18" charset="0"/>
            </a:endParaRPr>
          </a:p>
          <a:p>
            <a:r>
              <a:rPr lang="en-GB" sz="2400" dirty="0">
                <a:solidFill>
                  <a:srgbClr val="5D5D5D"/>
                </a:solidFill>
                <a:latin typeface="Garamond" panose="02020404030301010803" pitchFamily="18" charset="0"/>
              </a:rPr>
              <a:t>He was finally arrested in 1606 attempting to prevent the capture of Fr. Garnet and died as a result of torture. </a:t>
            </a:r>
            <a:endParaRPr lang="en-GB" sz="2400" b="0" i="0" dirty="0">
              <a:solidFill>
                <a:srgbClr val="5D5D5D"/>
              </a:solidFill>
              <a:effectLst/>
              <a:latin typeface="Garamond" panose="020204040303010108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21" y="1280248"/>
            <a:ext cx="2450000" cy="2637252"/>
          </a:xfrm>
          <a:prstGeom prst="rect">
            <a:avLst/>
          </a:prstGeom>
        </p:spPr>
      </p:pic>
      <p:pic>
        <p:nvPicPr>
          <p:cNvPr id="5" name="Picture 4"/>
          <p:cNvPicPr>
            <a:picLocks noChangeAspect="1"/>
          </p:cNvPicPr>
          <p:nvPr/>
        </p:nvPicPr>
        <p:blipFill rotWithShape="1">
          <a:blip r:embed="rId4"/>
          <a:srcRect t="21088" b="7616"/>
          <a:stretch/>
        </p:blipFill>
        <p:spPr>
          <a:xfrm>
            <a:off x="128321" y="4025501"/>
            <a:ext cx="2543054" cy="2745689"/>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Faith~</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7804" y="1958041"/>
            <a:ext cx="6539696" cy="301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3821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66f78821-969e-443f-8b7e-99ce487fda9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6929</TotalTime>
  <Words>626</Words>
  <Application>Microsoft Office PowerPoint</Application>
  <PresentationFormat>Widescreen</PresentationFormat>
  <Paragraphs>64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438</cp:revision>
  <dcterms:created xsi:type="dcterms:W3CDTF">2019-09-06T14:56:38Z</dcterms:created>
  <dcterms:modified xsi:type="dcterms:W3CDTF">2023-01-05T09:47:07Z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