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61" d="100"/>
          <a:sy n="61" d="100"/>
        </p:scale>
        <p:origin x="2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19/01/2023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19/01/2023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January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Faith~</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30953" y="1958041"/>
            <a:ext cx="6481822" cy="301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6591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Sunday 22</a:t>
            </a:r>
            <a:r>
              <a:rPr lang="en-GB" sz="2400" baseline="30000" dirty="0">
                <a:latin typeface="Garamond" panose="02020404030301010803" pitchFamily="18" charset="0"/>
              </a:rPr>
              <a:t>nd</a:t>
            </a:r>
            <a:r>
              <a:rPr lang="en-GB" sz="2400" dirty="0">
                <a:latin typeface="Garamond" panose="02020404030301010803" pitchFamily="18" charset="0"/>
              </a:rPr>
              <a:t> January was Word of God Sunday.</a:t>
            </a:r>
          </a:p>
          <a:p>
            <a:pPr algn="ctr"/>
            <a:endParaRPr lang="en-GB" sz="2400" dirty="0">
              <a:latin typeface="Garamond" panose="02020404030301010803" pitchFamily="18" charset="0"/>
            </a:endParaRPr>
          </a:p>
          <a:p>
            <a:pPr algn="ctr"/>
            <a:r>
              <a:rPr lang="en-GB" sz="2400" dirty="0">
                <a:latin typeface="Garamond" panose="02020404030301010803" pitchFamily="18" charset="0"/>
              </a:rPr>
              <a:t>Pope Francis said that dedicating a day to the Word of God </a:t>
            </a:r>
          </a:p>
          <a:p>
            <a:pPr algn="ctr"/>
            <a:endParaRPr lang="en-GB" sz="2400" dirty="0">
              <a:latin typeface="Garamond" panose="02020404030301010803" pitchFamily="18" charset="0"/>
            </a:endParaRPr>
          </a:p>
          <a:p>
            <a:pPr algn="ctr"/>
            <a:r>
              <a:rPr lang="en-GB" sz="2400" dirty="0">
                <a:latin typeface="Garamond" panose="02020404030301010803" pitchFamily="18" charset="0"/>
              </a:rPr>
              <a:t>“can enable the Church to experience anew                                                               how the risen Lord opens up for us the treasury of </a:t>
            </a:r>
            <a:r>
              <a:rPr lang="en-GB" sz="2400">
                <a:latin typeface="Garamond" panose="02020404030301010803" pitchFamily="18" charset="0"/>
              </a:rPr>
              <a:t>His Word</a:t>
            </a:r>
            <a:r>
              <a:rPr lang="en-GB" sz="2400" dirty="0">
                <a:latin typeface="Garamond" panose="02020404030301010803" pitchFamily="18" charset="0"/>
              </a:rPr>
              <a:t>.”</a:t>
            </a:r>
          </a:p>
          <a:p>
            <a:pPr algn="ctr"/>
            <a:endParaRPr lang="en-GB" sz="2400" dirty="0">
              <a:latin typeface="Garamond" panose="02020404030301010803" pitchFamily="18" charset="0"/>
            </a:endParaRPr>
          </a:p>
          <a:p>
            <a:pPr algn="ctr"/>
            <a:r>
              <a:rPr lang="en-GB" sz="2400" dirty="0">
                <a:latin typeface="Garamond" panose="02020404030301010803" pitchFamily="18" charset="0"/>
              </a:rPr>
              <a:t>What is the Word of God saying to you?</a:t>
            </a:r>
          </a:p>
          <a:p>
            <a:pPr algn="ctr"/>
            <a:endParaRPr lang="en-GB" sz="2400" dirty="0">
              <a:latin typeface="Garamond" panose="02020404030301010803" pitchFamily="18" charset="0"/>
            </a:endParaRPr>
          </a:p>
          <a:p>
            <a:pPr algn="ctr"/>
            <a:r>
              <a:rPr lang="en-GB" sz="2400" dirty="0">
                <a:latin typeface="Garamond" panose="02020404030301010803" pitchFamily="18" charset="0"/>
              </a:rPr>
              <a:t>How can you proclaim the Word of God by your daily life?</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Faith</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104074" y="2638619"/>
            <a:ext cx="5782568" cy="3016210"/>
          </a:xfrm>
          <a:prstGeom prst="rect">
            <a:avLst/>
          </a:prstGeom>
        </p:spPr>
        <p:txBody>
          <a:bodyPr wrap="square">
            <a:spAutoFit/>
          </a:bodyPr>
          <a:lstStyle/>
          <a:p>
            <a:pPr algn="ctr"/>
            <a:r>
              <a:rPr lang="en-GB" sz="2600" b="1" dirty="0">
                <a:latin typeface="Garamond" panose="02020404030301010803" pitchFamily="18" charset="0"/>
              </a:rPr>
              <a:t>Sunday 22</a:t>
            </a:r>
            <a:r>
              <a:rPr lang="en-GB" sz="2600" b="1" baseline="30000" dirty="0">
                <a:latin typeface="Garamond" panose="02020404030301010803" pitchFamily="18" charset="0"/>
              </a:rPr>
              <a:t>nd</a:t>
            </a:r>
            <a:r>
              <a:rPr lang="en-GB" sz="2600" b="1" dirty="0">
                <a:latin typeface="Garamond" panose="02020404030301010803" pitchFamily="18" charset="0"/>
              </a:rPr>
              <a:t> January 2023</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Matthew,               Jesus says: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“Repent, for the kingdom of heaven is close at hand.</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3326" y="2719389"/>
            <a:ext cx="5474601" cy="3023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The Lord’s Prayer</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82766" y="3731191"/>
            <a:ext cx="5046562" cy="602073"/>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3" name="Picture 2"/>
          <p:cNvPicPr>
            <a:picLocks noChangeAspect="1"/>
          </p:cNvPicPr>
          <p:nvPr/>
        </p:nvPicPr>
        <p:blipFill>
          <a:blip r:embed="rId3">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353148" y="1927722"/>
            <a:ext cx="7494487" cy="4810014"/>
          </a:xfrm>
          <a:prstGeom prst="rect">
            <a:avLst/>
          </a:prstGeom>
        </p:spPr>
      </p:pic>
      <p:sp>
        <p:nvSpPr>
          <p:cNvPr id="5" name="Rectangle 4"/>
          <p:cNvSpPr/>
          <p:nvPr/>
        </p:nvSpPr>
        <p:spPr>
          <a:xfrm>
            <a:off x="8150024" y="1927722"/>
            <a:ext cx="3561686" cy="4124206"/>
          </a:xfrm>
          <a:prstGeom prst="rect">
            <a:avLst/>
          </a:prstGeom>
        </p:spPr>
        <p:txBody>
          <a:bodyPr wrap="square">
            <a:spAutoFit/>
          </a:bodyPr>
          <a:lstStyle/>
          <a:p>
            <a:pPr algn="just"/>
            <a:r>
              <a:rPr lang="en-US" dirty="0">
                <a:latin typeface="Garamond" panose="02020404030301010803" pitchFamily="18" charset="0"/>
              </a:rPr>
              <a:t>As we look forward to World Youth Day in August this year, we remind ourselves of the things we share with our fellow young people from all over the world.  At this international event, Catholics will pray the prayer Jesus taught us in a huge number of languages.  We will mark this with a weekly inclusion of the Lord’s Prayer in the languages spoken in our schools.</a:t>
            </a:r>
          </a:p>
          <a:p>
            <a:pPr algn="just"/>
            <a:endParaRPr lang="en-US" dirty="0">
              <a:latin typeface="Garamond" panose="02020404030301010803" pitchFamily="18" charset="0"/>
            </a:endParaRPr>
          </a:p>
          <a:p>
            <a:pPr algn="ctr"/>
            <a:r>
              <a:rPr lang="en-US" dirty="0">
                <a:latin typeface="Garamond" panose="02020404030301010803" pitchFamily="18" charset="0"/>
              </a:rPr>
              <a:t>This week the Lord’s Prayer is in </a:t>
            </a:r>
            <a:r>
              <a:rPr lang="en-US" sz="2800" b="1" dirty="0">
                <a:latin typeface="Garamond" panose="02020404030301010803" pitchFamily="18" charset="0"/>
              </a:rPr>
              <a:t>Filipino</a:t>
            </a:r>
            <a:endParaRPr lang="en-GB" sz="2800" b="1" dirty="0">
              <a:latin typeface="Garamond" panose="02020404030301010803"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56330264"/>
              </p:ext>
            </p:extLst>
          </p:nvPr>
        </p:nvGraphicFramePr>
        <p:xfrm>
          <a:off x="353148" y="1927722"/>
          <a:ext cx="7442401" cy="4328160"/>
        </p:xfrm>
        <a:graphic>
          <a:graphicData uri="http://schemas.openxmlformats.org/drawingml/2006/table">
            <a:tbl>
              <a:tblPr firstRow="1" firstCol="1" bandRow="1">
                <a:tableStyleId>{5C22544A-7EE6-4342-B048-85BDC9FD1C3A}</a:tableStyleId>
              </a:tblPr>
              <a:tblGrid>
                <a:gridCol w="7442401">
                  <a:extLst>
                    <a:ext uri="{9D8B030D-6E8A-4147-A177-3AD203B41FA5}">
                      <a16:colId xmlns:a16="http://schemas.microsoft.com/office/drawing/2014/main" val="786334282"/>
                    </a:ext>
                  </a:extLst>
                </a:gridCol>
              </a:tblGrid>
              <a:tr h="4147993">
                <a:tc>
                  <a:txBody>
                    <a:bodyPr/>
                    <a:lstStyle/>
                    <a:p>
                      <a:pPr>
                        <a:spcAft>
                          <a:spcPts val="0"/>
                        </a:spcAft>
                      </a:pPr>
                      <a:r>
                        <a:rPr lang="en-GB" sz="2200" dirty="0" err="1">
                          <a:solidFill>
                            <a:schemeClr val="tx1"/>
                          </a:solidFill>
                          <a:effectLst/>
                        </a:rPr>
                        <a:t>Ama</a:t>
                      </a:r>
                      <a:r>
                        <a:rPr lang="en-GB" sz="2200" dirty="0">
                          <a:solidFill>
                            <a:schemeClr val="tx1"/>
                          </a:solidFill>
                          <a:effectLst/>
                        </a:rPr>
                        <a:t> </a:t>
                      </a:r>
                      <a:r>
                        <a:rPr lang="en-GB" sz="2200" dirty="0" err="1">
                          <a:solidFill>
                            <a:schemeClr val="tx1"/>
                          </a:solidFill>
                          <a:effectLst/>
                        </a:rPr>
                        <a:t>namin</a:t>
                      </a:r>
                      <a:r>
                        <a:rPr lang="en-GB" sz="2200" dirty="0">
                          <a:solidFill>
                            <a:schemeClr val="tx1"/>
                          </a:solidFill>
                          <a:effectLst/>
                        </a:rPr>
                        <a:t>, </a:t>
                      </a:r>
                      <a:r>
                        <a:rPr lang="en-GB" sz="2200" dirty="0" err="1">
                          <a:solidFill>
                            <a:schemeClr val="tx1"/>
                          </a:solidFill>
                          <a:effectLst/>
                        </a:rPr>
                        <a:t>sumasalangit</a:t>
                      </a:r>
                      <a:r>
                        <a:rPr lang="en-GB" sz="2200" dirty="0">
                          <a:solidFill>
                            <a:schemeClr val="tx1"/>
                          </a:solidFill>
                          <a:effectLst/>
                        </a:rPr>
                        <a:t> </a:t>
                      </a:r>
                      <a:r>
                        <a:rPr lang="en-GB" sz="2200" dirty="0" err="1">
                          <a:solidFill>
                            <a:schemeClr val="tx1"/>
                          </a:solidFill>
                          <a:effectLst/>
                        </a:rPr>
                        <a:t>Ka</a:t>
                      </a:r>
                      <a:r>
                        <a:rPr lang="en-GB" sz="2200" dirty="0">
                          <a:solidFill>
                            <a:schemeClr val="tx1"/>
                          </a:solidFill>
                          <a:effectLst/>
                        </a:rPr>
                        <a:t>.</a:t>
                      </a:r>
                      <a:br>
                        <a:rPr lang="en-GB" sz="2200" dirty="0">
                          <a:solidFill>
                            <a:schemeClr val="tx1"/>
                          </a:solidFill>
                          <a:effectLst/>
                        </a:rPr>
                      </a:br>
                      <a:r>
                        <a:rPr lang="en-GB" sz="2200" dirty="0" err="1">
                          <a:solidFill>
                            <a:schemeClr val="tx1"/>
                          </a:solidFill>
                          <a:effectLst/>
                        </a:rPr>
                        <a:t>Sambahin</a:t>
                      </a:r>
                      <a:r>
                        <a:rPr lang="en-GB" sz="2200" dirty="0">
                          <a:solidFill>
                            <a:schemeClr val="tx1"/>
                          </a:solidFill>
                          <a:effectLst/>
                        </a:rPr>
                        <a:t> </a:t>
                      </a:r>
                      <a:r>
                        <a:rPr lang="en-GB" sz="2200" dirty="0" err="1">
                          <a:solidFill>
                            <a:schemeClr val="tx1"/>
                          </a:solidFill>
                          <a:effectLst/>
                        </a:rPr>
                        <a:t>ang</a:t>
                      </a:r>
                      <a:r>
                        <a:rPr lang="en-GB" sz="2200" dirty="0">
                          <a:solidFill>
                            <a:schemeClr val="tx1"/>
                          </a:solidFill>
                          <a:effectLst/>
                        </a:rPr>
                        <a:t> </a:t>
                      </a:r>
                      <a:r>
                        <a:rPr lang="en-GB" sz="2200" dirty="0" err="1">
                          <a:solidFill>
                            <a:schemeClr val="tx1"/>
                          </a:solidFill>
                          <a:effectLst/>
                        </a:rPr>
                        <a:t>ngalan</a:t>
                      </a:r>
                      <a:r>
                        <a:rPr lang="en-GB" sz="2200" dirty="0">
                          <a:solidFill>
                            <a:schemeClr val="tx1"/>
                          </a:solidFill>
                          <a:effectLst/>
                        </a:rPr>
                        <a:t> Mo.</a:t>
                      </a:r>
                      <a:br>
                        <a:rPr lang="en-GB" sz="2200" dirty="0">
                          <a:solidFill>
                            <a:schemeClr val="tx1"/>
                          </a:solidFill>
                          <a:effectLst/>
                        </a:rPr>
                      </a:br>
                      <a:r>
                        <a:rPr lang="en-GB" sz="2200" dirty="0" err="1">
                          <a:solidFill>
                            <a:schemeClr val="tx1"/>
                          </a:solidFill>
                          <a:effectLst/>
                        </a:rPr>
                        <a:t>Mapasaamin</a:t>
                      </a:r>
                      <a:r>
                        <a:rPr lang="en-GB" sz="2200" dirty="0">
                          <a:solidFill>
                            <a:schemeClr val="tx1"/>
                          </a:solidFill>
                          <a:effectLst/>
                        </a:rPr>
                        <a:t> </a:t>
                      </a:r>
                      <a:r>
                        <a:rPr lang="en-GB" sz="2200" dirty="0" err="1">
                          <a:solidFill>
                            <a:schemeClr val="tx1"/>
                          </a:solidFill>
                          <a:effectLst/>
                        </a:rPr>
                        <a:t>ang</a:t>
                      </a:r>
                      <a:r>
                        <a:rPr lang="en-GB" sz="2200" dirty="0">
                          <a:solidFill>
                            <a:schemeClr val="tx1"/>
                          </a:solidFill>
                          <a:effectLst/>
                        </a:rPr>
                        <a:t> </a:t>
                      </a:r>
                      <a:r>
                        <a:rPr lang="en-GB" sz="2200" dirty="0" err="1">
                          <a:solidFill>
                            <a:schemeClr val="tx1"/>
                          </a:solidFill>
                          <a:effectLst/>
                        </a:rPr>
                        <a:t>kaharian</a:t>
                      </a:r>
                      <a:r>
                        <a:rPr lang="en-GB" sz="2200" dirty="0">
                          <a:solidFill>
                            <a:schemeClr val="tx1"/>
                          </a:solidFill>
                          <a:effectLst/>
                        </a:rPr>
                        <a:t> </a:t>
                      </a:r>
                      <a:r>
                        <a:rPr lang="en-GB" sz="2200" dirty="0" err="1">
                          <a:solidFill>
                            <a:schemeClr val="tx1"/>
                          </a:solidFill>
                          <a:effectLst/>
                        </a:rPr>
                        <a:t>mo</a:t>
                      </a:r>
                      <a:br>
                        <a:rPr lang="en-GB" sz="2200" dirty="0">
                          <a:solidFill>
                            <a:schemeClr val="tx1"/>
                          </a:solidFill>
                          <a:effectLst/>
                        </a:rPr>
                      </a:br>
                      <a:r>
                        <a:rPr lang="en-GB" sz="2200" dirty="0" err="1">
                          <a:solidFill>
                            <a:schemeClr val="tx1"/>
                          </a:solidFill>
                          <a:effectLst/>
                        </a:rPr>
                        <a:t>Sundin</a:t>
                      </a:r>
                      <a:r>
                        <a:rPr lang="en-GB" sz="2200" dirty="0">
                          <a:solidFill>
                            <a:schemeClr val="tx1"/>
                          </a:solidFill>
                          <a:effectLst/>
                        </a:rPr>
                        <a:t> </a:t>
                      </a:r>
                      <a:r>
                        <a:rPr lang="en-GB" sz="2200" dirty="0" err="1">
                          <a:solidFill>
                            <a:schemeClr val="tx1"/>
                          </a:solidFill>
                          <a:effectLst/>
                        </a:rPr>
                        <a:t>ang</a:t>
                      </a:r>
                      <a:r>
                        <a:rPr lang="en-GB" sz="2200" dirty="0">
                          <a:solidFill>
                            <a:schemeClr val="tx1"/>
                          </a:solidFill>
                          <a:effectLst/>
                        </a:rPr>
                        <a:t> </a:t>
                      </a:r>
                      <a:r>
                        <a:rPr lang="en-GB" sz="2200" dirty="0" err="1">
                          <a:solidFill>
                            <a:schemeClr val="tx1"/>
                          </a:solidFill>
                          <a:effectLst/>
                        </a:rPr>
                        <a:t>loob</a:t>
                      </a:r>
                      <a:r>
                        <a:rPr lang="en-GB" sz="2200" dirty="0">
                          <a:solidFill>
                            <a:schemeClr val="tx1"/>
                          </a:solidFill>
                          <a:effectLst/>
                        </a:rPr>
                        <a:t> Mo </a:t>
                      </a:r>
                      <a:r>
                        <a:rPr lang="en-GB" sz="2200" dirty="0" err="1">
                          <a:solidFill>
                            <a:schemeClr val="tx1"/>
                          </a:solidFill>
                          <a:effectLst/>
                        </a:rPr>
                        <a:t>dito</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lupa</a:t>
                      </a:r>
                      <a:r>
                        <a:rPr lang="en-GB" sz="2200" dirty="0">
                          <a:solidFill>
                            <a:schemeClr val="tx1"/>
                          </a:solidFill>
                          <a:effectLst/>
                        </a:rPr>
                        <a:t> para </a:t>
                      </a:r>
                      <a:r>
                        <a:rPr lang="en-GB" sz="2200" dirty="0" err="1">
                          <a:solidFill>
                            <a:schemeClr val="tx1"/>
                          </a:solidFill>
                          <a:effectLst/>
                        </a:rPr>
                        <a:t>nang</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langit</a:t>
                      </a:r>
                      <a:r>
                        <a:rPr lang="en-GB" sz="2200" dirty="0">
                          <a:solidFill>
                            <a:schemeClr val="tx1"/>
                          </a:solidFill>
                          <a:effectLst/>
                        </a:rPr>
                        <a:t>.</a:t>
                      </a:r>
                      <a:br>
                        <a:rPr lang="en-GB" sz="2200" dirty="0">
                          <a:solidFill>
                            <a:schemeClr val="tx1"/>
                          </a:solidFill>
                          <a:effectLst/>
                        </a:rPr>
                      </a:br>
                      <a:br>
                        <a:rPr lang="en-GB" sz="2200" dirty="0">
                          <a:solidFill>
                            <a:schemeClr val="tx1"/>
                          </a:solidFill>
                          <a:effectLst/>
                        </a:rPr>
                      </a:br>
                      <a:r>
                        <a:rPr lang="en-GB" sz="2200" dirty="0" err="1">
                          <a:solidFill>
                            <a:schemeClr val="tx1"/>
                          </a:solidFill>
                          <a:effectLst/>
                        </a:rPr>
                        <a:t>Bigyan</a:t>
                      </a:r>
                      <a:r>
                        <a:rPr lang="en-GB" sz="2200" dirty="0">
                          <a:solidFill>
                            <a:schemeClr val="tx1"/>
                          </a:solidFill>
                          <a:effectLst/>
                        </a:rPr>
                        <a:t> Mo kami ng </a:t>
                      </a:r>
                      <a:r>
                        <a:rPr lang="en-GB" sz="2200" dirty="0" err="1">
                          <a:solidFill>
                            <a:schemeClr val="tx1"/>
                          </a:solidFill>
                          <a:effectLst/>
                        </a:rPr>
                        <a:t>aming</a:t>
                      </a:r>
                      <a:r>
                        <a:rPr lang="en-GB" sz="2200" dirty="0">
                          <a:solidFill>
                            <a:schemeClr val="tx1"/>
                          </a:solidFill>
                          <a:effectLst/>
                        </a:rPr>
                        <a:t> </a:t>
                      </a:r>
                      <a:r>
                        <a:rPr lang="en-GB" sz="2200" dirty="0" err="1">
                          <a:solidFill>
                            <a:schemeClr val="tx1"/>
                          </a:solidFill>
                          <a:effectLst/>
                        </a:rPr>
                        <a:t>kakanin</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araw-araw</a:t>
                      </a:r>
                      <a:br>
                        <a:rPr lang="en-GB" sz="2200" dirty="0">
                          <a:solidFill>
                            <a:schemeClr val="tx1"/>
                          </a:solidFill>
                          <a:effectLst/>
                        </a:rPr>
                      </a:br>
                      <a:r>
                        <a:rPr lang="en-GB" sz="2200" dirty="0">
                          <a:solidFill>
                            <a:schemeClr val="tx1"/>
                          </a:solidFill>
                          <a:effectLst/>
                        </a:rPr>
                        <a:t>At </a:t>
                      </a:r>
                      <a:r>
                        <a:rPr lang="en-GB" sz="2200" dirty="0" err="1">
                          <a:solidFill>
                            <a:schemeClr val="tx1"/>
                          </a:solidFill>
                          <a:effectLst/>
                        </a:rPr>
                        <a:t>patawarin</a:t>
                      </a:r>
                      <a:r>
                        <a:rPr lang="en-GB" sz="2200" dirty="0">
                          <a:solidFill>
                            <a:schemeClr val="tx1"/>
                          </a:solidFill>
                          <a:effectLst/>
                        </a:rPr>
                        <a:t> Mo kami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aming</a:t>
                      </a:r>
                      <a:r>
                        <a:rPr lang="en-GB" sz="2200" dirty="0">
                          <a:solidFill>
                            <a:schemeClr val="tx1"/>
                          </a:solidFill>
                          <a:effectLst/>
                        </a:rPr>
                        <a:t> </a:t>
                      </a:r>
                      <a:r>
                        <a:rPr lang="en-GB" sz="2200" dirty="0" err="1">
                          <a:solidFill>
                            <a:schemeClr val="tx1"/>
                          </a:solidFill>
                          <a:effectLst/>
                        </a:rPr>
                        <a:t>mga</a:t>
                      </a:r>
                      <a:r>
                        <a:rPr lang="en-GB" sz="2200" dirty="0">
                          <a:solidFill>
                            <a:schemeClr val="tx1"/>
                          </a:solidFill>
                          <a:effectLst/>
                        </a:rPr>
                        <a:t> </a:t>
                      </a:r>
                      <a:r>
                        <a:rPr lang="en-GB" sz="2200" dirty="0" err="1">
                          <a:solidFill>
                            <a:schemeClr val="tx1"/>
                          </a:solidFill>
                          <a:effectLst/>
                        </a:rPr>
                        <a:t>sala</a:t>
                      </a:r>
                      <a:br>
                        <a:rPr lang="en-GB" sz="2200" dirty="0">
                          <a:solidFill>
                            <a:schemeClr val="tx1"/>
                          </a:solidFill>
                          <a:effectLst/>
                        </a:rPr>
                      </a:br>
                      <a:r>
                        <a:rPr lang="en-GB" sz="2200" dirty="0">
                          <a:solidFill>
                            <a:schemeClr val="tx1"/>
                          </a:solidFill>
                          <a:effectLst/>
                        </a:rPr>
                        <a:t>Para </a:t>
                      </a:r>
                      <a:r>
                        <a:rPr lang="en-GB" sz="2200" dirty="0" err="1">
                          <a:solidFill>
                            <a:schemeClr val="tx1"/>
                          </a:solidFill>
                          <a:effectLst/>
                        </a:rPr>
                        <a:t>nang</a:t>
                      </a:r>
                      <a:r>
                        <a:rPr lang="en-GB" sz="2200" dirty="0">
                          <a:solidFill>
                            <a:schemeClr val="tx1"/>
                          </a:solidFill>
                          <a:effectLst/>
                        </a:rPr>
                        <a:t> </a:t>
                      </a:r>
                      <a:r>
                        <a:rPr lang="en-GB" sz="2200" dirty="0" err="1">
                          <a:solidFill>
                            <a:schemeClr val="tx1"/>
                          </a:solidFill>
                          <a:effectLst/>
                        </a:rPr>
                        <a:t>pagpapatawad</a:t>
                      </a:r>
                      <a:r>
                        <a:rPr lang="en-GB" sz="2200" dirty="0">
                          <a:solidFill>
                            <a:schemeClr val="tx1"/>
                          </a:solidFill>
                          <a:effectLst/>
                        </a:rPr>
                        <a:t> </a:t>
                      </a:r>
                      <a:r>
                        <a:rPr lang="en-GB" sz="2200" dirty="0" err="1">
                          <a:solidFill>
                            <a:schemeClr val="tx1"/>
                          </a:solidFill>
                          <a:effectLst/>
                        </a:rPr>
                        <a:t>namin</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nagkakasala</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amin</a:t>
                      </a:r>
                      <a:r>
                        <a:rPr lang="en-GB" sz="2200" dirty="0">
                          <a:solidFill>
                            <a:schemeClr val="tx1"/>
                          </a:solidFill>
                          <a:effectLst/>
                        </a:rPr>
                        <a:t>.</a:t>
                      </a:r>
                      <a:br>
                        <a:rPr lang="en-GB" sz="2200" dirty="0">
                          <a:solidFill>
                            <a:schemeClr val="tx1"/>
                          </a:solidFill>
                          <a:effectLst/>
                        </a:rPr>
                      </a:br>
                      <a:r>
                        <a:rPr lang="en-GB" sz="2200" dirty="0">
                          <a:solidFill>
                            <a:schemeClr val="tx1"/>
                          </a:solidFill>
                          <a:effectLst/>
                        </a:rPr>
                        <a:t>At </a:t>
                      </a:r>
                      <a:r>
                        <a:rPr lang="en-GB" sz="2200" dirty="0" err="1">
                          <a:solidFill>
                            <a:schemeClr val="tx1"/>
                          </a:solidFill>
                          <a:effectLst/>
                        </a:rPr>
                        <a:t>huwag</a:t>
                      </a:r>
                      <a:r>
                        <a:rPr lang="en-GB" sz="2200" dirty="0">
                          <a:solidFill>
                            <a:schemeClr val="tx1"/>
                          </a:solidFill>
                          <a:effectLst/>
                        </a:rPr>
                        <a:t> Mo </a:t>
                      </a:r>
                      <a:r>
                        <a:rPr lang="en-GB" sz="2200" dirty="0" err="1">
                          <a:solidFill>
                            <a:schemeClr val="tx1"/>
                          </a:solidFill>
                          <a:effectLst/>
                        </a:rPr>
                        <a:t>kaming</a:t>
                      </a:r>
                      <a:r>
                        <a:rPr lang="en-GB" sz="2200" dirty="0">
                          <a:solidFill>
                            <a:schemeClr val="tx1"/>
                          </a:solidFill>
                          <a:effectLst/>
                        </a:rPr>
                        <a:t> </a:t>
                      </a:r>
                      <a:r>
                        <a:rPr lang="en-GB" sz="2200" dirty="0" err="1">
                          <a:solidFill>
                            <a:schemeClr val="tx1"/>
                          </a:solidFill>
                          <a:effectLst/>
                        </a:rPr>
                        <a:t>ipahintulot</a:t>
                      </a:r>
                      <a:r>
                        <a:rPr lang="en-GB" sz="2200" dirty="0">
                          <a:solidFill>
                            <a:schemeClr val="tx1"/>
                          </a:solidFill>
                          <a:effectLst/>
                        </a:rPr>
                        <a:t>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tukso</a:t>
                      </a:r>
                      <a:br>
                        <a:rPr lang="en-GB" sz="2200" dirty="0">
                          <a:solidFill>
                            <a:schemeClr val="tx1"/>
                          </a:solidFill>
                          <a:effectLst/>
                        </a:rPr>
                      </a:br>
                      <a:r>
                        <a:rPr lang="en-GB" sz="2200" dirty="0">
                          <a:solidFill>
                            <a:schemeClr val="tx1"/>
                          </a:solidFill>
                          <a:effectLst/>
                        </a:rPr>
                        <a:t>At </a:t>
                      </a:r>
                      <a:r>
                        <a:rPr lang="en-GB" sz="2200" dirty="0" err="1">
                          <a:solidFill>
                            <a:schemeClr val="tx1"/>
                          </a:solidFill>
                          <a:effectLst/>
                        </a:rPr>
                        <a:t>iadya</a:t>
                      </a:r>
                      <a:r>
                        <a:rPr lang="en-GB" sz="2200" dirty="0">
                          <a:solidFill>
                            <a:schemeClr val="tx1"/>
                          </a:solidFill>
                          <a:effectLst/>
                        </a:rPr>
                        <a:t> Mo kami </a:t>
                      </a:r>
                      <a:r>
                        <a:rPr lang="en-GB" sz="2200" dirty="0" err="1">
                          <a:solidFill>
                            <a:schemeClr val="tx1"/>
                          </a:solidFill>
                          <a:effectLst/>
                        </a:rPr>
                        <a:t>sa</a:t>
                      </a:r>
                      <a:r>
                        <a:rPr lang="en-GB" sz="2200" dirty="0">
                          <a:solidFill>
                            <a:schemeClr val="tx1"/>
                          </a:solidFill>
                          <a:effectLst/>
                        </a:rPr>
                        <a:t> </a:t>
                      </a:r>
                      <a:r>
                        <a:rPr lang="en-GB" sz="2200" dirty="0" err="1">
                          <a:solidFill>
                            <a:schemeClr val="tx1"/>
                          </a:solidFill>
                          <a:effectLst/>
                        </a:rPr>
                        <a:t>lahat</a:t>
                      </a:r>
                      <a:r>
                        <a:rPr lang="en-GB" sz="2200" dirty="0">
                          <a:solidFill>
                            <a:schemeClr val="tx1"/>
                          </a:solidFill>
                          <a:effectLst/>
                        </a:rPr>
                        <a:t> ng </a:t>
                      </a:r>
                      <a:r>
                        <a:rPr lang="en-GB" sz="2200" dirty="0" err="1">
                          <a:solidFill>
                            <a:schemeClr val="tx1"/>
                          </a:solidFill>
                          <a:effectLst/>
                        </a:rPr>
                        <a:t>masama</a:t>
                      </a:r>
                      <a:endParaRPr lang="en-GB" sz="2200" dirty="0">
                        <a:solidFill>
                          <a:schemeClr val="tx1"/>
                        </a:solidFill>
                        <a:effectLst/>
                      </a:endParaRPr>
                    </a:p>
                    <a:p>
                      <a:pPr>
                        <a:spcAft>
                          <a:spcPts val="0"/>
                        </a:spcAft>
                      </a:pPr>
                      <a:endParaRPr lang="en-GB" sz="2200" dirty="0">
                        <a:solidFill>
                          <a:schemeClr val="tx1"/>
                        </a:solidFill>
                        <a:effectLst/>
                        <a:latin typeface="Calibri" panose="020F0502020204030204" pitchFamily="34" charset="0"/>
                        <a:ea typeface="Calibri" panose="020F0502020204030204" pitchFamily="34" charset="0"/>
                      </a:endParaRPr>
                    </a:p>
                    <a:p>
                      <a:pPr>
                        <a:spcAft>
                          <a:spcPts val="0"/>
                        </a:spcAft>
                      </a:pPr>
                      <a:r>
                        <a:rPr lang="en-GB" sz="2200" dirty="0">
                          <a:solidFill>
                            <a:schemeClr val="tx1"/>
                          </a:solidFill>
                          <a:effectLst/>
                          <a:latin typeface="Calibri" panose="020F0502020204030204" pitchFamily="34" charset="0"/>
                          <a:ea typeface="Calibri" panose="020F0502020204030204" pitchFamily="34" charset="0"/>
                        </a:rPr>
                        <a:t>Amen</a:t>
                      </a:r>
                      <a:endParaRPr lang="en-GB" sz="1100" dirty="0">
                        <a:solidFill>
                          <a:schemeClr val="tx1"/>
                        </a:solidFill>
                        <a:effectLst/>
                        <a:latin typeface="Calibri" panose="020F0502020204030204" pitchFamily="34" charset="0"/>
                        <a:ea typeface="Calibri" panose="020F0502020204030204" pitchFamily="34" charset="0"/>
                      </a:endParaRPr>
                    </a:p>
                  </a:txBody>
                  <a:tcPr marL="152400" marR="152400" marT="152400" marB="152400" anchor="ctr">
                    <a:noFill/>
                  </a:tcPr>
                </a:tc>
                <a:extLst>
                  <a:ext uri="{0D108BD9-81ED-4DB2-BD59-A6C34878D82A}">
                    <a16:rowId xmlns:a16="http://schemas.microsoft.com/office/drawing/2014/main" val="2013621486"/>
                  </a:ext>
                </a:extLst>
              </a:tr>
            </a:tbl>
          </a:graphicData>
        </a:graphic>
      </p:graphicFrame>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63657" y="2671126"/>
            <a:ext cx="6898610" cy="2954655"/>
          </a:xfrm>
          <a:prstGeom prst="rect">
            <a:avLst/>
          </a:prstGeom>
          <a:noFill/>
        </p:spPr>
        <p:txBody>
          <a:bodyPr wrap="square" rtlCol="0">
            <a:spAutoFit/>
          </a:bodyPr>
          <a:lstStyle/>
          <a:p>
            <a:pPr algn="ctr"/>
            <a:r>
              <a:rPr lang="en-GB" sz="4000" dirty="0">
                <a:latin typeface="Garamond" panose="02020404030301010803" pitchFamily="18" charset="0"/>
              </a:rPr>
              <a:t>“Jesus will always be there          to restore your strength           and your hope.”</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err="1">
                <a:latin typeface="Garamond" panose="02020404030301010803" pitchFamily="18" charset="0"/>
              </a:rPr>
              <a:t>Christus</a:t>
            </a:r>
            <a:r>
              <a:rPr lang="en-GB" sz="2400" i="1" dirty="0">
                <a:latin typeface="Garamond" panose="02020404030301010803" pitchFamily="18" charset="0"/>
              </a:rPr>
              <a:t> </a:t>
            </a:r>
            <a:r>
              <a:rPr lang="en-GB" sz="2400" i="1" dirty="0" err="1">
                <a:latin typeface="Garamond" panose="02020404030301010803" pitchFamily="18" charset="0"/>
              </a:rPr>
              <a:t>vivit</a:t>
            </a:r>
            <a:r>
              <a:rPr lang="en-GB" sz="2400" i="1" dirty="0">
                <a:latin typeface="Garamond" panose="02020404030301010803" pitchFamily="18" charset="0"/>
              </a:rPr>
              <a:t>, 2019</a:t>
            </a:r>
          </a:p>
          <a:p>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58958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Conversion of St Paul : </a:t>
            </a:r>
          </a:p>
          <a:p>
            <a:pPr algn="ctr"/>
            <a:r>
              <a:rPr lang="en-GB" sz="5400" dirty="0">
                <a:solidFill>
                  <a:schemeClr val="accent4">
                    <a:lumMod val="75000"/>
                  </a:schemeClr>
                </a:solidFill>
                <a:latin typeface="Garamond" panose="02020404030301010803" pitchFamily="18" charset="0"/>
              </a:rPr>
              <a:t>25</a:t>
            </a:r>
            <a:r>
              <a:rPr lang="en-GB" sz="5400" baseline="30000" dirty="0">
                <a:solidFill>
                  <a:schemeClr val="accent4">
                    <a:lumMod val="75000"/>
                  </a:schemeClr>
                </a:solidFill>
                <a:latin typeface="Garamond" panose="02020404030301010803" pitchFamily="18" charset="0"/>
              </a:rPr>
              <a:t>th</a:t>
            </a:r>
            <a:r>
              <a:rPr lang="en-GB" sz="5400" dirty="0">
                <a:solidFill>
                  <a:schemeClr val="accent4">
                    <a:lumMod val="75000"/>
                  </a:schemeClr>
                </a:solidFill>
                <a:latin typeface="Garamond" panose="02020404030301010803" pitchFamily="18" charset="0"/>
              </a:rPr>
              <a:t> January</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77211" y="2041816"/>
            <a:ext cx="4481599" cy="4149627"/>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369332"/>
          </a:xfrm>
          <a:prstGeom prst="rect">
            <a:avLst/>
          </a:prstGeom>
          <a:noFill/>
        </p:spPr>
        <p:txBody>
          <a:bodyPr wrap="square" rtlCol="0">
            <a:spAutoFit/>
          </a:bodyPr>
          <a:lstStyle/>
          <a:p>
            <a:endParaRPr lang="en-GB" dirty="0"/>
          </a:p>
        </p:txBody>
      </p:sp>
      <p:sp>
        <p:nvSpPr>
          <p:cNvPr id="2" name="TextBox 1"/>
          <p:cNvSpPr txBox="1"/>
          <p:nvPr/>
        </p:nvSpPr>
        <p:spPr>
          <a:xfrm>
            <a:off x="4718397" y="1999840"/>
            <a:ext cx="6328992" cy="4462760"/>
          </a:xfrm>
          <a:prstGeom prst="rect">
            <a:avLst/>
          </a:prstGeom>
          <a:noFill/>
        </p:spPr>
        <p:txBody>
          <a:bodyPr wrap="square" rtlCol="0">
            <a:spAutoFit/>
          </a:bodyPr>
          <a:lstStyle/>
          <a:p>
            <a:pPr algn="just"/>
            <a:r>
              <a:rPr lang="en-GB" sz="2400" dirty="0">
                <a:latin typeface="Garamond" panose="02020404030301010803" pitchFamily="18" charset="0"/>
              </a:rPr>
              <a:t>The conversion of Saul on the road to Damascus was, according to the New Testament, an event in the life of Saint Paul the Apostle that led him to cease persecuting early Christians and to become a follower of Jesus.</a:t>
            </a:r>
          </a:p>
          <a:p>
            <a:r>
              <a:rPr lang="en-GB" sz="2400" dirty="0">
                <a:latin typeface="Garamond" panose="02020404030301010803" pitchFamily="18" charset="0"/>
              </a:rPr>
              <a:t>Saul had persecuted the early church and it was on his way to Damascus he had a divine revelation and became a follower of Jesus. He was given the name Paul meaning ‘humble’.</a:t>
            </a:r>
          </a:p>
          <a:p>
            <a:r>
              <a:rPr lang="en-GB" sz="2400" dirty="0">
                <a:latin typeface="Garamond" panose="02020404030301010803" pitchFamily="18" charset="0"/>
              </a:rPr>
              <a:t>The feast of his conversion is at the end of a week of prayer for Christian unity. </a:t>
            </a:r>
          </a:p>
          <a:p>
            <a:endParaRPr lang="en-GB" sz="2000" dirty="0">
              <a:latin typeface="Garamond" panose="02020404030301010803" pitchFamily="18" charset="0"/>
            </a:endParaRP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 </a:t>
            </a:r>
            <a:r>
              <a:rPr lang="en-GB" altLang="en-US" sz="4000" dirty="0">
                <a:solidFill>
                  <a:schemeClr val="accent4">
                    <a:lumMod val="75000"/>
                  </a:schemeClr>
                </a:solidFill>
                <a:latin typeface="Garamond" panose="02020404030301010803" pitchFamily="18" charset="0"/>
              </a:rPr>
              <a:t>Martyrs of England and Wales : </a:t>
            </a:r>
            <a:r>
              <a:rPr lang="en-GB" altLang="en-US" sz="4000" dirty="0" err="1">
                <a:solidFill>
                  <a:schemeClr val="accent4">
                    <a:lumMod val="75000"/>
                  </a:schemeClr>
                </a:solidFill>
                <a:latin typeface="Garamond" panose="02020404030301010803" pitchFamily="18" charset="0"/>
              </a:rPr>
              <a:t>Swithun</a:t>
            </a:r>
            <a:r>
              <a:rPr lang="en-GB" altLang="en-US" sz="4000" dirty="0">
                <a:solidFill>
                  <a:schemeClr val="accent4">
                    <a:lumMod val="75000"/>
                  </a:schemeClr>
                </a:solidFill>
                <a:latin typeface="Garamond" panose="02020404030301010803" pitchFamily="18" charset="0"/>
              </a:rPr>
              <a:t> Wells</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536931"/>
            <a:ext cx="7379998" cy="461665"/>
          </a:xfrm>
          <a:prstGeom prst="rect">
            <a:avLst/>
          </a:prstGeom>
          <a:noFill/>
          <a:ln w="15875">
            <a:solidFill>
              <a:schemeClr val="bg1"/>
            </a:solidFill>
          </a:ln>
        </p:spPr>
        <p:txBody>
          <a:bodyPr wrap="square" rtlCol="0">
            <a:spAutoFit/>
          </a:bodyPr>
          <a:lstStyle/>
          <a:p>
            <a:pPr algn="just"/>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4" name="Rectangle 3"/>
          <p:cNvSpPr/>
          <p:nvPr/>
        </p:nvSpPr>
        <p:spPr>
          <a:xfrm>
            <a:off x="2696901" y="1280248"/>
            <a:ext cx="9155575" cy="5262979"/>
          </a:xfrm>
          <a:prstGeom prst="rect">
            <a:avLst/>
          </a:prstGeom>
        </p:spPr>
        <p:txBody>
          <a:bodyPr wrap="square">
            <a:spAutoFit/>
          </a:bodyPr>
          <a:lstStyle/>
          <a:p>
            <a:r>
              <a:rPr lang="en-GB" sz="2400" b="1" dirty="0" err="1">
                <a:latin typeface="Garamond" panose="02020404030301010803" pitchFamily="18" charset="0"/>
              </a:rPr>
              <a:t>Swithun</a:t>
            </a:r>
            <a:r>
              <a:rPr lang="en-GB" sz="2400" b="1" dirty="0">
                <a:latin typeface="Garamond" panose="02020404030301010803" pitchFamily="18" charset="0"/>
              </a:rPr>
              <a:t> Wells</a:t>
            </a:r>
            <a:r>
              <a:rPr lang="en-GB" sz="2400" dirty="0">
                <a:latin typeface="Garamond" panose="02020404030301010803" pitchFamily="18" charset="0"/>
              </a:rPr>
              <a:t> (c. 1536 – 10 December 1591) was executed during the reign of Elizabeth I. </a:t>
            </a:r>
          </a:p>
          <a:p>
            <a:pPr algn="just"/>
            <a:r>
              <a:rPr lang="en-GB" sz="2400" dirty="0">
                <a:latin typeface="Garamond" panose="02020404030301010803" pitchFamily="18" charset="0"/>
              </a:rPr>
              <a:t>He was born in Hampshire and named after the local saint, </a:t>
            </a:r>
            <a:r>
              <a:rPr lang="en-GB" sz="2400" dirty="0" err="1">
                <a:latin typeface="Garamond" panose="02020404030301010803" pitchFamily="18" charset="0"/>
              </a:rPr>
              <a:t>Swithun</a:t>
            </a:r>
            <a:r>
              <a:rPr lang="en-GB" sz="2400" dirty="0">
                <a:latin typeface="Garamond" panose="02020404030301010803" pitchFamily="18" charset="0"/>
              </a:rPr>
              <a:t>. He was a country gentleman and one time schoolmaster whose family sheltered hunted priests. He was well-educated, a poet, musician, and sportsman. Among his travels, he had been to Rome, and had a working knowledge of Italian. He was a supporter of the Catholic priests and often arranged passage from one safe house to another. He bought his house in </a:t>
            </a:r>
            <a:r>
              <a:rPr lang="en-GB" sz="2400" dirty="0" err="1">
                <a:latin typeface="Garamond" panose="02020404030301010803" pitchFamily="18" charset="0"/>
              </a:rPr>
              <a:t>Gray's</a:t>
            </a:r>
            <a:r>
              <a:rPr lang="en-GB" sz="2400" dirty="0">
                <a:latin typeface="Garamond" panose="02020404030301010803" pitchFamily="18" charset="0"/>
              </a:rPr>
              <a:t> Inn Lane in London in 1585 and was known to welcome recusants.</a:t>
            </a:r>
          </a:p>
          <a:p>
            <a:r>
              <a:rPr lang="en-GB" sz="2400" dirty="0">
                <a:latin typeface="Garamond" panose="02020404030301010803" pitchFamily="18" charset="0"/>
              </a:rPr>
              <a:t>He was arrested and released a number of times but in 1591 a Mass was being said in his house when the authorities broke in. He was not there but was arrested later. He was executed outside his house in </a:t>
            </a:r>
            <a:r>
              <a:rPr lang="en-GB" sz="2400" dirty="0" err="1">
                <a:latin typeface="Garamond" panose="02020404030301010803" pitchFamily="18" charset="0"/>
              </a:rPr>
              <a:t>Gray’s</a:t>
            </a:r>
            <a:r>
              <a:rPr lang="en-GB" sz="2400" dirty="0">
                <a:latin typeface="Garamond" panose="02020404030301010803" pitchFamily="18" charset="0"/>
              </a:rPr>
              <a:t> Inn Lane. There is a primary school and parish in Hampshire named after him.</a:t>
            </a:r>
          </a:p>
          <a:p>
            <a:endParaRPr lang="en-GB" sz="2400" b="0" i="0" dirty="0">
              <a:solidFill>
                <a:srgbClr val="5D5D5D"/>
              </a:solidFill>
              <a:effectLst/>
              <a:latin typeface="Garamond" panose="02020404030301010803" pitchFamily="18" charset="0"/>
            </a:endParaRPr>
          </a:p>
        </p:txBody>
      </p:sp>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b="21925"/>
          <a:stretch/>
        </p:blipFill>
        <p:spPr>
          <a:xfrm>
            <a:off x="290602" y="1280248"/>
            <a:ext cx="2287719" cy="2683416"/>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30685" t="13579" r="23348" b="34920"/>
          <a:stretch/>
        </p:blipFill>
        <p:spPr>
          <a:xfrm>
            <a:off x="290602" y="4144754"/>
            <a:ext cx="2287719" cy="1944054"/>
          </a:xfrm>
          <a:prstGeom prst="rect">
            <a:avLst/>
          </a:prstGeom>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January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Faith~</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30953" y="1958041"/>
            <a:ext cx="6481822" cy="301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55913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66f78821-969e-443f-8b7e-99ce487fda9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Garamond</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Maria Shepherd</cp:lastModifiedBy>
  <cp:revision>446</cp:revision>
  <dcterms:created xsi:type="dcterms:W3CDTF">2019-09-06T14:56:38Z</dcterms:created>
  <dcterms:modified xsi:type="dcterms:W3CDTF">2023-01-19T09:09:14Z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