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343" r:id="rId7"/>
    <p:sldId id="344" r:id="rId8"/>
    <p:sldId id="297" r:id="rId9"/>
    <p:sldId id="333" r:id="rId10"/>
    <p:sldId id="258" r:id="rId11"/>
    <p:sldId id="342" r:id="rId12"/>
    <p:sldId id="321" r:id="rId13"/>
    <p:sldId id="34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C29BE-51A3-464C-AE9B-8A6160A05741}" v="4" dt="2022-07-21T14:43:21.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7" autoAdjust="0"/>
    <p:restoredTop sz="94660"/>
  </p:normalViewPr>
  <p:slideViewPr>
    <p:cSldViewPr snapToGrid="0">
      <p:cViewPr varScale="1">
        <p:scale>
          <a:sx n="66" d="100"/>
          <a:sy n="66" d="100"/>
        </p:scale>
        <p:origin x="413"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09/03/2023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09/03/2023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09/03/2023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09/03/2023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09/03/2023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13</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Charity~</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64734" y="1748725"/>
            <a:ext cx="7037408" cy="324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13</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Charity~</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64734" y="1748725"/>
            <a:ext cx="7037408" cy="324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00000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536176"/>
            <a:ext cx="10506504" cy="47315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r>
              <a:rPr lang="en-GB" sz="2400" dirty="0">
                <a:latin typeface="Garamond" panose="02020404030301010803" pitchFamily="18" charset="0"/>
              </a:rPr>
              <a:t> The readings for this Sunday of Lent help us think about our true desires.</a:t>
            </a:r>
          </a:p>
          <a:p>
            <a:pPr algn="ctr"/>
            <a:endParaRPr lang="en-GB" sz="2400" dirty="0">
              <a:latin typeface="Garamond" panose="02020404030301010803" pitchFamily="18" charset="0"/>
            </a:endParaRPr>
          </a:p>
          <a:p>
            <a:pPr algn="ctr"/>
            <a:r>
              <a:rPr lang="en-GB" sz="2400" dirty="0">
                <a:latin typeface="Garamond" panose="02020404030301010803" pitchFamily="18" charset="0"/>
              </a:rPr>
              <a:t> The first reading tells of how God satisfied the thirst of the Chosen People in the desert. </a:t>
            </a:r>
          </a:p>
          <a:p>
            <a:pPr algn="ctr"/>
            <a:endParaRPr lang="en-GB" sz="2400" dirty="0">
              <a:latin typeface="Garamond" panose="02020404030301010803" pitchFamily="18" charset="0"/>
            </a:endParaRPr>
          </a:p>
          <a:p>
            <a:pPr algn="ctr"/>
            <a:r>
              <a:rPr lang="en-GB" sz="2400" dirty="0">
                <a:latin typeface="Garamond" panose="02020404030301010803" pitchFamily="18" charset="0"/>
              </a:rPr>
              <a:t>The psalm reminds us to let God open up our hearts and flow through them The second reading tells us again that God pours himself into our hearts.</a:t>
            </a:r>
          </a:p>
          <a:p>
            <a:pPr algn="ctr"/>
            <a:endParaRPr lang="en-GB" sz="2400" dirty="0">
              <a:latin typeface="Garamond" panose="02020404030301010803" pitchFamily="18" charset="0"/>
            </a:endParaRPr>
          </a:p>
          <a:p>
            <a:pPr algn="ctr"/>
            <a:r>
              <a:rPr lang="en-GB" sz="2400" dirty="0">
                <a:latin typeface="Garamond" panose="02020404030301010803" pitchFamily="18" charset="0"/>
              </a:rPr>
              <a:t>The gospel is the story of the woman at the well, whom Jesus brings to new life through his mercy and compassion. It is worth noting Jesus chose to interact with a Samaritan woman (an outsider) .</a:t>
            </a:r>
          </a:p>
          <a:p>
            <a:pPr algn="ctr"/>
            <a:endParaRPr lang="en-GB" sz="2400" dirty="0">
              <a:latin typeface="Garamond" panose="02020404030301010803" pitchFamily="18" charset="0"/>
            </a:endParaRPr>
          </a:p>
          <a:p>
            <a:pPr algn="ctr"/>
            <a:r>
              <a:rPr lang="en-GB" sz="2400" dirty="0">
                <a:latin typeface="Garamond" panose="02020404030301010803" pitchFamily="18" charset="0"/>
              </a:rPr>
              <a:t>Think about how you interact with others.</a:t>
            </a:r>
          </a:p>
          <a:p>
            <a:pPr algn="ctr">
              <a:lnSpc>
                <a:spcPct val="107000"/>
              </a:lnSpc>
              <a:spcAft>
                <a:spcPts val="0"/>
              </a:spcAft>
            </a:pPr>
            <a:r>
              <a:rPr lang="en-GB" sz="2400" dirty="0">
                <a:latin typeface="Garamond" panose="02020404030301010803" pitchFamily="18" charset="0"/>
              </a:rPr>
              <a:t>.</a:t>
            </a:r>
            <a:endParaRPr lang="en-GB" sz="24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6000" dirty="0">
                <a:latin typeface="Garamond" panose="02020404030301010803" pitchFamily="18" charset="0"/>
                <a:ea typeface="Calibri" panose="020F0502020204030204" pitchFamily="34" charset="0"/>
                <a:cs typeface="Times New Roman" panose="02020603050405020304" pitchFamily="18" charset="0"/>
              </a:rPr>
              <a:t>F</a:t>
            </a:r>
            <a:r>
              <a:rPr lang="en-GB" sz="6000" dirty="0">
                <a:effectLst/>
                <a:latin typeface="Garamond" panose="02020404030301010803" pitchFamily="18" charset="0"/>
                <a:ea typeface="Calibri" panose="020F0502020204030204" pitchFamily="34" charset="0"/>
                <a:cs typeface="Times New Roman" panose="02020603050405020304" pitchFamily="18" charset="0"/>
              </a:rPr>
              <a:t>orward in </a:t>
            </a:r>
            <a:r>
              <a:rPr lang="en-GB" sz="6000" dirty="0">
                <a:latin typeface="Garamond" panose="02020404030301010803" pitchFamily="18" charset="0"/>
                <a:ea typeface="Calibri" panose="020F0502020204030204" pitchFamily="34" charset="0"/>
                <a:cs typeface="Times New Roman" panose="02020603050405020304" pitchFamily="18" charset="0"/>
              </a:rPr>
              <a:t>C</a:t>
            </a:r>
            <a:r>
              <a:rPr lang="en-GB" sz="6000" dirty="0">
                <a:effectLst/>
                <a:latin typeface="Garamond" panose="02020404030301010803" pitchFamily="18" charset="0"/>
                <a:ea typeface="Calibri" panose="020F0502020204030204" pitchFamily="34" charset="0"/>
                <a:cs typeface="Times New Roman" panose="02020603050405020304" pitchFamily="18" charset="0"/>
              </a:rPr>
              <a:t>harity</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nd Sunday of Lent Year C (2025) - Young Catholics">
            <a:extLst>
              <a:ext uri="{FF2B5EF4-FFF2-40B4-BE49-F238E27FC236}">
                <a16:creationId xmlns:a16="http://schemas.microsoft.com/office/drawing/2014/main" id="{95BF6BF4-D622-98A9-E1A7-0B05183922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100" b="14815"/>
          <a:stretch/>
        </p:blipFill>
        <p:spPr bwMode="auto">
          <a:xfrm>
            <a:off x="0" y="0"/>
            <a:ext cx="12192000" cy="68810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89219" y="592698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94" y="5926985"/>
            <a:ext cx="805027" cy="954106"/>
          </a:xfrm>
          <a:prstGeom prst="rect">
            <a:avLst/>
          </a:prstGeom>
        </p:spPr>
      </p:pic>
    </p:spTree>
    <p:extLst>
      <p:ext uri="{BB962C8B-B14F-4D97-AF65-F5344CB8AC3E}">
        <p14:creationId xmlns:p14="http://schemas.microsoft.com/office/powerpoint/2010/main" val="402608077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F3A806-02AD-43CD-A357-CB7454010386}"/>
              </a:ext>
            </a:extLst>
          </p:cNvPr>
          <p:cNvSpPr txBox="1">
            <a:spLocks/>
          </p:cNvSpPr>
          <p:nvPr/>
        </p:nvSpPr>
        <p:spPr>
          <a:xfrm>
            <a:off x="372862" y="169102"/>
            <a:ext cx="11407806" cy="135253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5400" dirty="0">
                <a:solidFill>
                  <a:schemeClr val="accent4">
                    <a:lumMod val="75000"/>
                  </a:schemeClr>
                </a:solidFill>
                <a:latin typeface="Garamond" panose="02020404030301010803" pitchFamily="18" charset="0"/>
              </a:rPr>
              <a:t>IDEAS FOR YOUR LENTEN FAST</a:t>
            </a:r>
            <a:endParaRPr lang="en-GB" sz="5400" dirty="0">
              <a:solidFill>
                <a:schemeClr val="accent4">
                  <a:lumMod val="75000"/>
                </a:schemeClr>
              </a:solidFill>
              <a:latin typeface="Garamond" panose="02020404030301010803" pitchFamily="18" charset="0"/>
            </a:endParaRPr>
          </a:p>
        </p:txBody>
      </p:sp>
      <p:sp>
        <p:nvSpPr>
          <p:cNvPr id="2" name="TextBox 1">
            <a:extLst>
              <a:ext uri="{FF2B5EF4-FFF2-40B4-BE49-F238E27FC236}">
                <a16:creationId xmlns:a16="http://schemas.microsoft.com/office/drawing/2014/main" id="{371C1521-B804-4FA0-A7BC-FD690EB636C6}"/>
              </a:ext>
            </a:extLst>
          </p:cNvPr>
          <p:cNvSpPr txBox="1"/>
          <p:nvPr/>
        </p:nvSpPr>
        <p:spPr>
          <a:xfrm>
            <a:off x="513567" y="2379701"/>
            <a:ext cx="6688899" cy="4054443"/>
          </a:xfrm>
          <a:prstGeom prst="rect">
            <a:avLst/>
          </a:prstGeom>
          <a:noFill/>
        </p:spPr>
        <p:txBody>
          <a:bodyPr wrap="square" rtlCol="0">
            <a:spAutoFit/>
          </a:bodyPr>
          <a:lstStyle/>
          <a:p>
            <a:pPr algn="ctr"/>
            <a:r>
              <a:rPr lang="en-US"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Fast from </a:t>
            </a:r>
            <a:r>
              <a:rPr lang="en-GB" sz="4000" dirty="0">
                <a:latin typeface="Garamond" panose="02020404030301010803" pitchFamily="18" charset="0"/>
              </a:rPr>
              <a:t>pressure and be prayerful.</a:t>
            </a:r>
          </a:p>
          <a:p>
            <a:pPr algn="ctr"/>
            <a:r>
              <a:rPr lang="en-GB" sz="4000" dirty="0">
                <a:latin typeface="Garamond" panose="02020404030301010803" pitchFamily="18" charset="0"/>
              </a:rPr>
              <a:t>Fast from bitterness and fill your hearts with joy</a:t>
            </a:r>
          </a:p>
          <a:p>
            <a:pPr algn="ctr">
              <a:lnSpc>
                <a:spcPct val="107000"/>
              </a:lnSpc>
              <a:spcAft>
                <a:spcPts val="800"/>
              </a:spcAft>
            </a:pP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i="1" dirty="0">
              <a:latin typeface="Garamond" panose="02020404030301010803" pitchFamily="18" charset="0"/>
            </a:endParaRPr>
          </a:p>
          <a:p>
            <a:r>
              <a:rPr lang="en-US" sz="2400" i="1" dirty="0">
                <a:latin typeface="Garamond" panose="02020404030301010803" pitchFamily="18" charset="0"/>
              </a:rPr>
              <a:t>                                               - attributed to Pope Francis</a:t>
            </a:r>
            <a:endParaRPr lang="en-GB" sz="2400" i="1" dirty="0">
              <a:latin typeface="Garamond" panose="02020404030301010803" pitchFamily="18" charset="0"/>
            </a:endParaRPr>
          </a:p>
        </p:txBody>
      </p:sp>
      <p:pic>
        <p:nvPicPr>
          <p:cNvPr id="1026" name="Picture 2" descr="Pope clarifies homosexuality and sin comments in note | National Catholic  Reporter">
            <a:extLst>
              <a:ext uri="{FF2B5EF4-FFF2-40B4-BE49-F238E27FC236}">
                <a16:creationId xmlns:a16="http://schemas.microsoft.com/office/drawing/2014/main" id="{F270177A-10C3-0D80-4466-A570F8BD9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12" r="5864"/>
          <a:stretch/>
        </p:blipFill>
        <p:spPr bwMode="auto">
          <a:xfrm>
            <a:off x="7100406" y="1669003"/>
            <a:ext cx="4902204" cy="4465467"/>
          </a:xfrm>
          <a:prstGeom prst="ellipse">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9853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070939" y="2863805"/>
            <a:ext cx="5782568" cy="2893100"/>
          </a:xfrm>
          <a:prstGeom prst="rect">
            <a:avLst/>
          </a:prstGeom>
        </p:spPr>
        <p:txBody>
          <a:bodyPr wrap="square">
            <a:spAutoFit/>
          </a:bodyPr>
          <a:lstStyle/>
          <a:p>
            <a:pPr algn="ctr"/>
            <a:r>
              <a:rPr lang="en-GB" sz="2600" b="1">
                <a:latin typeface="Garamond" panose="02020404030301010803" pitchFamily="18" charset="0"/>
              </a:rPr>
              <a:t>Sunday 12</a:t>
            </a:r>
            <a:r>
              <a:rPr lang="en-GB" sz="2600" b="1" baseline="30000">
                <a:latin typeface="Garamond" panose="02020404030301010803" pitchFamily="18" charset="0"/>
              </a:rPr>
              <a:t>th</a:t>
            </a:r>
            <a:r>
              <a:rPr lang="en-GB" sz="2600" b="1">
                <a:latin typeface="Garamond" panose="02020404030301010803" pitchFamily="18" charset="0"/>
              </a:rPr>
              <a:t> </a:t>
            </a:r>
            <a:r>
              <a:rPr lang="en-GB" sz="2600" b="1" dirty="0">
                <a:latin typeface="Garamond" panose="02020404030301010803" pitchFamily="18" charset="0"/>
              </a:rPr>
              <a:t>March 2023</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The Gospel of John: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800" dirty="0">
                <a:latin typeface="Garamond" panose="02020404030301010803" pitchFamily="18" charset="0"/>
              </a:rPr>
              <a:t>“This is truly the saviour of the world.”</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1454" y="2286267"/>
            <a:ext cx="5207842" cy="337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The Lord’s Prayer</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782766" y="3731191"/>
            <a:ext cx="5046562" cy="602073"/>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endParaRPr kumimoji="0" lang="en-US" altLang="en-US" sz="3600" b="0" i="0" u="none" strike="noStrike" cap="none" normalizeH="0" baseline="0" dirty="0">
              <a:ln>
                <a:noFill/>
              </a:ln>
              <a:solidFill>
                <a:schemeClr val="tx1"/>
              </a:solidFill>
              <a:effectLst/>
              <a:latin typeface="Garamond" panose="02020404030301010803" pitchFamily="18" charset="0"/>
            </a:endParaRPr>
          </a:p>
        </p:txBody>
      </p: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89367" y="1990846"/>
            <a:ext cx="6523725" cy="4215063"/>
          </a:xfrm>
          <a:prstGeom prst="rect">
            <a:avLst/>
          </a:prstGeom>
        </p:spPr>
      </p:pic>
      <p:sp>
        <p:nvSpPr>
          <p:cNvPr id="5" name="Rectangle 4"/>
          <p:cNvSpPr/>
          <p:nvPr/>
        </p:nvSpPr>
        <p:spPr>
          <a:xfrm>
            <a:off x="8150024" y="1927722"/>
            <a:ext cx="3561686" cy="3970318"/>
          </a:xfrm>
          <a:prstGeom prst="rect">
            <a:avLst/>
          </a:prstGeom>
        </p:spPr>
        <p:txBody>
          <a:bodyPr wrap="square">
            <a:spAutoFit/>
          </a:bodyPr>
          <a:lstStyle/>
          <a:p>
            <a:pPr algn="just"/>
            <a:r>
              <a:rPr lang="en-US" dirty="0">
                <a:latin typeface="Garamond" panose="02020404030301010803" pitchFamily="18" charset="0"/>
              </a:rPr>
              <a:t>As we look forward to World Youth Day in August this year, we remind ourselves of the things we share with our fellow young people from all over the world.  At this international event, Catholics will pray the prayer Jesus taught us in a huge number of languages.  We will mark this with a weekly inclusion of the Lord’s Prayer in the languages spoken in our schools.</a:t>
            </a:r>
          </a:p>
          <a:p>
            <a:pPr algn="just"/>
            <a:endParaRPr lang="en-US" dirty="0">
              <a:latin typeface="Garamond" panose="02020404030301010803" pitchFamily="18" charset="0"/>
            </a:endParaRPr>
          </a:p>
          <a:p>
            <a:pPr algn="ctr"/>
            <a:r>
              <a:rPr lang="en-US" dirty="0">
                <a:latin typeface="Garamond" panose="02020404030301010803" pitchFamily="18" charset="0"/>
              </a:rPr>
              <a:t>This week the Lord’s Prayer is in </a:t>
            </a:r>
            <a:r>
              <a:rPr lang="en-US" sz="2000" b="1" dirty="0">
                <a:latin typeface="Garamond" panose="02020404030301010803" pitchFamily="18" charset="0"/>
              </a:rPr>
              <a:t>Polish</a:t>
            </a:r>
            <a:endParaRPr lang="en-GB" sz="2000" b="1" dirty="0">
              <a:latin typeface="Garamond" panose="02020404030301010803" pitchFamily="18" charset="0"/>
            </a:endParaRPr>
          </a:p>
        </p:txBody>
      </p:sp>
      <p:sp>
        <p:nvSpPr>
          <p:cNvPr id="2" name="Rectangle 1"/>
          <p:cNvSpPr/>
          <p:nvPr/>
        </p:nvSpPr>
        <p:spPr>
          <a:xfrm>
            <a:off x="356291" y="1990846"/>
            <a:ext cx="6096000" cy="3477875"/>
          </a:xfrm>
          <a:prstGeom prst="rect">
            <a:avLst/>
          </a:prstGeom>
        </p:spPr>
        <p:txBody>
          <a:bodyPr>
            <a:spAutoFit/>
          </a:bodyPr>
          <a:lstStyle/>
          <a:p>
            <a:r>
              <a:rPr lang="pl-PL" sz="2200" b="1" dirty="0">
                <a:latin typeface="Times New Roman" panose="02020603050405020304" pitchFamily="18" charset="0"/>
                <a:cs typeface="Times New Roman" panose="02020603050405020304" pitchFamily="18" charset="0"/>
              </a:rPr>
              <a:t>Ojcze nasz, któryś jest w niebie, święć się Imię Twoje. </a:t>
            </a:r>
            <a:endParaRPr lang="en-GB" sz="2200" b="1" dirty="0">
              <a:latin typeface="Times New Roman" panose="02020603050405020304" pitchFamily="18" charset="0"/>
              <a:cs typeface="Times New Roman" panose="02020603050405020304" pitchFamily="18" charset="0"/>
            </a:endParaRPr>
          </a:p>
          <a:p>
            <a:r>
              <a:rPr lang="pl-PL" sz="2200" b="1" dirty="0">
                <a:latin typeface="Times New Roman" panose="02020603050405020304" pitchFamily="18" charset="0"/>
                <a:cs typeface="Times New Roman" panose="02020603050405020304" pitchFamily="18" charset="0"/>
              </a:rPr>
              <a:t>Przyjdź królestwo Twoje. </a:t>
            </a:r>
            <a:endParaRPr lang="en-GB" sz="2200" b="1" dirty="0">
              <a:latin typeface="Times New Roman" panose="02020603050405020304" pitchFamily="18" charset="0"/>
              <a:cs typeface="Times New Roman" panose="02020603050405020304" pitchFamily="18" charset="0"/>
            </a:endParaRPr>
          </a:p>
          <a:p>
            <a:r>
              <a:rPr lang="pl-PL" sz="2200" b="1" dirty="0">
                <a:latin typeface="Times New Roman" panose="02020603050405020304" pitchFamily="18" charset="0"/>
                <a:cs typeface="Times New Roman" panose="02020603050405020304" pitchFamily="18" charset="0"/>
              </a:rPr>
              <a:t>Bądź wola Twoja, jako w niebie tak i na ziemi. </a:t>
            </a:r>
            <a:endParaRPr lang="en-GB" sz="2200" b="1" dirty="0">
              <a:latin typeface="Times New Roman" panose="02020603050405020304" pitchFamily="18" charset="0"/>
              <a:cs typeface="Times New Roman" panose="02020603050405020304" pitchFamily="18" charset="0"/>
            </a:endParaRPr>
          </a:p>
          <a:p>
            <a:r>
              <a:rPr lang="pl-PL" sz="2200" b="1" dirty="0">
                <a:latin typeface="Times New Roman" panose="02020603050405020304" pitchFamily="18" charset="0"/>
                <a:cs typeface="Times New Roman" panose="02020603050405020304" pitchFamily="18" charset="0"/>
              </a:rPr>
              <a:t>Chleba naszego powszedniego daj nam dzisiaj. </a:t>
            </a:r>
            <a:endParaRPr lang="en-GB" sz="2200" b="1" dirty="0">
              <a:latin typeface="Times New Roman" panose="02020603050405020304" pitchFamily="18" charset="0"/>
              <a:cs typeface="Times New Roman" panose="02020603050405020304" pitchFamily="18" charset="0"/>
            </a:endParaRPr>
          </a:p>
          <a:p>
            <a:r>
              <a:rPr lang="pl-PL" sz="2200" b="1" dirty="0">
                <a:latin typeface="Times New Roman" panose="02020603050405020304" pitchFamily="18" charset="0"/>
                <a:cs typeface="Times New Roman" panose="02020603050405020304" pitchFamily="18" charset="0"/>
              </a:rPr>
              <a:t>I odpuść nam nasze winy, jako i my odpuszczamy naszym winowajcom. </a:t>
            </a:r>
            <a:endParaRPr lang="en-GB" sz="2200" b="1" dirty="0">
              <a:latin typeface="Times New Roman" panose="02020603050405020304" pitchFamily="18" charset="0"/>
              <a:cs typeface="Times New Roman" panose="02020603050405020304" pitchFamily="18" charset="0"/>
            </a:endParaRPr>
          </a:p>
          <a:p>
            <a:r>
              <a:rPr lang="pl-PL" sz="2200" b="1" dirty="0">
                <a:latin typeface="Times New Roman" panose="02020603050405020304" pitchFamily="18" charset="0"/>
                <a:cs typeface="Times New Roman" panose="02020603050405020304" pitchFamily="18" charset="0"/>
              </a:rPr>
              <a:t>I nie wódź nas na pokuszenie, ale nas zbaw ode złego.</a:t>
            </a:r>
            <a:endParaRPr lang="en-GB" sz="2200" b="1" dirty="0">
              <a:latin typeface="Times New Roman" panose="02020603050405020304" pitchFamily="18" charset="0"/>
              <a:cs typeface="Times New Roman" panose="02020603050405020304" pitchFamily="18" charset="0"/>
            </a:endParaRPr>
          </a:p>
          <a:p>
            <a:r>
              <a:rPr lang="pl-PL" sz="2200" b="1" dirty="0">
                <a:latin typeface="Times New Roman" panose="02020603050405020304" pitchFamily="18" charset="0"/>
                <a:cs typeface="Times New Roman" panose="02020603050405020304" pitchFamily="18" charset="0"/>
              </a:rPr>
              <a:t>Amen. </a:t>
            </a:r>
            <a:r>
              <a:rPr lang="vi-VN" sz="2200" dirty="0">
                <a:solidFill>
                  <a:srgbClr val="F8F4E5"/>
                </a:solidFill>
                <a:latin typeface="Times New Roman" panose="02020603050405020304" pitchFamily="18" charset="0"/>
                <a:cs typeface="Times New Roman" panose="02020603050405020304" pitchFamily="18" charset="0"/>
              </a:rPr>
              <a:t>Amen</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63657" y="2671126"/>
            <a:ext cx="6898610" cy="2708434"/>
          </a:xfrm>
          <a:prstGeom prst="rect">
            <a:avLst/>
          </a:prstGeom>
          <a:noFill/>
        </p:spPr>
        <p:txBody>
          <a:bodyPr wrap="square" rtlCol="0">
            <a:spAutoFit/>
          </a:bodyPr>
          <a:lstStyle/>
          <a:p>
            <a:pPr algn="ctr"/>
            <a:r>
              <a:rPr lang="en-GB" sz="4000" dirty="0">
                <a:latin typeface="Garamond" panose="02020404030301010803" pitchFamily="18" charset="0"/>
              </a:rPr>
              <a:t>“Catholic Action without Jesus is pointless.”</a:t>
            </a:r>
          </a:p>
          <a:p>
            <a:endParaRPr lang="en-GB" dirty="0">
              <a:latin typeface="Garamond" panose="02020404030301010803" pitchFamily="18" charset="0"/>
            </a:endParaRPr>
          </a:p>
          <a:p>
            <a:pPr algn="ctr"/>
            <a:r>
              <a:rPr lang="en-GB" sz="2400" dirty="0">
                <a:latin typeface="Garamond" panose="02020404030301010803" pitchFamily="18" charset="0"/>
              </a:rPr>
              <a:t>- Pope Francis,</a:t>
            </a:r>
            <a:r>
              <a:rPr lang="en-GB" sz="2400" i="1" dirty="0">
                <a:latin typeface="Garamond" panose="02020404030301010803" pitchFamily="18" charset="0"/>
              </a:rPr>
              <a:t> To young people of Italian Catholic Action, 2013</a:t>
            </a:r>
          </a:p>
          <a:p>
            <a:endParaRPr lang="en-GB" sz="2400" i="1"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52436" y="239256"/>
            <a:ext cx="11382073" cy="2126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Solemnity of St Patrick                  </a:t>
            </a:r>
          </a:p>
          <a:p>
            <a:pPr algn="ctr"/>
            <a:endParaRPr lang="en-GB" altLang="en-US" sz="7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 17</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March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pic>
        <p:nvPicPr>
          <p:cNvPr id="1026" name="Picture 2" descr="upload.wikimedia.org/wikipedia/commons/thumb/2/...">
            <a:extLst>
              <a:ext uri="{FF2B5EF4-FFF2-40B4-BE49-F238E27FC236}">
                <a16:creationId xmlns:a16="http://schemas.microsoft.com/office/drawing/2014/main" id="{333B8D65-F8FC-41FD-B188-6DDF87989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482"/>
          <a:stretch/>
        </p:blipFill>
        <p:spPr bwMode="auto">
          <a:xfrm>
            <a:off x="552435" y="2521590"/>
            <a:ext cx="4281272" cy="41568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20DA52-60C3-4862-B51D-C475A068156E}"/>
              </a:ext>
            </a:extLst>
          </p:cNvPr>
          <p:cNvSpPr txBox="1"/>
          <p:nvPr/>
        </p:nvSpPr>
        <p:spPr>
          <a:xfrm>
            <a:off x="5048813" y="2535731"/>
            <a:ext cx="6989008" cy="4493538"/>
          </a:xfrm>
          <a:prstGeom prst="rect">
            <a:avLst/>
          </a:prstGeom>
          <a:noFill/>
        </p:spPr>
        <p:txBody>
          <a:bodyPr wrap="square" rtlCol="0">
            <a:spAutoFit/>
          </a:bodyPr>
          <a:lstStyle/>
          <a:p>
            <a:pPr algn="l"/>
            <a:r>
              <a:rPr lang="en-US" sz="2800" b="0" i="0" dirty="0">
                <a:effectLst/>
                <a:latin typeface="Garamond" panose="02020404030301010803" pitchFamily="18" charset="0"/>
              </a:rPr>
              <a:t>Christ beside me, Christ before me,</a:t>
            </a:r>
            <a:br>
              <a:rPr lang="en-US" sz="2800" b="0" i="0" dirty="0">
                <a:effectLst/>
                <a:latin typeface="Garamond" panose="02020404030301010803" pitchFamily="18" charset="0"/>
              </a:rPr>
            </a:br>
            <a:r>
              <a:rPr lang="en-US" sz="2800" b="0" i="0" dirty="0">
                <a:effectLst/>
                <a:latin typeface="Garamond" panose="02020404030301010803" pitchFamily="18" charset="0"/>
              </a:rPr>
              <a:t>Christ behind me, King of my heart;</a:t>
            </a:r>
            <a:br>
              <a:rPr lang="en-US" sz="2800" b="0" i="0" dirty="0">
                <a:effectLst/>
                <a:latin typeface="Garamond" panose="02020404030301010803" pitchFamily="18" charset="0"/>
              </a:rPr>
            </a:br>
            <a:r>
              <a:rPr lang="en-US" sz="2800" b="0" i="0" dirty="0">
                <a:effectLst/>
                <a:latin typeface="Garamond" panose="02020404030301010803" pitchFamily="18" charset="0"/>
              </a:rPr>
              <a:t>Christ within me, Christ below me,</a:t>
            </a:r>
            <a:br>
              <a:rPr lang="en-US" sz="2800" b="0" i="0" dirty="0">
                <a:effectLst/>
                <a:latin typeface="Garamond" panose="02020404030301010803" pitchFamily="18" charset="0"/>
              </a:rPr>
            </a:br>
            <a:r>
              <a:rPr lang="en-US" sz="2800" b="0" i="0" dirty="0">
                <a:effectLst/>
                <a:latin typeface="Garamond" panose="02020404030301010803" pitchFamily="18" charset="0"/>
              </a:rPr>
              <a:t>Christ above me, never to part.</a:t>
            </a:r>
            <a:r>
              <a:rPr lang="en-US" sz="800" b="0" i="0" dirty="0">
                <a:effectLst/>
                <a:latin typeface="Garamond" panose="02020404030301010803" pitchFamily="18" charset="0"/>
              </a:rPr>
              <a:t/>
            </a:r>
            <a:br>
              <a:rPr lang="en-US" sz="800" b="0" i="0" dirty="0">
                <a:effectLst/>
                <a:latin typeface="Garamond" panose="02020404030301010803" pitchFamily="18" charset="0"/>
              </a:rPr>
            </a:br>
            <a:endParaRPr lang="en-US" sz="800" b="0" i="0" dirty="0">
              <a:effectLst/>
              <a:latin typeface="Garamond" panose="02020404030301010803" pitchFamily="18" charset="0"/>
            </a:endParaRPr>
          </a:p>
          <a:p>
            <a:pPr algn="l"/>
            <a:r>
              <a:rPr lang="en-US" sz="2800" b="0" i="0" dirty="0">
                <a:effectLst/>
                <a:latin typeface="Garamond" panose="02020404030301010803" pitchFamily="18" charset="0"/>
              </a:rPr>
              <a:t>Christ on my right hand, Christ on my left hand,</a:t>
            </a:r>
            <a:br>
              <a:rPr lang="en-US" sz="2800" b="0" i="0" dirty="0">
                <a:effectLst/>
                <a:latin typeface="Garamond" panose="02020404030301010803" pitchFamily="18" charset="0"/>
              </a:rPr>
            </a:br>
            <a:r>
              <a:rPr lang="en-US" sz="2800" b="0" i="0" dirty="0">
                <a:effectLst/>
                <a:latin typeface="Garamond" panose="02020404030301010803" pitchFamily="18" charset="0"/>
              </a:rPr>
              <a:t>Christ all around me, shield in the strife;</a:t>
            </a:r>
            <a:br>
              <a:rPr lang="en-US" sz="2800" b="0" i="0" dirty="0">
                <a:effectLst/>
                <a:latin typeface="Garamond" panose="02020404030301010803" pitchFamily="18" charset="0"/>
              </a:rPr>
            </a:br>
            <a:r>
              <a:rPr lang="en-US" sz="2800" b="0" i="0" dirty="0">
                <a:effectLst/>
                <a:latin typeface="Garamond" panose="02020404030301010803" pitchFamily="18" charset="0"/>
              </a:rPr>
              <a:t>Christ in my sleeping, Christ in my sitting,</a:t>
            </a:r>
            <a:br>
              <a:rPr lang="en-US" sz="2800" b="0" i="0" dirty="0">
                <a:effectLst/>
                <a:latin typeface="Garamond" panose="02020404030301010803" pitchFamily="18" charset="0"/>
              </a:rPr>
            </a:br>
            <a:r>
              <a:rPr lang="en-US" sz="2800" b="0" i="0" dirty="0">
                <a:effectLst/>
                <a:latin typeface="Garamond" panose="02020404030301010803" pitchFamily="18" charset="0"/>
              </a:rPr>
              <a:t>Christ in my rising, light of my life.</a:t>
            </a:r>
          </a:p>
          <a:p>
            <a:pPr algn="l"/>
            <a:endParaRPr lang="en-US" sz="800" b="0" i="0" dirty="0">
              <a:effectLst/>
              <a:latin typeface="Garamond" panose="02020404030301010803" pitchFamily="18" charset="0"/>
            </a:endParaRPr>
          </a:p>
          <a:p>
            <a:pPr algn="l"/>
            <a:r>
              <a:rPr lang="en-US" sz="2400" i="1" dirty="0">
                <a:latin typeface="Garamond" panose="02020404030301010803" pitchFamily="18" charset="0"/>
              </a:rPr>
              <a:t>                        - from St Patrick’s Breastplate</a:t>
            </a:r>
            <a:endParaRPr lang="en-US" sz="2400" b="0" i="1" dirty="0">
              <a:effectLst/>
              <a:latin typeface="Garamond" panose="02020404030301010803" pitchFamily="18" charset="0"/>
            </a:endParaRPr>
          </a:p>
          <a:p>
            <a:endParaRPr lang="en-GB" dirty="0"/>
          </a:p>
        </p:txBody>
      </p:sp>
    </p:spTree>
    <p:extLst>
      <p:ext uri="{BB962C8B-B14F-4D97-AF65-F5344CB8AC3E}">
        <p14:creationId xmlns:p14="http://schemas.microsoft.com/office/powerpoint/2010/main" val="50970698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0164" y="350478"/>
            <a:ext cx="11526640" cy="126997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 </a:t>
            </a:r>
            <a:r>
              <a:rPr lang="en-GB" altLang="en-US" sz="4000" dirty="0">
                <a:solidFill>
                  <a:schemeClr val="accent4">
                    <a:lumMod val="75000"/>
                  </a:schemeClr>
                </a:solidFill>
                <a:latin typeface="Garamond" panose="02020404030301010803" pitchFamily="18" charset="0"/>
              </a:rPr>
              <a:t>Martyrs of England and Wales : St Alban Roe and Ambrose Barlow</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6" name="TextBox 5"/>
          <p:cNvSpPr txBox="1"/>
          <p:nvPr/>
        </p:nvSpPr>
        <p:spPr>
          <a:xfrm>
            <a:off x="9944893" y="61391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4" name="Rectangle 3"/>
          <p:cNvSpPr/>
          <p:nvPr/>
        </p:nvSpPr>
        <p:spPr>
          <a:xfrm>
            <a:off x="2569581" y="1666754"/>
            <a:ext cx="9051402" cy="4401205"/>
          </a:xfrm>
          <a:prstGeom prst="rect">
            <a:avLst/>
          </a:prstGeom>
        </p:spPr>
        <p:txBody>
          <a:bodyPr wrap="square">
            <a:spAutoFit/>
          </a:bodyPr>
          <a:lstStyle/>
          <a:p>
            <a:r>
              <a:rPr lang="en-GB" sz="2800" dirty="0">
                <a:latin typeface="Garamond" panose="02020404030301010803" pitchFamily="18" charset="0"/>
              </a:rPr>
              <a:t>St Ambrose Barlow became a Benedictine monk in the year 1616. On 25 April 1641, he was arrested just after Easter Mass, and was later charged with the ‘crime’ of being a Catholic priest. He was hung, drawn and quartered on 10 September 1641 in Lancaster. </a:t>
            </a:r>
          </a:p>
          <a:p>
            <a:r>
              <a:rPr lang="en-GB" sz="2800" dirty="0">
                <a:latin typeface="Garamond" panose="02020404030301010803" pitchFamily="18" charset="0"/>
              </a:rPr>
              <a:t>St Alban Roe (1642) was also a Benedictine who was martyred for being a priest. He was executed at </a:t>
            </a:r>
            <a:r>
              <a:rPr lang="en-GB" sz="2800" dirty="0" err="1">
                <a:latin typeface="Garamond" panose="02020404030301010803" pitchFamily="18" charset="0"/>
              </a:rPr>
              <a:t>Tyburn</a:t>
            </a:r>
            <a:r>
              <a:rPr lang="en-GB" sz="2800" dirty="0">
                <a:latin typeface="Garamond" panose="02020404030301010803" pitchFamily="18" charset="0"/>
              </a:rPr>
              <a:t> in London in 1642.</a:t>
            </a:r>
          </a:p>
          <a:p>
            <a:r>
              <a:rPr lang="en-GB" sz="2800" b="0" i="0" dirty="0">
                <a:solidFill>
                  <a:srgbClr val="5D5D5D"/>
                </a:solidFill>
                <a:effectLst/>
                <a:latin typeface="Garamond" panose="02020404030301010803" pitchFamily="18" charset="0"/>
              </a:rPr>
              <a:t>This was a period of </a:t>
            </a:r>
            <a:r>
              <a:rPr lang="en-GB" sz="2800" b="0" i="0">
                <a:solidFill>
                  <a:srgbClr val="5D5D5D"/>
                </a:solidFill>
                <a:effectLst/>
                <a:latin typeface="Garamond" panose="02020404030301010803" pitchFamily="18" charset="0"/>
              </a:rPr>
              <a:t>great upheaval </a:t>
            </a:r>
            <a:r>
              <a:rPr lang="en-GB" sz="2800" b="0" i="0" dirty="0">
                <a:solidFill>
                  <a:srgbClr val="5D5D5D"/>
                </a:solidFill>
                <a:effectLst/>
                <a:latin typeface="Garamond" panose="02020404030301010803" pitchFamily="18" charset="0"/>
              </a:rPr>
              <a:t>in England with the English Civil War beginning in 1642.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157" y="1709937"/>
            <a:ext cx="1621457" cy="245173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57" y="4251157"/>
            <a:ext cx="1662196" cy="2369514"/>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5F0585-C9A4-4F37-BF45-19570350497D}">
  <ds:schemaRefs>
    <ds:schemaRef ds:uri="http://schemas.microsoft.com/office/2006/documentManagement/types"/>
    <ds:schemaRef ds:uri="http://schemas.microsoft.com/office/infopath/2007/PartnerControls"/>
    <ds:schemaRef ds:uri="66f78821-969e-443f-8b7e-99ce487fda93"/>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7258</TotalTime>
  <Words>602</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469</cp:revision>
  <dcterms:created xsi:type="dcterms:W3CDTF">2019-09-06T14:56:38Z</dcterms:created>
  <dcterms:modified xsi:type="dcterms:W3CDTF">2023-03-09T09:07:28Z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