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343" r:id="rId7"/>
    <p:sldId id="344" r:id="rId8"/>
    <p:sldId id="297" r:id="rId9"/>
    <p:sldId id="333" r:id="rId10"/>
    <p:sldId id="258" r:id="rId11"/>
    <p:sldId id="342" r:id="rId12"/>
    <p:sldId id="321" r:id="rId13"/>
    <p:sldId id="34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C29BE-51A3-464C-AE9B-8A6160A05741}" v="4" dt="2022-07-21T14:43:21.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7" autoAdjust="0"/>
    <p:restoredTop sz="94660"/>
  </p:normalViewPr>
  <p:slideViewPr>
    <p:cSldViewPr snapToGrid="0">
      <p:cViewPr varScale="1">
        <p:scale>
          <a:sx n="66" d="100"/>
          <a:sy n="66" d="100"/>
        </p:scale>
        <p:origin x="413"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23/03/2023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23/03/2023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23/03/2023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23/03/2023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23/03/2023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23/03/2023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23/03/2023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23/03/2023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Charity~</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21245" y="1748725"/>
            <a:ext cx="4324386" cy="324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Charity~</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21245" y="1748725"/>
            <a:ext cx="4324386" cy="324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64001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789745" y="2384919"/>
            <a:ext cx="10506504" cy="47315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n-GB" sz="2400" dirty="0">
                <a:effectLst/>
                <a:latin typeface="Garamond" panose="02020404030301010803" pitchFamily="18" charset="0"/>
                <a:ea typeface="Calibri" panose="020F0502020204030204" pitchFamily="34" charset="0"/>
                <a:cs typeface="Times New Roman" panose="02020603050405020304" pitchFamily="18" charset="0"/>
              </a:rPr>
              <a:t> </a:t>
            </a:r>
            <a:r>
              <a:rPr lang="en-GB" sz="2400" dirty="0">
                <a:latin typeface="Garamond" panose="02020404030301010803" pitchFamily="18" charset="0"/>
                <a:ea typeface="Calibri" panose="020F0502020204030204" pitchFamily="34" charset="0"/>
                <a:cs typeface="Times New Roman" panose="02020603050405020304" pitchFamily="18" charset="0"/>
              </a:rPr>
              <a:t>T</a:t>
            </a:r>
            <a:r>
              <a:rPr lang="en-GB" sz="2400" dirty="0">
                <a:effectLst/>
                <a:latin typeface="Garamond" panose="02020404030301010803" pitchFamily="18" charset="0"/>
                <a:ea typeface="Calibri" panose="020F0502020204030204" pitchFamily="34" charset="0"/>
                <a:cs typeface="Times New Roman" panose="02020603050405020304" pitchFamily="18" charset="0"/>
              </a:rPr>
              <a:t>he Lenten thought for this week suggests                                                                           we fast from words and be silent as we listen</a:t>
            </a:r>
            <a:r>
              <a:rPr lang="en-GB" sz="2400" dirty="0">
                <a:latin typeface="Garamond" panose="02020404030301010803" pitchFamily="18" charset="0"/>
              </a:rPr>
              <a:t>.</a:t>
            </a:r>
          </a:p>
          <a:p>
            <a:pPr algn="ctr"/>
            <a:endParaRPr lang="en-GB" sz="1400" dirty="0">
              <a:latin typeface="Garamond" panose="02020404030301010803" pitchFamily="18" charset="0"/>
            </a:endParaRPr>
          </a:p>
          <a:p>
            <a:pPr algn="ctr"/>
            <a:r>
              <a:rPr lang="en-GB" sz="2400" dirty="0">
                <a:latin typeface="Garamond" panose="02020404030301010803" pitchFamily="18" charset="0"/>
              </a:rPr>
              <a:t>It is very difficult with all the technology that surrounds us to ever have true silence.</a:t>
            </a:r>
          </a:p>
          <a:p>
            <a:pPr algn="ctr"/>
            <a:endParaRPr lang="en-GB" sz="1200" dirty="0">
              <a:latin typeface="Garamond" panose="02020404030301010803" pitchFamily="18" charset="0"/>
            </a:endParaRPr>
          </a:p>
          <a:p>
            <a:pPr algn="ctr"/>
            <a:r>
              <a:rPr lang="en-GB" sz="2400" dirty="0">
                <a:latin typeface="Garamond" panose="02020404030301010803" pitchFamily="18" charset="0"/>
              </a:rPr>
              <a:t>Give yourself an opportunity to listen to the word of God without other distractions.</a:t>
            </a:r>
          </a:p>
          <a:p>
            <a:pPr algn="ctr"/>
            <a:endParaRPr lang="en-GB" sz="1200" dirty="0">
              <a:latin typeface="Garamond" panose="02020404030301010803" pitchFamily="18" charset="0"/>
            </a:endParaRPr>
          </a:p>
          <a:p>
            <a:pPr algn="ctr"/>
            <a:r>
              <a:rPr lang="en-GB" sz="2400" dirty="0">
                <a:latin typeface="Garamond" panose="02020404030301010803" pitchFamily="18" charset="0"/>
              </a:rPr>
              <a:t>Spend a few moments contemplating in silence                                                                  and reflect on what Lent and Easter means to you.</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292003"/>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a:t>
            </a:r>
            <a:r>
              <a:rPr lang="en-GB" sz="6000" dirty="0">
                <a:latin typeface="Garamond" panose="02020404030301010803" pitchFamily="18" charset="0"/>
                <a:ea typeface="Calibri" panose="020F0502020204030204" pitchFamily="34" charset="0"/>
                <a:cs typeface="Times New Roman" panose="02020603050405020304" pitchFamily="18" charset="0"/>
              </a:rPr>
              <a:t>F</a:t>
            </a:r>
            <a:r>
              <a:rPr lang="en-GB" sz="6000" dirty="0">
                <a:effectLst/>
                <a:latin typeface="Garamond" panose="02020404030301010803" pitchFamily="18" charset="0"/>
                <a:ea typeface="Calibri" panose="020F0502020204030204" pitchFamily="34" charset="0"/>
                <a:cs typeface="Times New Roman" panose="02020603050405020304" pitchFamily="18" charset="0"/>
              </a:rPr>
              <a:t>orward in </a:t>
            </a:r>
            <a:r>
              <a:rPr lang="en-GB" sz="6000" dirty="0">
                <a:latin typeface="Garamond" panose="02020404030301010803" pitchFamily="18" charset="0"/>
                <a:ea typeface="Calibri" panose="020F0502020204030204" pitchFamily="34" charset="0"/>
                <a:cs typeface="Times New Roman" panose="02020603050405020304" pitchFamily="18" charset="0"/>
              </a:rPr>
              <a:t>C</a:t>
            </a:r>
            <a:r>
              <a:rPr lang="en-GB" sz="6000" dirty="0">
                <a:effectLst/>
                <a:latin typeface="Garamond" panose="02020404030301010803" pitchFamily="18" charset="0"/>
                <a:ea typeface="Calibri" panose="020F0502020204030204" pitchFamily="34" charset="0"/>
                <a:cs typeface="Times New Roman" panose="02020603050405020304" pitchFamily="18" charset="0"/>
              </a:rPr>
              <a:t>harity</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43" y="4882228"/>
            <a:ext cx="1780036" cy="1927185"/>
          </a:xfrm>
          <a:prstGeom prst="rect">
            <a:avLst/>
          </a:prstGeom>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nd Sunday of Lent Year C (2025) - Young Catholics">
            <a:extLst>
              <a:ext uri="{FF2B5EF4-FFF2-40B4-BE49-F238E27FC236}">
                <a16:creationId xmlns:a16="http://schemas.microsoft.com/office/drawing/2014/main" id="{95BF6BF4-D622-98A9-E1A7-0B05183922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100" b="14815"/>
          <a:stretch/>
        </p:blipFill>
        <p:spPr bwMode="auto">
          <a:xfrm>
            <a:off x="0" y="0"/>
            <a:ext cx="12192000" cy="68810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289219" y="592698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794" y="5926985"/>
            <a:ext cx="805027" cy="954106"/>
          </a:xfrm>
          <a:prstGeom prst="rect">
            <a:avLst/>
          </a:prstGeom>
        </p:spPr>
      </p:pic>
    </p:spTree>
    <p:extLst>
      <p:ext uri="{BB962C8B-B14F-4D97-AF65-F5344CB8AC3E}">
        <p14:creationId xmlns:p14="http://schemas.microsoft.com/office/powerpoint/2010/main" val="402608077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F3A806-02AD-43CD-A357-CB7454010386}"/>
              </a:ext>
            </a:extLst>
          </p:cNvPr>
          <p:cNvSpPr txBox="1">
            <a:spLocks/>
          </p:cNvSpPr>
          <p:nvPr/>
        </p:nvSpPr>
        <p:spPr>
          <a:xfrm>
            <a:off x="372862" y="169102"/>
            <a:ext cx="11407806" cy="135253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5400" dirty="0">
                <a:solidFill>
                  <a:schemeClr val="accent4">
                    <a:lumMod val="75000"/>
                  </a:schemeClr>
                </a:solidFill>
                <a:latin typeface="Garamond" panose="02020404030301010803" pitchFamily="18" charset="0"/>
              </a:rPr>
              <a:t>IDEAS FOR YOUR LENTEN FAST</a:t>
            </a:r>
            <a:endParaRPr lang="en-GB" sz="5400" dirty="0">
              <a:solidFill>
                <a:schemeClr val="accent4">
                  <a:lumMod val="75000"/>
                </a:schemeClr>
              </a:solidFill>
              <a:latin typeface="Garamond" panose="02020404030301010803" pitchFamily="18" charset="0"/>
            </a:endParaRPr>
          </a:p>
        </p:txBody>
      </p:sp>
      <p:sp>
        <p:nvSpPr>
          <p:cNvPr id="2" name="TextBox 1">
            <a:extLst>
              <a:ext uri="{FF2B5EF4-FFF2-40B4-BE49-F238E27FC236}">
                <a16:creationId xmlns:a16="http://schemas.microsoft.com/office/drawing/2014/main" id="{371C1521-B804-4FA0-A7BC-FD690EB636C6}"/>
              </a:ext>
            </a:extLst>
          </p:cNvPr>
          <p:cNvSpPr txBox="1"/>
          <p:nvPr/>
        </p:nvSpPr>
        <p:spPr>
          <a:xfrm>
            <a:off x="513567" y="2379701"/>
            <a:ext cx="6688899" cy="2062103"/>
          </a:xfrm>
          <a:prstGeom prst="rect">
            <a:avLst/>
          </a:prstGeom>
          <a:noFill/>
        </p:spPr>
        <p:txBody>
          <a:bodyPr wrap="square" rtlCol="0">
            <a:spAutoFit/>
          </a:bodyPr>
          <a:lstStyle/>
          <a:p>
            <a:pPr algn="ctr"/>
            <a:r>
              <a:rPr lang="en-US"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Fast from words </a:t>
            </a:r>
          </a:p>
          <a:p>
            <a:pPr algn="ctr"/>
            <a:r>
              <a:rPr lang="en-US"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and listen in silence.</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i="1" dirty="0">
              <a:latin typeface="Garamond" panose="02020404030301010803" pitchFamily="18" charset="0"/>
            </a:endParaRPr>
          </a:p>
          <a:p>
            <a:r>
              <a:rPr lang="en-US" sz="2400" i="1" dirty="0">
                <a:latin typeface="Garamond" panose="02020404030301010803" pitchFamily="18" charset="0"/>
              </a:rPr>
              <a:t>                                               - attributed to Pope Francis</a:t>
            </a:r>
            <a:endParaRPr lang="en-GB" sz="2400" i="1" dirty="0">
              <a:latin typeface="Garamond" panose="02020404030301010803" pitchFamily="18" charset="0"/>
            </a:endParaRPr>
          </a:p>
        </p:txBody>
      </p:sp>
      <p:pic>
        <p:nvPicPr>
          <p:cNvPr id="1026" name="Picture 2" descr="Pope clarifies homosexuality and sin comments in note | National Catholic  Reporter">
            <a:extLst>
              <a:ext uri="{FF2B5EF4-FFF2-40B4-BE49-F238E27FC236}">
                <a16:creationId xmlns:a16="http://schemas.microsoft.com/office/drawing/2014/main" id="{F270177A-10C3-0D80-4466-A570F8BD95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12" r="5864"/>
          <a:stretch/>
        </p:blipFill>
        <p:spPr bwMode="auto">
          <a:xfrm>
            <a:off x="7100406" y="1669003"/>
            <a:ext cx="4902204" cy="4465467"/>
          </a:xfrm>
          <a:prstGeom prst="ellipse">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9853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6070939" y="2863805"/>
            <a:ext cx="5782568" cy="2893100"/>
          </a:xfrm>
          <a:prstGeom prst="rect">
            <a:avLst/>
          </a:prstGeom>
        </p:spPr>
        <p:txBody>
          <a:bodyPr wrap="square">
            <a:spAutoFit/>
          </a:bodyPr>
          <a:lstStyle/>
          <a:p>
            <a:pPr algn="ctr"/>
            <a:r>
              <a:rPr lang="en-GB" sz="2600" b="1" dirty="0">
                <a:latin typeface="Garamond" panose="02020404030301010803" pitchFamily="18" charset="0"/>
              </a:rPr>
              <a:t>Sunday 26</a:t>
            </a:r>
            <a:r>
              <a:rPr lang="en-GB" sz="2600" b="1" baseline="30000" dirty="0">
                <a:latin typeface="Garamond" panose="02020404030301010803" pitchFamily="18" charset="0"/>
              </a:rPr>
              <a:t>th</a:t>
            </a:r>
            <a:r>
              <a:rPr lang="en-GB" sz="2600" b="1" dirty="0">
                <a:latin typeface="Garamond" panose="02020404030301010803" pitchFamily="18" charset="0"/>
              </a:rPr>
              <a:t> March 2023</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The Gospel of John: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800" dirty="0">
                <a:latin typeface="Garamond" panose="02020404030301010803" pitchFamily="18" charset="0"/>
              </a:rPr>
              <a:t>“I am the resurrection and the life.”</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1454" y="2393023"/>
            <a:ext cx="5207842" cy="316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130174" y="250978"/>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The Lord’s Prayer</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6782766" y="3731191"/>
            <a:ext cx="5046562" cy="602073"/>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lvl="0" algn="ctr" eaLnBrk="0" fontAlgn="base" hangingPunct="0">
              <a:spcBef>
                <a:spcPct val="0"/>
              </a:spcBef>
              <a:spcAft>
                <a:spcPct val="0"/>
              </a:spcAft>
            </a:pPr>
            <a:endParaRPr kumimoji="0" lang="en-US" altLang="en-US" sz="3600" b="0" i="0" u="none" strike="noStrike" cap="none" normalizeH="0" baseline="0" dirty="0">
              <a:ln>
                <a:noFill/>
              </a:ln>
              <a:solidFill>
                <a:schemeClr val="tx1"/>
              </a:solidFill>
              <a:effectLst/>
              <a:latin typeface="Garamond" panose="02020404030301010803" pitchFamily="18" charset="0"/>
            </a:endParaRPr>
          </a:p>
        </p:txBody>
      </p:sp>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89367" y="1990846"/>
            <a:ext cx="6523725" cy="4215063"/>
          </a:xfrm>
          <a:prstGeom prst="rect">
            <a:avLst/>
          </a:prstGeom>
        </p:spPr>
      </p:pic>
      <p:sp>
        <p:nvSpPr>
          <p:cNvPr id="5" name="Rectangle 4"/>
          <p:cNvSpPr/>
          <p:nvPr/>
        </p:nvSpPr>
        <p:spPr>
          <a:xfrm>
            <a:off x="8163256" y="2047068"/>
            <a:ext cx="3561686" cy="3970318"/>
          </a:xfrm>
          <a:prstGeom prst="rect">
            <a:avLst/>
          </a:prstGeom>
        </p:spPr>
        <p:txBody>
          <a:bodyPr wrap="square">
            <a:spAutoFit/>
          </a:bodyPr>
          <a:lstStyle/>
          <a:p>
            <a:pPr algn="just"/>
            <a:r>
              <a:rPr lang="en-US" dirty="0">
                <a:latin typeface="Garamond" panose="02020404030301010803" pitchFamily="18" charset="0"/>
              </a:rPr>
              <a:t>As we look forward to World Youth Day in August this year, we remind ourselves of the things we share with our fellow young people from all over the world.  At this international event, Catholics will pray the prayer Jesus taught us in a huge number of languages.  We will mark this with a weekly inclusion of the Lord’s Prayer in the languages spoken in our schools.</a:t>
            </a:r>
          </a:p>
          <a:p>
            <a:pPr algn="just"/>
            <a:endParaRPr lang="en-US" sz="1100" dirty="0">
              <a:latin typeface="Garamond" panose="02020404030301010803" pitchFamily="18" charset="0"/>
            </a:endParaRPr>
          </a:p>
          <a:p>
            <a:pPr algn="ctr"/>
            <a:r>
              <a:rPr lang="en-US" dirty="0">
                <a:latin typeface="Garamond" panose="02020404030301010803" pitchFamily="18" charset="0"/>
              </a:rPr>
              <a:t>This week the Lord’s Prayer is in</a:t>
            </a:r>
          </a:p>
          <a:p>
            <a:pPr algn="ctr"/>
            <a:r>
              <a:rPr lang="en-US" dirty="0">
                <a:latin typeface="Garamond" panose="02020404030301010803" pitchFamily="18" charset="0"/>
              </a:rPr>
              <a:t> </a:t>
            </a:r>
            <a:r>
              <a:rPr lang="en-US" b="1" dirty="0">
                <a:latin typeface="Garamond" panose="02020404030301010803" pitchFamily="18" charset="0"/>
              </a:rPr>
              <a:t>Twi</a:t>
            </a:r>
            <a:endParaRPr lang="en-GB" sz="2000" b="1" dirty="0">
              <a:latin typeface="Garamond" panose="02020404030301010803" pitchFamily="18" charset="0"/>
            </a:endParaRPr>
          </a:p>
        </p:txBody>
      </p:sp>
      <p:sp>
        <p:nvSpPr>
          <p:cNvPr id="2" name="Rectangle 1"/>
          <p:cNvSpPr/>
          <p:nvPr/>
        </p:nvSpPr>
        <p:spPr>
          <a:xfrm>
            <a:off x="356291" y="1990846"/>
            <a:ext cx="6096000" cy="430887"/>
          </a:xfrm>
          <a:prstGeom prst="rect">
            <a:avLst/>
          </a:prstGeom>
        </p:spPr>
        <p:txBody>
          <a:bodyPr>
            <a:spAutoFit/>
          </a:bodyPr>
          <a:lstStyle/>
          <a:p>
            <a:r>
              <a:rPr lang="vi-VN" sz="2200" dirty="0">
                <a:solidFill>
                  <a:srgbClr val="F8F4E5"/>
                </a:solidFill>
                <a:latin typeface="Times New Roman" panose="02020603050405020304" pitchFamily="18" charset="0"/>
                <a:cs typeface="Times New Roman" panose="02020603050405020304" pitchFamily="18" charset="0"/>
              </a:rPr>
              <a:t>Amen</a:t>
            </a:r>
            <a:endParaRPr lang="en-GB" sz="2200" dirty="0">
              <a:latin typeface="Times New Roman" panose="02020603050405020304" pitchFamily="18" charset="0"/>
              <a:cs typeface="Times New Roman" panose="02020603050405020304" pitchFamily="18" charset="0"/>
            </a:endParaRPr>
          </a:p>
        </p:txBody>
      </p:sp>
      <p:sp>
        <p:nvSpPr>
          <p:cNvPr id="9" name="Rectangle 8"/>
          <p:cNvSpPr/>
          <p:nvPr/>
        </p:nvSpPr>
        <p:spPr>
          <a:xfrm>
            <a:off x="467058" y="2160309"/>
            <a:ext cx="6096000" cy="3785652"/>
          </a:xfrm>
          <a:prstGeom prst="rect">
            <a:avLst/>
          </a:prstGeom>
        </p:spPr>
        <p:txBody>
          <a:bodyPr>
            <a:spAutoFit/>
          </a:bodyPr>
          <a:lstStyle/>
          <a:p>
            <a:r>
              <a:rPr lang="en-GB" sz="2000" b="1" dirty="0">
                <a:latin typeface="Garamond" panose="02020404030301010803" pitchFamily="18" charset="0"/>
              </a:rPr>
              <a:t>Yen </a:t>
            </a:r>
            <a:r>
              <a:rPr lang="en-GB" sz="2000" b="1" dirty="0" err="1">
                <a:latin typeface="Garamond" panose="02020404030301010803" pitchFamily="18" charset="0"/>
              </a:rPr>
              <a:t>agya</a:t>
            </a:r>
            <a:r>
              <a:rPr lang="en-GB" sz="2000" b="1" dirty="0">
                <a:latin typeface="Garamond" panose="02020404030301010803" pitchFamily="18" charset="0"/>
              </a:rPr>
              <a:t> a </a:t>
            </a:r>
            <a:r>
              <a:rPr lang="en-GB" sz="2000" b="1" dirty="0" err="1">
                <a:latin typeface="Garamond" panose="02020404030301010803" pitchFamily="18" charset="0"/>
              </a:rPr>
              <a:t>wow</a:t>
            </a:r>
            <a:r>
              <a:rPr lang="en-GB" sz="2000" b="1" u="sng" dirty="0" err="1">
                <a:latin typeface="Garamond" panose="02020404030301010803" pitchFamily="18" charset="0"/>
              </a:rPr>
              <a:t>o</a:t>
            </a:r>
            <a:r>
              <a:rPr lang="en-GB" sz="2000" b="1" dirty="0">
                <a:latin typeface="Garamond" panose="02020404030301010803" pitchFamily="18" charset="0"/>
              </a:rPr>
              <a:t> </a:t>
            </a:r>
            <a:r>
              <a:rPr lang="en-GB" sz="2000" b="1" dirty="0" err="1">
                <a:latin typeface="Garamond" panose="02020404030301010803" pitchFamily="18" charset="0"/>
              </a:rPr>
              <a:t>soro</a:t>
            </a:r>
            <a:r>
              <a:rPr lang="en-GB" sz="2000" b="1" dirty="0">
                <a:latin typeface="Garamond" panose="02020404030301010803" pitchFamily="18" charset="0"/>
              </a:rPr>
              <a:t>,</a:t>
            </a:r>
            <a:br>
              <a:rPr lang="en-GB" sz="2000" b="1" dirty="0">
                <a:latin typeface="Garamond" panose="02020404030301010803" pitchFamily="18" charset="0"/>
              </a:rPr>
            </a:br>
            <a:r>
              <a:rPr lang="en-GB" sz="2000" b="1" dirty="0">
                <a:latin typeface="Garamond" panose="02020404030301010803" pitchFamily="18" charset="0"/>
              </a:rPr>
              <a:t>Wo din </a:t>
            </a:r>
            <a:r>
              <a:rPr lang="en-GB" sz="2000" b="1" dirty="0" err="1">
                <a:latin typeface="Garamond" panose="02020404030301010803" pitchFamily="18" charset="0"/>
              </a:rPr>
              <a:t>ho</a:t>
            </a:r>
            <a:r>
              <a:rPr lang="en-GB" sz="2000" b="1" dirty="0">
                <a:latin typeface="Garamond" panose="02020404030301010803" pitchFamily="18" charset="0"/>
              </a:rPr>
              <a:t> </a:t>
            </a:r>
            <a:r>
              <a:rPr lang="en-GB" sz="2000" b="1" dirty="0" err="1">
                <a:latin typeface="Garamond" panose="02020404030301010803" pitchFamily="18" charset="0"/>
              </a:rPr>
              <a:t>ntew</a:t>
            </a:r>
            <a:r>
              <a:rPr lang="en-GB" sz="2000" b="1" dirty="0">
                <a:latin typeface="Garamond" panose="02020404030301010803" pitchFamily="18" charset="0"/>
              </a:rPr>
              <a:t>,</a:t>
            </a:r>
            <a:br>
              <a:rPr lang="en-GB" sz="2000" b="1" dirty="0">
                <a:latin typeface="Garamond" panose="02020404030301010803" pitchFamily="18" charset="0"/>
              </a:rPr>
            </a:br>
            <a:r>
              <a:rPr lang="en-GB" sz="2000" b="1" dirty="0" err="1">
                <a:latin typeface="Garamond" panose="02020404030301010803" pitchFamily="18" charset="0"/>
              </a:rPr>
              <a:t>W’ahenne</a:t>
            </a:r>
            <a:r>
              <a:rPr lang="en-GB" sz="2000" b="1" dirty="0">
                <a:latin typeface="Garamond" panose="02020404030301010803" pitchFamily="18" charset="0"/>
              </a:rPr>
              <a:t> </a:t>
            </a:r>
            <a:r>
              <a:rPr lang="en-GB" sz="2000" b="1" dirty="0" err="1">
                <a:latin typeface="Garamond" panose="02020404030301010803" pitchFamily="18" charset="0"/>
              </a:rPr>
              <a:t>mmra</a:t>
            </a:r>
            <a:r>
              <a:rPr lang="en-GB" sz="2000" b="1" dirty="0">
                <a:latin typeface="Garamond" panose="02020404030301010803" pitchFamily="18" charset="0"/>
              </a:rPr>
              <a:t>,</a:t>
            </a:r>
            <a:br>
              <a:rPr lang="en-GB" sz="2000" b="1" dirty="0">
                <a:latin typeface="Garamond" panose="02020404030301010803" pitchFamily="18" charset="0"/>
              </a:rPr>
            </a:br>
            <a:r>
              <a:rPr lang="en-GB" sz="2000" b="1" dirty="0">
                <a:latin typeface="Garamond" panose="02020404030301010803" pitchFamily="18" charset="0"/>
              </a:rPr>
              <a:t>Dee </a:t>
            </a:r>
            <a:r>
              <a:rPr lang="en-GB" sz="2000" b="1" dirty="0" err="1">
                <a:latin typeface="Garamond" panose="02020404030301010803" pitchFamily="18" charset="0"/>
              </a:rPr>
              <a:t>wope</a:t>
            </a:r>
            <a:r>
              <a:rPr lang="en-GB" sz="2000" b="1" dirty="0">
                <a:latin typeface="Garamond" panose="02020404030301010803" pitchFamily="18" charset="0"/>
              </a:rPr>
              <a:t> </a:t>
            </a:r>
            <a:r>
              <a:rPr lang="en-GB" sz="2000" b="1" dirty="0" err="1">
                <a:latin typeface="Garamond" panose="02020404030301010803" pitchFamily="18" charset="0"/>
              </a:rPr>
              <a:t>nye</a:t>
            </a:r>
            <a:r>
              <a:rPr lang="en-GB" sz="2000" b="1" dirty="0">
                <a:latin typeface="Garamond" panose="02020404030301010803" pitchFamily="18" charset="0"/>
              </a:rPr>
              <a:t> </a:t>
            </a:r>
            <a:r>
              <a:rPr lang="en-GB" sz="2000" b="1" dirty="0" err="1">
                <a:latin typeface="Garamond" panose="02020404030301010803" pitchFamily="18" charset="0"/>
              </a:rPr>
              <a:t>asase</a:t>
            </a:r>
            <a:r>
              <a:rPr lang="en-GB" sz="2000" b="1" dirty="0">
                <a:latin typeface="Garamond" panose="02020404030301010803" pitchFamily="18" charset="0"/>
              </a:rPr>
              <a:t> so,</a:t>
            </a:r>
            <a:br>
              <a:rPr lang="en-GB" sz="2000" b="1" dirty="0">
                <a:latin typeface="Garamond" panose="02020404030301010803" pitchFamily="18" charset="0"/>
              </a:rPr>
            </a:br>
            <a:r>
              <a:rPr lang="en-GB" sz="2000" b="1" dirty="0" err="1">
                <a:latin typeface="Garamond" panose="02020404030301010803" pitchFamily="18" charset="0"/>
              </a:rPr>
              <a:t>Sedee</a:t>
            </a:r>
            <a:r>
              <a:rPr lang="en-GB" sz="2000" b="1" dirty="0">
                <a:latin typeface="Garamond" panose="02020404030301010803" pitchFamily="18" charset="0"/>
              </a:rPr>
              <a:t> eye </a:t>
            </a:r>
            <a:r>
              <a:rPr lang="en-GB" sz="2000" b="1" u="sng" dirty="0" err="1">
                <a:latin typeface="Garamond" panose="02020404030301010803" pitchFamily="18" charset="0"/>
              </a:rPr>
              <a:t>o</a:t>
            </a:r>
            <a:r>
              <a:rPr lang="en-GB" sz="2000" b="1" dirty="0" err="1">
                <a:latin typeface="Garamond" panose="02020404030301010803" pitchFamily="18" charset="0"/>
              </a:rPr>
              <a:t>soro</a:t>
            </a:r>
            <a:r>
              <a:rPr lang="en-GB" sz="2000" b="1" dirty="0">
                <a:latin typeface="Garamond" panose="02020404030301010803" pitchFamily="18" charset="0"/>
              </a:rPr>
              <a:t>.</a:t>
            </a:r>
            <a:br>
              <a:rPr lang="en-GB" sz="2000" b="1" dirty="0">
                <a:latin typeface="Garamond" panose="02020404030301010803" pitchFamily="18" charset="0"/>
              </a:rPr>
            </a:br>
            <a:r>
              <a:rPr lang="en-GB" sz="2000" b="1" dirty="0">
                <a:latin typeface="Garamond" panose="02020404030301010803" pitchFamily="18" charset="0"/>
              </a:rPr>
              <a:t>Ma yen </a:t>
            </a:r>
            <a:r>
              <a:rPr lang="en-GB" sz="2000" b="1" dirty="0" err="1">
                <a:latin typeface="Garamond" panose="02020404030301010803" pitchFamily="18" charset="0"/>
              </a:rPr>
              <a:t>daa</a:t>
            </a:r>
            <a:r>
              <a:rPr lang="en-GB" sz="2000" b="1" dirty="0">
                <a:latin typeface="Garamond" panose="02020404030301010803" pitchFamily="18" charset="0"/>
              </a:rPr>
              <a:t> </a:t>
            </a:r>
            <a:r>
              <a:rPr lang="en-GB" sz="2000" b="1" dirty="0" err="1">
                <a:latin typeface="Garamond" panose="02020404030301010803" pitchFamily="18" charset="0"/>
              </a:rPr>
              <a:t>aduane</a:t>
            </a:r>
            <a:r>
              <a:rPr lang="en-GB" sz="2000" b="1" dirty="0">
                <a:latin typeface="Garamond" panose="02020404030301010803" pitchFamily="18" charset="0"/>
              </a:rPr>
              <a:t> </a:t>
            </a:r>
            <a:r>
              <a:rPr lang="en-GB" sz="2000" b="1" dirty="0" err="1">
                <a:latin typeface="Garamond" panose="02020404030301010803" pitchFamily="18" charset="0"/>
              </a:rPr>
              <a:t>nne</a:t>
            </a:r>
            <a:r>
              <a:rPr lang="en-GB" sz="2000" b="1" dirty="0">
                <a:latin typeface="Garamond" panose="02020404030301010803" pitchFamily="18" charset="0"/>
              </a:rPr>
              <a:t>,</a:t>
            </a:r>
            <a:br>
              <a:rPr lang="en-GB" sz="2000" b="1" dirty="0">
                <a:latin typeface="Garamond" panose="02020404030301010803" pitchFamily="18" charset="0"/>
              </a:rPr>
            </a:br>
            <a:r>
              <a:rPr lang="en-GB" sz="2000" b="1" dirty="0">
                <a:latin typeface="Garamond" panose="02020404030301010803" pitchFamily="18" charset="0"/>
              </a:rPr>
              <a:t>Na fa yen aka </a:t>
            </a:r>
            <a:r>
              <a:rPr lang="en-GB" sz="2000" b="1" dirty="0" err="1">
                <a:latin typeface="Garamond" panose="02020404030301010803" pitchFamily="18" charset="0"/>
              </a:rPr>
              <a:t>firi</a:t>
            </a:r>
            <a:r>
              <a:rPr lang="en-GB" sz="2000" b="1" dirty="0">
                <a:latin typeface="Garamond" panose="02020404030301010803" pitchFamily="18" charset="0"/>
              </a:rPr>
              <a:t> yen,</a:t>
            </a:r>
            <a:br>
              <a:rPr lang="en-GB" sz="2000" b="1" dirty="0">
                <a:latin typeface="Garamond" panose="02020404030301010803" pitchFamily="18" charset="0"/>
              </a:rPr>
            </a:br>
            <a:r>
              <a:rPr lang="en-GB" sz="2000" b="1" dirty="0" err="1">
                <a:latin typeface="Garamond" panose="02020404030301010803" pitchFamily="18" charset="0"/>
              </a:rPr>
              <a:t>Sedee</a:t>
            </a:r>
            <a:r>
              <a:rPr lang="en-GB" sz="2000" b="1" dirty="0">
                <a:latin typeface="Garamond" panose="02020404030301010803" pitchFamily="18" charset="0"/>
              </a:rPr>
              <a:t> </a:t>
            </a:r>
            <a:r>
              <a:rPr lang="en-GB" sz="2000" b="1" dirty="0" err="1">
                <a:latin typeface="Garamond" panose="02020404030301010803" pitchFamily="18" charset="0"/>
              </a:rPr>
              <a:t>yede</a:t>
            </a:r>
            <a:r>
              <a:rPr lang="en-GB" sz="2000" b="1" dirty="0">
                <a:latin typeface="Garamond" panose="02020404030301010803" pitchFamily="18" charset="0"/>
              </a:rPr>
              <a:t> </a:t>
            </a:r>
            <a:r>
              <a:rPr lang="en-GB" sz="2000" b="1" dirty="0" err="1">
                <a:latin typeface="Garamond" panose="02020404030301010803" pitchFamily="18" charset="0"/>
              </a:rPr>
              <a:t>firi</a:t>
            </a:r>
            <a:r>
              <a:rPr lang="en-GB" sz="2000" b="1" dirty="0">
                <a:latin typeface="Garamond" panose="02020404030301010803" pitchFamily="18" charset="0"/>
              </a:rPr>
              <a:t> w</a:t>
            </a:r>
            <a:r>
              <a:rPr lang="en-GB" sz="2000" b="1" u="sng" dirty="0">
                <a:latin typeface="Garamond" panose="02020404030301010803" pitchFamily="18" charset="0"/>
              </a:rPr>
              <a:t>o</a:t>
            </a:r>
            <a:r>
              <a:rPr lang="en-GB" sz="2000" b="1" dirty="0">
                <a:latin typeface="Garamond" panose="02020404030301010803" pitchFamily="18" charset="0"/>
              </a:rPr>
              <a:t>n a </a:t>
            </a:r>
            <a:r>
              <a:rPr lang="en-GB" sz="2000" b="1" dirty="0" err="1">
                <a:latin typeface="Garamond" panose="02020404030301010803" pitchFamily="18" charset="0"/>
              </a:rPr>
              <a:t>wode</a:t>
            </a:r>
            <a:r>
              <a:rPr lang="en-GB" sz="2000" b="1" dirty="0">
                <a:latin typeface="Garamond" panose="02020404030301010803" pitchFamily="18" charset="0"/>
              </a:rPr>
              <a:t> yen aka.</a:t>
            </a:r>
            <a:br>
              <a:rPr lang="en-GB" sz="2000" b="1" dirty="0">
                <a:latin typeface="Garamond" panose="02020404030301010803" pitchFamily="18" charset="0"/>
              </a:rPr>
            </a:br>
            <a:r>
              <a:rPr lang="en-GB" sz="2000" b="1" dirty="0">
                <a:latin typeface="Garamond" panose="02020404030301010803" pitchFamily="18" charset="0"/>
              </a:rPr>
              <a:t>Na </a:t>
            </a:r>
            <a:r>
              <a:rPr lang="en-GB" sz="2000" b="1" dirty="0" err="1">
                <a:latin typeface="Garamond" panose="02020404030301010803" pitchFamily="18" charset="0"/>
              </a:rPr>
              <a:t>mfa</a:t>
            </a:r>
            <a:r>
              <a:rPr lang="en-GB" sz="2000" b="1" dirty="0">
                <a:latin typeface="Garamond" panose="02020404030301010803" pitchFamily="18" charset="0"/>
              </a:rPr>
              <a:t> yen </a:t>
            </a:r>
            <a:r>
              <a:rPr lang="en-GB" sz="2000" b="1" dirty="0" err="1">
                <a:latin typeface="Garamond" panose="02020404030301010803" pitchFamily="18" charset="0"/>
              </a:rPr>
              <a:t>nk</a:t>
            </a:r>
            <a:r>
              <a:rPr lang="en-GB" sz="2000" b="1" u="sng" dirty="0" err="1">
                <a:latin typeface="Garamond" panose="02020404030301010803" pitchFamily="18" charset="0"/>
              </a:rPr>
              <a:t>o</a:t>
            </a:r>
            <a:r>
              <a:rPr lang="en-GB" sz="2000" b="1" dirty="0">
                <a:latin typeface="Garamond" panose="02020404030301010803" pitchFamily="18" charset="0"/>
              </a:rPr>
              <a:t> </a:t>
            </a:r>
            <a:r>
              <a:rPr lang="en-GB" sz="2000" b="1" dirty="0" err="1">
                <a:latin typeface="Garamond" panose="02020404030301010803" pitchFamily="18" charset="0"/>
              </a:rPr>
              <a:t>s</a:t>
            </a:r>
            <a:r>
              <a:rPr lang="en-GB" sz="2000" b="1" u="sng" dirty="0" err="1">
                <a:latin typeface="Garamond" panose="02020404030301010803" pitchFamily="18" charset="0"/>
              </a:rPr>
              <a:t>o</a:t>
            </a:r>
            <a:r>
              <a:rPr lang="en-GB" sz="2000" b="1" dirty="0" err="1">
                <a:latin typeface="Garamond" panose="02020404030301010803" pitchFamily="18" charset="0"/>
              </a:rPr>
              <a:t>hwe</a:t>
            </a:r>
            <a:r>
              <a:rPr lang="en-GB" sz="2000" b="1" dirty="0">
                <a:latin typeface="Garamond" panose="02020404030301010803" pitchFamily="18" charset="0"/>
              </a:rPr>
              <a:t> mu.</a:t>
            </a:r>
            <a:br>
              <a:rPr lang="en-GB" sz="2000" b="1" dirty="0">
                <a:latin typeface="Garamond" panose="02020404030301010803" pitchFamily="18" charset="0"/>
              </a:rPr>
            </a:br>
            <a:r>
              <a:rPr lang="en-GB" sz="2000" b="1" dirty="0">
                <a:latin typeface="Garamond" panose="02020404030301010803" pitchFamily="18" charset="0"/>
              </a:rPr>
              <a:t>Na wo </a:t>
            </a:r>
            <a:r>
              <a:rPr lang="en-GB" sz="2000" b="1" dirty="0" err="1">
                <a:latin typeface="Garamond" panose="02020404030301010803" pitchFamily="18" charset="0"/>
              </a:rPr>
              <a:t>na</a:t>
            </a:r>
            <a:r>
              <a:rPr lang="en-GB" sz="2000" b="1" dirty="0">
                <a:latin typeface="Garamond" panose="02020404030301010803" pitchFamily="18" charset="0"/>
              </a:rPr>
              <a:t> </a:t>
            </a:r>
            <a:r>
              <a:rPr lang="en-GB" sz="2000" b="1" dirty="0" err="1">
                <a:latin typeface="Garamond" panose="02020404030301010803" pitchFamily="18" charset="0"/>
              </a:rPr>
              <a:t>ahennie</a:t>
            </a:r>
            <a:r>
              <a:rPr lang="en-GB" sz="2000" b="1" dirty="0">
                <a:latin typeface="Garamond" panose="02020404030301010803" pitchFamily="18" charset="0"/>
              </a:rPr>
              <a:t> ne </a:t>
            </a:r>
            <a:r>
              <a:rPr lang="en-GB" sz="2000" b="1" dirty="0" err="1">
                <a:latin typeface="Garamond" panose="02020404030301010803" pitchFamily="18" charset="0"/>
              </a:rPr>
              <a:t>aho</a:t>
            </a:r>
            <a:r>
              <a:rPr lang="en-GB" sz="2000" b="1" u="sng" dirty="0" err="1">
                <a:latin typeface="Garamond" panose="02020404030301010803" pitchFamily="18" charset="0"/>
              </a:rPr>
              <a:t>o</a:t>
            </a:r>
            <a:r>
              <a:rPr lang="en-GB" sz="2000" b="1" dirty="0" err="1">
                <a:latin typeface="Garamond" panose="02020404030301010803" pitchFamily="18" charset="0"/>
              </a:rPr>
              <a:t>den</a:t>
            </a:r>
            <a:r>
              <a:rPr lang="en-GB" sz="2000" b="1" dirty="0">
                <a:latin typeface="Garamond" panose="02020404030301010803" pitchFamily="18" charset="0"/>
              </a:rPr>
              <a:t> ne</a:t>
            </a:r>
            <a:br>
              <a:rPr lang="en-GB" sz="2000" b="1" dirty="0">
                <a:latin typeface="Garamond" panose="02020404030301010803" pitchFamily="18" charset="0"/>
              </a:rPr>
            </a:br>
            <a:r>
              <a:rPr lang="en-GB" sz="2000" b="1" dirty="0" err="1">
                <a:latin typeface="Garamond" panose="02020404030301010803" pitchFamily="18" charset="0"/>
              </a:rPr>
              <a:t>Animuonyam</a:t>
            </a:r>
            <a:r>
              <a:rPr lang="en-GB" sz="2000" b="1" dirty="0">
                <a:latin typeface="Garamond" panose="02020404030301010803" pitchFamily="18" charset="0"/>
              </a:rPr>
              <a:t> ye wo </a:t>
            </a:r>
            <a:r>
              <a:rPr lang="en-GB" sz="2000" b="1" dirty="0" err="1">
                <a:latin typeface="Garamond" panose="02020404030301010803" pitchFamily="18" charset="0"/>
              </a:rPr>
              <a:t>dea</a:t>
            </a:r>
            <a:r>
              <a:rPr lang="en-GB" sz="2000" b="1" dirty="0">
                <a:latin typeface="Garamond" panose="02020404030301010803" pitchFamily="18" charset="0"/>
              </a:rPr>
              <a:t> </a:t>
            </a:r>
            <a:r>
              <a:rPr lang="en-GB" sz="2000" b="1" dirty="0" err="1">
                <a:latin typeface="Garamond" panose="02020404030301010803" pitchFamily="18" charset="0"/>
              </a:rPr>
              <a:t>daa</a:t>
            </a:r>
            <a:endParaRPr lang="en-GB" sz="2000" b="1" dirty="0">
              <a:latin typeface="Garamond" panose="02020404030301010803" pitchFamily="18" charset="0"/>
            </a:endParaRPr>
          </a:p>
          <a:p>
            <a:r>
              <a:rPr lang="en-GB" sz="2000" b="1" dirty="0">
                <a:latin typeface="Garamond" panose="02020404030301010803" pitchFamily="18" charset="0"/>
              </a:rPr>
              <a:t>Amen</a:t>
            </a:r>
          </a:p>
        </p:txBody>
      </p:sp>
    </p:spTree>
    <p:extLst>
      <p:ext uri="{BB962C8B-B14F-4D97-AF65-F5344CB8AC3E}">
        <p14:creationId xmlns:p14="http://schemas.microsoft.com/office/powerpoint/2010/main" val="269733815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363657" y="2671126"/>
            <a:ext cx="6898610" cy="2677656"/>
          </a:xfrm>
          <a:prstGeom prst="rect">
            <a:avLst/>
          </a:prstGeom>
          <a:noFill/>
        </p:spPr>
        <p:txBody>
          <a:bodyPr wrap="square" rtlCol="0">
            <a:spAutoFit/>
          </a:bodyPr>
          <a:lstStyle/>
          <a:p>
            <a:pPr algn="ctr"/>
            <a:r>
              <a:rPr lang="en-GB" sz="4000" dirty="0">
                <a:latin typeface="Garamond" panose="02020404030301010803" pitchFamily="18" charset="0"/>
              </a:rPr>
              <a:t>“</a:t>
            </a:r>
            <a:r>
              <a:rPr lang="en-GB" sz="4000" i="1" dirty="0">
                <a:latin typeface="Garamond" panose="02020404030301010803" pitchFamily="18" charset="0"/>
              </a:rPr>
              <a:t>Be open to hope and to yearn for fullness</a:t>
            </a:r>
            <a:r>
              <a:rPr lang="en-GB" sz="4000" dirty="0">
                <a:latin typeface="Garamond" panose="02020404030301010803" pitchFamily="18" charset="0"/>
              </a:rPr>
              <a:t>.”</a:t>
            </a:r>
          </a:p>
          <a:p>
            <a:endParaRPr lang="en-GB" sz="4000" dirty="0">
              <a:latin typeface="Garamond" panose="02020404030301010803" pitchFamily="18" charset="0"/>
            </a:endParaRPr>
          </a:p>
          <a:p>
            <a:pPr algn="ctr"/>
            <a:r>
              <a:rPr lang="en-GB" sz="2400" dirty="0">
                <a:latin typeface="Garamond" panose="02020404030301010803" pitchFamily="18" charset="0"/>
              </a:rPr>
              <a:t>- Pope Francis,</a:t>
            </a:r>
            <a:r>
              <a:rPr lang="en-GB" sz="2400" i="1" dirty="0">
                <a:latin typeface="Garamond" panose="02020404030301010803" pitchFamily="18" charset="0"/>
              </a:rPr>
              <a:t> Papal Address, July 2014</a:t>
            </a:r>
          </a:p>
          <a:p>
            <a:endParaRPr lang="en-GB" sz="2400" i="1"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52436" y="239256"/>
            <a:ext cx="11382073" cy="2126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Blessed </a:t>
            </a:r>
            <a:r>
              <a:rPr lang="en-GB" altLang="en-US" sz="6600" dirty="0">
                <a:solidFill>
                  <a:schemeClr val="accent4">
                    <a:lumMod val="75000"/>
                  </a:schemeClr>
                </a:solidFill>
                <a:latin typeface="Garamond" panose="02020404030301010803" pitchFamily="18" charset="0"/>
              </a:rPr>
              <a:t>Sister </a:t>
            </a:r>
            <a:r>
              <a:rPr lang="en-GB" altLang="en-US" sz="6600" dirty="0" err="1">
                <a:solidFill>
                  <a:schemeClr val="accent4">
                    <a:lumMod val="75000"/>
                  </a:schemeClr>
                </a:solidFill>
                <a:latin typeface="Garamond" panose="02020404030301010803" pitchFamily="18" charset="0"/>
              </a:rPr>
              <a:t>Tarsykia</a:t>
            </a:r>
            <a:r>
              <a:rPr lang="en-GB" altLang="en-US" sz="6600" dirty="0">
                <a:solidFill>
                  <a:schemeClr val="accent4">
                    <a:lumMod val="75000"/>
                  </a:schemeClr>
                </a:solidFill>
                <a:latin typeface="Garamond" panose="02020404030301010803" pitchFamily="18" charset="0"/>
              </a:rPr>
              <a:t> </a:t>
            </a:r>
            <a:r>
              <a:rPr lang="en-GB" altLang="en-US" sz="6600" dirty="0" err="1">
                <a:solidFill>
                  <a:schemeClr val="accent4">
                    <a:lumMod val="75000"/>
                  </a:schemeClr>
                </a:solidFill>
                <a:latin typeface="Garamond" panose="02020404030301010803" pitchFamily="18" charset="0"/>
              </a:rPr>
              <a:t>Matskiv</a:t>
            </a:r>
            <a:endParaRPr lang="en-GB" altLang="en-US" sz="6600" dirty="0">
              <a:solidFill>
                <a:schemeClr val="accent4">
                  <a:lumMod val="75000"/>
                </a:schemeClr>
              </a:solidFill>
              <a:latin typeface="Garamond" panose="02020404030301010803" pitchFamily="18" charset="0"/>
            </a:endParaRPr>
          </a:p>
          <a:p>
            <a:pPr algn="ctr"/>
            <a:endParaRPr lang="en-GB" altLang="en-US" sz="700" dirty="0">
              <a:solidFill>
                <a:schemeClr val="accent4">
                  <a:lumMod val="75000"/>
                </a:schemeClr>
              </a:solidFill>
              <a:latin typeface="Garamond" panose="02020404030301010803" pitchFamily="18" charset="0"/>
            </a:endParaRPr>
          </a:p>
          <a:p>
            <a:pPr algn="ctr"/>
            <a:endParaRPr lang="en-GB" altLang="en-US" sz="400" dirty="0">
              <a:solidFill>
                <a:schemeClr val="accent4">
                  <a:lumMod val="75000"/>
                </a:schemeClr>
              </a:solidFill>
              <a:latin typeface="Garamond" panose="02020404030301010803" pitchFamily="18" charset="0"/>
            </a:endParaRP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 23</a:t>
            </a:r>
            <a:r>
              <a:rPr lang="en-GB" altLang="en-US" sz="6600" baseline="30000" dirty="0">
                <a:solidFill>
                  <a:schemeClr val="accent4">
                    <a:lumMod val="75000"/>
                  </a:schemeClr>
                </a:solidFill>
                <a:latin typeface="Garamond" panose="02020404030301010803" pitchFamily="18" charset="0"/>
              </a:rPr>
              <a:t>rd</a:t>
            </a:r>
            <a:r>
              <a:rPr lang="en-GB" altLang="en-US" sz="6600" dirty="0">
                <a:solidFill>
                  <a:schemeClr val="accent4">
                    <a:lumMod val="75000"/>
                  </a:schemeClr>
                </a:solidFill>
                <a:latin typeface="Garamond" panose="02020404030301010803" pitchFamily="18" charset="0"/>
              </a:rPr>
              <a:t> March ~</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2" name="TextBox 1">
            <a:extLst>
              <a:ext uri="{FF2B5EF4-FFF2-40B4-BE49-F238E27FC236}">
                <a16:creationId xmlns:a16="http://schemas.microsoft.com/office/drawing/2014/main" id="{7920DA52-60C3-4862-B51D-C475A068156E}"/>
              </a:ext>
            </a:extLst>
          </p:cNvPr>
          <p:cNvSpPr txBox="1"/>
          <p:nvPr/>
        </p:nvSpPr>
        <p:spPr>
          <a:xfrm>
            <a:off x="3714750" y="2535731"/>
            <a:ext cx="8323071" cy="4154984"/>
          </a:xfrm>
          <a:prstGeom prst="rect">
            <a:avLst/>
          </a:prstGeom>
          <a:noFill/>
        </p:spPr>
        <p:txBody>
          <a:bodyPr wrap="square" rtlCol="0">
            <a:spAutoFit/>
          </a:bodyPr>
          <a:lstStyle/>
          <a:p>
            <a:pPr algn="just"/>
            <a:r>
              <a:rPr lang="en-GB" sz="2000" dirty="0">
                <a:latin typeface="Garamond" panose="02020404030301010803" pitchFamily="18" charset="0"/>
              </a:rPr>
              <a:t>The Servant of God Sister </a:t>
            </a:r>
            <a:r>
              <a:rPr lang="en-GB" sz="2000" dirty="0" err="1">
                <a:latin typeface="Garamond" panose="02020404030301010803" pitchFamily="18" charset="0"/>
              </a:rPr>
              <a:t>Tarsykia</a:t>
            </a:r>
            <a:r>
              <a:rPr lang="en-GB" sz="2000" dirty="0">
                <a:latin typeface="Garamond" panose="02020404030301010803" pitchFamily="18" charset="0"/>
              </a:rPr>
              <a:t> </a:t>
            </a:r>
            <a:r>
              <a:rPr lang="en-GB" sz="2000" dirty="0" err="1">
                <a:latin typeface="Garamond" panose="02020404030301010803" pitchFamily="18" charset="0"/>
              </a:rPr>
              <a:t>Matskiv</a:t>
            </a:r>
            <a:r>
              <a:rPr lang="en-GB" sz="2000" dirty="0">
                <a:latin typeface="Garamond" panose="02020404030301010803" pitchFamily="18" charset="0"/>
              </a:rPr>
              <a:t> was born on 23</a:t>
            </a:r>
            <a:r>
              <a:rPr lang="en-GB" sz="2000" baseline="30000" dirty="0">
                <a:latin typeface="Garamond" panose="02020404030301010803" pitchFamily="18" charset="0"/>
              </a:rPr>
              <a:t>rd</a:t>
            </a:r>
            <a:r>
              <a:rPr lang="en-GB" sz="2000" dirty="0">
                <a:latin typeface="Garamond" panose="02020404030301010803" pitchFamily="18" charset="0"/>
              </a:rPr>
              <a:t> March 1919 in the village of </a:t>
            </a:r>
            <a:r>
              <a:rPr lang="en-GB" sz="2000" dirty="0" err="1">
                <a:latin typeface="Garamond" panose="02020404030301010803" pitchFamily="18" charset="0"/>
              </a:rPr>
              <a:t>Khodoriv</a:t>
            </a:r>
            <a:r>
              <a:rPr lang="en-GB" sz="2000" dirty="0">
                <a:latin typeface="Garamond" panose="02020404030301010803" pitchFamily="18" charset="0"/>
              </a:rPr>
              <a:t>, Lviv District (now a city in Ukraine). On 3</a:t>
            </a:r>
            <a:r>
              <a:rPr lang="en-GB" sz="2000" baseline="30000" dirty="0">
                <a:latin typeface="Garamond" panose="02020404030301010803" pitchFamily="18" charset="0"/>
              </a:rPr>
              <a:t>rd</a:t>
            </a:r>
            <a:r>
              <a:rPr lang="en-GB" sz="2000" dirty="0">
                <a:latin typeface="Garamond" panose="02020404030301010803" pitchFamily="18" charset="0"/>
              </a:rPr>
              <a:t>  May 1938 she entered the Sister Servants of Mary Immaculate. After professing her first vows on 5</a:t>
            </a:r>
            <a:r>
              <a:rPr lang="en-GB" sz="2000" baseline="30000" dirty="0">
                <a:latin typeface="Garamond" panose="02020404030301010803" pitchFamily="18" charset="0"/>
              </a:rPr>
              <a:t>th</a:t>
            </a:r>
            <a:r>
              <a:rPr lang="en-GB" sz="2000" dirty="0">
                <a:latin typeface="Garamond" panose="02020404030301010803" pitchFamily="18" charset="0"/>
              </a:rPr>
              <a:t> November 1940, she worked in her convent. Before the Russian arrival in Lviv during World War II, Sister </a:t>
            </a:r>
            <a:r>
              <a:rPr lang="en-GB" sz="2000" dirty="0" err="1">
                <a:latin typeface="Garamond" panose="02020404030301010803" pitchFamily="18" charset="0"/>
              </a:rPr>
              <a:t>Tarsykia</a:t>
            </a:r>
            <a:r>
              <a:rPr lang="en-GB" sz="2000" dirty="0">
                <a:latin typeface="Garamond" panose="02020404030301010803" pitchFamily="18" charset="0"/>
              </a:rPr>
              <a:t> made a private oath to her spiritual director, Fr Volodymyr </a:t>
            </a:r>
            <a:r>
              <a:rPr lang="en-GB" sz="2000" dirty="0" err="1">
                <a:latin typeface="Garamond" panose="02020404030301010803" pitchFamily="18" charset="0"/>
              </a:rPr>
              <a:t>Kovalyk</a:t>
            </a:r>
            <a:r>
              <a:rPr lang="en-GB" sz="2000" dirty="0">
                <a:latin typeface="Garamond" panose="02020404030301010803" pitchFamily="18" charset="0"/>
              </a:rPr>
              <a:t> O.S.B.M., that she would sacrifice her life for the conversion of Russia and for the good of the Catholic Church. </a:t>
            </a:r>
          </a:p>
          <a:p>
            <a:pPr algn="just"/>
            <a:endParaRPr lang="en-GB" sz="200" dirty="0">
              <a:latin typeface="Garamond" panose="02020404030301010803" pitchFamily="18" charset="0"/>
            </a:endParaRPr>
          </a:p>
          <a:p>
            <a:r>
              <a:rPr lang="en-GB" sz="2000" dirty="0">
                <a:latin typeface="Garamond" panose="02020404030301010803" pitchFamily="18" charset="0"/>
              </a:rPr>
              <a:t>The Russian army was determined to destroy the monastery. </a:t>
            </a:r>
          </a:p>
          <a:p>
            <a:endParaRPr lang="en-GB" sz="200" dirty="0">
              <a:latin typeface="Garamond" panose="02020404030301010803" pitchFamily="18" charset="0"/>
            </a:endParaRPr>
          </a:p>
          <a:p>
            <a:pPr algn="just"/>
            <a:r>
              <a:rPr lang="en-GB" sz="2000" dirty="0">
                <a:latin typeface="Garamond" panose="02020404030301010803" pitchFamily="18" charset="0"/>
              </a:rPr>
              <a:t>On the morning of 17 July 1944 at 8 a.m., a Russian soldier rang the convent door. When Sr </a:t>
            </a:r>
            <a:r>
              <a:rPr lang="en-GB" sz="2000" dirty="0" err="1">
                <a:latin typeface="Garamond" panose="02020404030301010803" pitchFamily="18" charset="0"/>
              </a:rPr>
              <a:t>Taryskia</a:t>
            </a:r>
            <a:r>
              <a:rPr lang="en-GB" sz="2000" dirty="0">
                <a:latin typeface="Garamond" panose="02020404030301010803" pitchFamily="18" charset="0"/>
              </a:rPr>
              <a:t> answered the door she was shot dead without warning, simply because she was a nun.  </a:t>
            </a:r>
            <a:endParaRPr lang="en-GB" sz="1200" dirty="0">
              <a:latin typeface="Garamond" panose="02020404030301010803" pitchFamily="18" charset="0"/>
            </a:endParaRPr>
          </a:p>
          <a:p>
            <a:pPr algn="just"/>
            <a:endParaRPr lang="en-GB" sz="1100" dirty="0">
              <a:latin typeface="Garamond" panose="02020404030301010803" pitchFamily="18" charset="0"/>
            </a:endParaRPr>
          </a:p>
          <a:p>
            <a:pPr algn="ctr"/>
            <a:r>
              <a:rPr lang="en-GB" sz="2000" b="1" dirty="0">
                <a:latin typeface="Garamond" panose="02020404030301010803" pitchFamily="18" charset="0"/>
              </a:rPr>
              <a:t>Let us pray for Ukraine and Russia. </a:t>
            </a:r>
          </a:p>
        </p:txBody>
      </p:sp>
      <p:pic>
        <p:nvPicPr>
          <p:cNvPr id="3" name="Picture 2" descr="Beata Tarsykia Matskiv, Patrona del Aspirantado en Ucrania">
            <a:extLst>
              <a:ext uri="{FF2B5EF4-FFF2-40B4-BE49-F238E27FC236}">
                <a16:creationId xmlns:a16="http://schemas.microsoft.com/office/drawing/2014/main" id="{19C8C1CD-E0E4-92EC-76C6-785052146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36" y="2414381"/>
            <a:ext cx="2895898" cy="415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70698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70164" y="350478"/>
            <a:ext cx="11526640" cy="126997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i="1" dirty="0">
                <a:solidFill>
                  <a:schemeClr val="accent4">
                    <a:lumMod val="75000"/>
                  </a:schemeClr>
                </a:solidFill>
                <a:latin typeface="Garamond" panose="02020404030301010803" pitchFamily="18" charset="0"/>
              </a:rPr>
              <a:t> </a:t>
            </a:r>
            <a:r>
              <a:rPr lang="en-GB" altLang="en-US" sz="4000" dirty="0">
                <a:solidFill>
                  <a:schemeClr val="accent4">
                    <a:lumMod val="75000"/>
                  </a:schemeClr>
                </a:solidFill>
                <a:latin typeface="Garamond" panose="02020404030301010803" pitchFamily="18" charset="0"/>
              </a:rPr>
              <a:t>Martyrs of England and Wales : St John Rigby</a:t>
            </a:r>
            <a:endParaRPr lang="en-GB"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6" name="TextBox 5"/>
          <p:cNvSpPr txBox="1"/>
          <p:nvPr/>
        </p:nvSpPr>
        <p:spPr>
          <a:xfrm>
            <a:off x="9944893" y="61391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4" name="Rectangle 3"/>
          <p:cNvSpPr/>
          <p:nvPr/>
        </p:nvSpPr>
        <p:spPr>
          <a:xfrm>
            <a:off x="4506394" y="1773257"/>
            <a:ext cx="7325208" cy="4893647"/>
          </a:xfrm>
          <a:prstGeom prst="rect">
            <a:avLst/>
          </a:prstGeom>
        </p:spPr>
        <p:txBody>
          <a:bodyPr wrap="square">
            <a:spAutoFit/>
          </a:bodyPr>
          <a:lstStyle/>
          <a:p>
            <a:pPr algn="just"/>
            <a:r>
              <a:rPr lang="en-GB" sz="2400" dirty="0">
                <a:latin typeface="Garamond" panose="02020404030301010803" pitchFamily="18" charset="0"/>
              </a:rPr>
              <a:t>St John Rigby (ca. 1570 – 21 June 1600) was a layman who was executed during the reign of Elizabeth I.</a:t>
            </a:r>
          </a:p>
          <a:p>
            <a:pPr algn="just"/>
            <a:r>
              <a:rPr lang="en-GB" sz="2400" i="0" dirty="0">
                <a:effectLst/>
                <a:latin typeface="Garamond" panose="02020404030301010803" pitchFamily="18" charset="0"/>
              </a:rPr>
              <a:t>He worked as a steward for the </a:t>
            </a:r>
            <a:r>
              <a:rPr lang="en-GB" sz="2400" i="0" dirty="0" err="1">
                <a:effectLst/>
                <a:latin typeface="Garamond" panose="02020404030301010803" pitchFamily="18" charset="0"/>
              </a:rPr>
              <a:t>Huddlestone</a:t>
            </a:r>
            <a:r>
              <a:rPr lang="en-GB" sz="2400" i="0" dirty="0">
                <a:effectLst/>
                <a:latin typeface="Garamond" panose="02020404030301010803" pitchFamily="18" charset="0"/>
              </a:rPr>
              <a:t> family and was questioned about his beliefs. He admitted he was a Catholic and was sent to Newgate prison. T</a:t>
            </a:r>
            <a:r>
              <a:rPr lang="en-GB" sz="2400" dirty="0">
                <a:latin typeface="Garamond" panose="02020404030301010803" pitchFamily="18" charset="0"/>
              </a:rPr>
              <a:t>wice he was given the chance to recant, but twice refused. He told the judge that his sentence for treason “is the thing which I desire”.</a:t>
            </a:r>
            <a:r>
              <a:rPr lang="en-GB" sz="2400" baseline="30000" dirty="0">
                <a:latin typeface="Garamond" panose="02020404030301010803" pitchFamily="18" charset="0"/>
              </a:rPr>
              <a:t> </a:t>
            </a:r>
          </a:p>
          <a:p>
            <a:pPr algn="just"/>
            <a:r>
              <a:rPr lang="en-GB" sz="2400" dirty="0">
                <a:latin typeface="Garamond" panose="02020404030301010803" pitchFamily="18" charset="0"/>
              </a:rPr>
              <a:t>As the sentence was carried out he gave the executioner who helped him up to the cart a piece of gold, saying, </a:t>
            </a:r>
          </a:p>
          <a:p>
            <a:pPr algn="just"/>
            <a:r>
              <a:rPr lang="en-GB" sz="2400" dirty="0">
                <a:latin typeface="Garamond" panose="02020404030301010803" pitchFamily="18" charset="0"/>
              </a:rPr>
              <a:t>“Take this in token that I freely forgive thee and others that have been accessory to my death.”</a:t>
            </a:r>
          </a:p>
          <a:p>
            <a:pPr algn="just"/>
            <a:r>
              <a:rPr lang="en-GB" sz="2400" i="0" dirty="0">
                <a:effectLst/>
                <a:latin typeface="Garamond" panose="02020404030301010803" pitchFamily="18" charset="0"/>
              </a:rPr>
              <a:t>St John Rigby Catholic College in Wigan, </a:t>
            </a:r>
            <a:r>
              <a:rPr lang="en-GB" sz="2400" i="0" dirty="0">
                <a:solidFill>
                  <a:schemeClr val="bg1"/>
                </a:solidFill>
                <a:effectLst/>
                <a:latin typeface="Garamond" panose="02020404030301010803" pitchFamily="18" charset="0"/>
              </a:rPr>
              <a:t>xxxxxxxxx</a:t>
            </a:r>
            <a:r>
              <a:rPr lang="en-GB" sz="2400" i="0" dirty="0">
                <a:effectLst/>
                <a:latin typeface="Garamond" panose="02020404030301010803" pitchFamily="18" charset="0"/>
              </a:rPr>
              <a:t> Greater Manchester, is named in his memory.</a:t>
            </a:r>
          </a:p>
        </p:txBody>
      </p:sp>
      <p:pic>
        <p:nvPicPr>
          <p:cNvPr id="2050" name="Picture 2">
            <a:extLst>
              <a:ext uri="{FF2B5EF4-FFF2-40B4-BE49-F238E27FC236}">
                <a16:creationId xmlns:a16="http://schemas.microsoft.com/office/drawing/2014/main" id="{880E029C-4EF0-221A-1953-BA8A4E9E72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7" b="47021"/>
          <a:stretch/>
        </p:blipFill>
        <p:spPr bwMode="auto">
          <a:xfrm>
            <a:off x="370164" y="1736986"/>
            <a:ext cx="3925610" cy="4893647"/>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43600"/>
            <a:ext cx="771525" cy="914400"/>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5F0585-C9A4-4F37-BF45-19570350497D}">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7405</TotalTime>
  <Words>674</Words>
  <Application>Microsoft Office PowerPoint</Application>
  <PresentationFormat>Widescreen</PresentationFormat>
  <Paragraphs>66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478</cp:revision>
  <dcterms:created xsi:type="dcterms:W3CDTF">2019-09-06T14:56:38Z</dcterms:created>
  <dcterms:modified xsi:type="dcterms:W3CDTF">2023-03-23T13:20:57Z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