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346" r:id="rId10"/>
    <p:sldId id="347" r:id="rId11"/>
    <p:sldId id="34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C29BE-51A3-464C-AE9B-8A6160A05741}" v="4" dt="2022-07-21T14:43:21.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47" autoAdjust="0"/>
    <p:restoredTop sz="94660"/>
  </p:normalViewPr>
  <p:slideViewPr>
    <p:cSldViewPr snapToGrid="0">
      <p:cViewPr varScale="1">
        <p:scale>
          <a:sx n="66" d="100"/>
          <a:sy n="66" d="100"/>
        </p:scale>
        <p:origin x="413"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18/04/2023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8</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May 2023</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49914" y="1896518"/>
            <a:ext cx="5892167" cy="294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536176"/>
            <a:ext cx="10506504" cy="473151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 </a:t>
            </a:r>
          </a:p>
          <a:p>
            <a:pPr algn="ctr"/>
            <a:r>
              <a:rPr lang="en-GB" sz="2400" dirty="0">
                <a:effectLst/>
                <a:latin typeface="Garamond" panose="02020404030301010803" pitchFamily="18" charset="0"/>
                <a:ea typeface="Calibri" panose="020F0502020204030204" pitchFamily="34" charset="0"/>
                <a:cs typeface="Times New Roman" panose="02020603050405020304" pitchFamily="18" charset="0"/>
              </a:rPr>
              <a:t>The Gospel tells us that Jesus is:</a:t>
            </a:r>
          </a:p>
          <a:p>
            <a:pPr algn="ctr"/>
            <a:endParaRPr lang="en-GB" sz="24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cs typeface="Times New Roman" panose="02020603050405020304" pitchFamily="18" charset="0"/>
              </a:rPr>
              <a:t>The Way and the Truth and the Life.</a:t>
            </a:r>
          </a:p>
          <a:p>
            <a:pPr algn="ctr"/>
            <a:endParaRPr lang="en-GB" sz="2400" dirty="0">
              <a:latin typeface="Garamond" panose="02020404030301010803" pitchFamily="18" charset="0"/>
              <a:cs typeface="Times New Roman" panose="02020603050405020304" pitchFamily="18" charset="0"/>
            </a:endParaRPr>
          </a:p>
          <a:p>
            <a:pPr algn="ctr"/>
            <a:r>
              <a:rPr lang="en-GB" sz="2400" dirty="0">
                <a:latin typeface="Garamond" panose="02020404030301010803" pitchFamily="18" charset="0"/>
                <a:cs typeface="Times New Roman" panose="02020603050405020304" pitchFamily="18" charset="0"/>
              </a:rPr>
              <a:t>When Jesus ascends,</a:t>
            </a:r>
          </a:p>
          <a:p>
            <a:pPr algn="ctr"/>
            <a:r>
              <a:rPr lang="en-GB" sz="2400" dirty="0">
                <a:latin typeface="Garamond" panose="02020404030301010803" pitchFamily="18" charset="0"/>
                <a:cs typeface="Times New Roman" panose="02020603050405020304" pitchFamily="18" charset="0"/>
              </a:rPr>
              <a:t> </a:t>
            </a:r>
            <a:r>
              <a:rPr lang="en-GB" sz="2400" dirty="0">
                <a:latin typeface="Garamond" panose="02020404030301010803" pitchFamily="18" charset="0"/>
              </a:rPr>
              <a:t>the Father sends, in Jesus’ name, </a:t>
            </a:r>
          </a:p>
          <a:p>
            <a:pPr algn="ctr"/>
            <a:r>
              <a:rPr lang="en-GB" sz="2400" dirty="0">
                <a:latin typeface="Garamond" panose="02020404030301010803" pitchFamily="18" charset="0"/>
              </a:rPr>
              <a:t>the Advocate, the Holy Spirit, </a:t>
            </a:r>
          </a:p>
          <a:p>
            <a:pPr algn="ctr"/>
            <a:r>
              <a:rPr lang="en-GB" sz="2400" dirty="0">
                <a:latin typeface="Garamond" panose="02020404030301010803" pitchFamily="18" charset="0"/>
              </a:rPr>
              <a:t>who will continue the work of the Father and of Jesus.</a:t>
            </a:r>
            <a:endParaRPr lang="en-GB" sz="2400" dirty="0">
              <a:latin typeface="Garamond" panose="02020404030301010803" pitchFamily="18" charset="0"/>
              <a:cs typeface="Times New Roman" panose="02020603050405020304" pitchFamily="18" charset="0"/>
            </a:endParaRPr>
          </a:p>
          <a:p>
            <a:pPr algn="ctr"/>
            <a:endParaRPr lang="en-GB" sz="2400" dirty="0">
              <a:latin typeface="Garamond" panose="02020404030301010803" pitchFamily="18" charset="0"/>
              <a:cs typeface="Times New Roman" panose="02020603050405020304" pitchFamily="18" charset="0"/>
            </a:endParaRPr>
          </a:p>
          <a:p>
            <a:pPr algn="ctr"/>
            <a:r>
              <a:rPr lang="en-GB" sz="2400" dirty="0">
                <a:latin typeface="Garamond" panose="02020404030301010803" pitchFamily="18" charset="0"/>
                <a:cs typeface="Times New Roman" panose="02020603050405020304" pitchFamily="18" charset="0"/>
              </a:rPr>
              <a:t>Unlike the disciples we have not seen Jesus in person </a:t>
            </a:r>
          </a:p>
          <a:p>
            <a:pPr algn="ctr"/>
            <a:r>
              <a:rPr lang="en-GB" sz="2400" dirty="0">
                <a:latin typeface="Garamond" panose="02020404030301010803" pitchFamily="18" charset="0"/>
                <a:cs typeface="Times New Roman" panose="02020603050405020304" pitchFamily="18" charset="0"/>
              </a:rPr>
              <a:t>but we believe that in knowing and loving Jesus </a:t>
            </a:r>
          </a:p>
          <a:p>
            <a:pPr algn="ctr"/>
            <a:r>
              <a:rPr lang="en-GB" sz="2400" dirty="0">
                <a:latin typeface="Garamond" panose="02020404030301010803" pitchFamily="18" charset="0"/>
                <a:cs typeface="Times New Roman" panose="02020603050405020304" pitchFamily="18" charset="0"/>
              </a:rPr>
              <a:t>we know and love God.</a:t>
            </a: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48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4800" dirty="0">
                <a:latin typeface="Garamond" panose="02020404030301010803" pitchFamily="18" charset="0"/>
                <a:ea typeface="Calibri" panose="020F0502020204030204" pitchFamily="34" charset="0"/>
                <a:cs typeface="Times New Roman" panose="02020603050405020304" pitchFamily="18" charset="0"/>
              </a:rPr>
              <a:t>F</a:t>
            </a:r>
            <a:r>
              <a:rPr lang="en-GB" sz="4800" dirty="0">
                <a:effectLst/>
                <a:latin typeface="Garamond" panose="02020404030301010803" pitchFamily="18" charset="0"/>
                <a:ea typeface="Calibri" panose="020F0502020204030204" pitchFamily="34" charset="0"/>
                <a:cs typeface="Times New Roman" panose="02020603050405020304" pitchFamily="18" charset="0"/>
              </a:rPr>
              <a:t>orward as Sisters and Brothers</a:t>
            </a:r>
            <a:endParaRPr lang="en-GB"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070939" y="2203451"/>
            <a:ext cx="5782568" cy="4062651"/>
          </a:xfrm>
          <a:prstGeom prst="rect">
            <a:avLst/>
          </a:prstGeom>
        </p:spPr>
        <p:txBody>
          <a:bodyPr wrap="square">
            <a:spAutoFit/>
          </a:bodyPr>
          <a:lstStyle/>
          <a:p>
            <a:pPr algn="ctr"/>
            <a:r>
              <a:rPr lang="en-GB" sz="2600" b="1" dirty="0">
                <a:latin typeface="Garamond" panose="02020404030301010803" pitchFamily="18" charset="0"/>
              </a:rPr>
              <a:t>Sunday 7</a:t>
            </a:r>
            <a:r>
              <a:rPr lang="en-GB" sz="2600" b="1" baseline="30000" dirty="0">
                <a:latin typeface="Garamond" panose="02020404030301010803" pitchFamily="18" charset="0"/>
              </a:rPr>
              <a:t>th</a:t>
            </a:r>
            <a:r>
              <a:rPr lang="en-GB" sz="2600" b="1" dirty="0">
                <a:latin typeface="Garamond" panose="02020404030301010803" pitchFamily="18" charset="0"/>
              </a:rPr>
              <a:t> May 2023</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John,                         Jesus tells us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800" dirty="0">
                <a:latin typeface="Garamond" panose="02020404030301010803" pitchFamily="18" charset="0"/>
              </a:rPr>
              <a:t>“I am the way, </a:t>
            </a:r>
          </a:p>
          <a:p>
            <a:pPr algn="ctr"/>
            <a:r>
              <a:rPr lang="en-GB" sz="4800" dirty="0">
                <a:latin typeface="Garamond" panose="02020404030301010803" pitchFamily="18" charset="0"/>
              </a:rPr>
              <a:t>the truth </a:t>
            </a:r>
          </a:p>
          <a:p>
            <a:pPr algn="ctr"/>
            <a:r>
              <a:rPr lang="en-GB" sz="4800" dirty="0">
                <a:latin typeface="Garamond" panose="02020404030301010803" pitchFamily="18" charset="0"/>
              </a:rPr>
              <a:t>and the life.”</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3142" y="2203450"/>
            <a:ext cx="5420229" cy="4370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834501" y="250978"/>
            <a:ext cx="10654234"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The Lord’s Prayer</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82766" y="3731191"/>
            <a:ext cx="5046562" cy="602073"/>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3" name="Picture 2"/>
          <p:cNvPicPr>
            <a:picLocks noChangeAspect="1"/>
          </p:cNvPicPr>
          <p:nvPr/>
        </p:nvPicPr>
        <p:blipFill rotWithShape="1">
          <a:blip r:embed="rId3">
            <a:duotone>
              <a:schemeClr val="bg2">
                <a:shade val="45000"/>
                <a:satMod val="135000"/>
              </a:schemeClr>
              <a:prstClr val="white"/>
            </a:duotone>
            <a:extLst>
              <a:ext uri="{28A0092B-C50C-407E-A947-70E740481C1C}">
                <a14:useLocalDpi xmlns:a14="http://schemas.microsoft.com/office/drawing/2010/main" val="0"/>
              </a:ext>
            </a:extLst>
          </a:blip>
          <a:srcRect t="8646"/>
          <a:stretch/>
        </p:blipFill>
        <p:spPr>
          <a:xfrm>
            <a:off x="834501" y="1958257"/>
            <a:ext cx="6856552" cy="4793088"/>
          </a:xfrm>
          <a:prstGeom prst="rect">
            <a:avLst/>
          </a:prstGeom>
        </p:spPr>
      </p:pic>
      <p:sp>
        <p:nvSpPr>
          <p:cNvPr id="5" name="Rectangle 4"/>
          <p:cNvSpPr/>
          <p:nvPr/>
        </p:nvSpPr>
        <p:spPr>
          <a:xfrm>
            <a:off x="7927049" y="1936600"/>
            <a:ext cx="3561686" cy="4493538"/>
          </a:xfrm>
          <a:prstGeom prst="rect">
            <a:avLst/>
          </a:prstGeom>
        </p:spPr>
        <p:txBody>
          <a:bodyPr wrap="square">
            <a:spAutoFit/>
          </a:bodyPr>
          <a:lstStyle/>
          <a:p>
            <a:pPr algn="just"/>
            <a:r>
              <a:rPr lang="en-US" sz="2000" dirty="0">
                <a:latin typeface="Garamond" panose="02020404030301010803" pitchFamily="18" charset="0"/>
              </a:rPr>
              <a:t>As we look forward to World Youth Day in August this year, we remind ourselves of the things we share with our fellow young people from all over the world.  At this international event, Catholics will pray the prayer Jesus taught us in a huge number of languages.  We will mark this with a weekly inclusion of the Lord’s Prayer in the languages spoken and taught in our schools.</a:t>
            </a:r>
          </a:p>
          <a:p>
            <a:pPr algn="just"/>
            <a:endParaRPr lang="en-US" sz="200" dirty="0">
              <a:latin typeface="Garamond" panose="02020404030301010803" pitchFamily="18" charset="0"/>
            </a:endParaRPr>
          </a:p>
          <a:p>
            <a:pPr algn="ctr"/>
            <a:r>
              <a:rPr lang="en-US" sz="2000" dirty="0">
                <a:latin typeface="Garamond" panose="02020404030301010803" pitchFamily="18" charset="0"/>
              </a:rPr>
              <a:t>This week the Lord’s Prayer is in</a:t>
            </a:r>
          </a:p>
          <a:p>
            <a:pPr algn="ctr"/>
            <a:r>
              <a:rPr lang="en-US" sz="2000" dirty="0">
                <a:latin typeface="Garamond" panose="02020404030301010803" pitchFamily="18" charset="0"/>
              </a:rPr>
              <a:t> </a:t>
            </a:r>
            <a:r>
              <a:rPr lang="en-US" sz="2000" b="1" dirty="0">
                <a:latin typeface="Garamond" panose="02020404030301010803" pitchFamily="18" charset="0"/>
              </a:rPr>
              <a:t>Italian</a:t>
            </a:r>
            <a:endParaRPr lang="en-GB" sz="2400" b="1" dirty="0">
              <a:latin typeface="Garamond" panose="02020404030301010803" pitchFamily="18" charset="0"/>
            </a:endParaRPr>
          </a:p>
        </p:txBody>
      </p:sp>
      <p:sp>
        <p:nvSpPr>
          <p:cNvPr id="10" name="Rectangle 9"/>
          <p:cNvSpPr/>
          <p:nvPr/>
        </p:nvSpPr>
        <p:spPr>
          <a:xfrm>
            <a:off x="960232" y="2277309"/>
            <a:ext cx="6096000" cy="4154984"/>
          </a:xfrm>
          <a:prstGeom prst="rect">
            <a:avLst/>
          </a:prstGeom>
        </p:spPr>
        <p:txBody>
          <a:bodyPr>
            <a:spAutoFit/>
          </a:bodyPr>
          <a:lstStyle/>
          <a:p>
            <a:r>
              <a:rPr lang="it-IT" sz="2400" dirty="0">
                <a:latin typeface="Garamond" panose="02020404030301010803" pitchFamily="18" charset="0"/>
              </a:rPr>
              <a:t>Padre Nostro, che sei nei cieli,</a:t>
            </a:r>
            <a:br>
              <a:rPr lang="it-IT" sz="2400" dirty="0">
                <a:latin typeface="Garamond" panose="02020404030301010803" pitchFamily="18" charset="0"/>
              </a:rPr>
            </a:br>
            <a:r>
              <a:rPr lang="it-IT" sz="2400" dirty="0">
                <a:latin typeface="Garamond" panose="02020404030301010803" pitchFamily="18" charset="0"/>
              </a:rPr>
              <a:t>Sia santificato il tuo nome.</a:t>
            </a:r>
            <a:br>
              <a:rPr lang="it-IT" sz="2400" dirty="0">
                <a:latin typeface="Garamond" panose="02020404030301010803" pitchFamily="18" charset="0"/>
              </a:rPr>
            </a:br>
            <a:r>
              <a:rPr lang="it-IT" sz="2400" dirty="0">
                <a:latin typeface="Garamond" panose="02020404030301010803" pitchFamily="18" charset="0"/>
              </a:rPr>
              <a:t>Venga il tuo regno,</a:t>
            </a:r>
            <a:br>
              <a:rPr lang="it-IT" sz="2400" dirty="0">
                <a:latin typeface="Garamond" panose="02020404030301010803" pitchFamily="18" charset="0"/>
              </a:rPr>
            </a:br>
            <a:r>
              <a:rPr lang="it-IT" sz="2400" dirty="0">
                <a:latin typeface="Garamond" panose="02020404030301010803" pitchFamily="18" charset="0"/>
              </a:rPr>
              <a:t>Sia fatta la tua volontá,</a:t>
            </a:r>
            <a:br>
              <a:rPr lang="it-IT" sz="2400" dirty="0">
                <a:latin typeface="Garamond" panose="02020404030301010803" pitchFamily="18" charset="0"/>
              </a:rPr>
            </a:br>
            <a:r>
              <a:rPr lang="it-IT" sz="2400" dirty="0">
                <a:latin typeface="Garamond" panose="02020404030301010803" pitchFamily="18" charset="0"/>
              </a:rPr>
              <a:t>Come in cielo, così in terra.</a:t>
            </a:r>
            <a:br>
              <a:rPr lang="it-IT" sz="2400" dirty="0">
                <a:latin typeface="Garamond" panose="02020404030301010803" pitchFamily="18" charset="0"/>
              </a:rPr>
            </a:br>
            <a:r>
              <a:rPr lang="it-IT" sz="2400" dirty="0">
                <a:latin typeface="Garamond" panose="02020404030301010803" pitchFamily="18" charset="0"/>
              </a:rPr>
              <a:t>Dacci oggi il nostro pane quotidiano,</a:t>
            </a:r>
            <a:br>
              <a:rPr lang="it-IT" sz="2400" dirty="0">
                <a:latin typeface="Garamond" panose="02020404030301010803" pitchFamily="18" charset="0"/>
              </a:rPr>
            </a:br>
            <a:r>
              <a:rPr lang="it-IT" sz="2400" dirty="0">
                <a:latin typeface="Garamond" panose="02020404030301010803" pitchFamily="18" charset="0"/>
              </a:rPr>
              <a:t>E rimetti a noi i nostri debiti</a:t>
            </a:r>
            <a:br>
              <a:rPr lang="it-IT" sz="2400" dirty="0">
                <a:latin typeface="Garamond" panose="02020404030301010803" pitchFamily="18" charset="0"/>
              </a:rPr>
            </a:br>
            <a:r>
              <a:rPr lang="it-IT" sz="2400" dirty="0">
                <a:latin typeface="Garamond" panose="02020404030301010803" pitchFamily="18" charset="0"/>
              </a:rPr>
              <a:t>Come noi li rimettiamo ai nostri debitori.</a:t>
            </a:r>
            <a:br>
              <a:rPr lang="it-IT" sz="2400" dirty="0">
                <a:latin typeface="Garamond" panose="02020404030301010803" pitchFamily="18" charset="0"/>
              </a:rPr>
            </a:br>
            <a:r>
              <a:rPr lang="it-IT" sz="2400" dirty="0">
                <a:latin typeface="Garamond" panose="02020404030301010803" pitchFamily="18" charset="0"/>
              </a:rPr>
              <a:t>E non ci indurre in tentazione,</a:t>
            </a:r>
            <a:br>
              <a:rPr lang="it-IT" sz="2400" dirty="0">
                <a:latin typeface="Garamond" panose="02020404030301010803" pitchFamily="18" charset="0"/>
              </a:rPr>
            </a:br>
            <a:r>
              <a:rPr lang="it-IT" sz="2400" dirty="0">
                <a:latin typeface="Garamond" panose="02020404030301010803" pitchFamily="18" charset="0"/>
              </a:rPr>
              <a:t>Ma liberaci dal male.</a:t>
            </a:r>
            <a:br>
              <a:rPr lang="it-IT" sz="2400" dirty="0">
                <a:latin typeface="Garamond" panose="02020404030301010803" pitchFamily="18" charset="0"/>
              </a:rPr>
            </a:br>
            <a:r>
              <a:rPr lang="it-IT" sz="2400" dirty="0">
                <a:latin typeface="Garamond" panose="02020404030301010803" pitchFamily="18" charset="0"/>
              </a:rPr>
              <a:t>Amen.</a:t>
            </a:r>
            <a:endParaRPr lang="en-US" altLang="zh-TW" sz="2400" dirty="0">
              <a:latin typeface="Garamond" panose="02020404030301010803" pitchFamily="18" charset="0"/>
            </a:endParaRPr>
          </a:p>
        </p:txBody>
      </p:sp>
    </p:spTree>
    <p:extLst>
      <p:ext uri="{BB962C8B-B14F-4D97-AF65-F5344CB8AC3E}">
        <p14:creationId xmlns:p14="http://schemas.microsoft.com/office/powerpoint/2010/main" val="2697338157"/>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63657" y="2671126"/>
            <a:ext cx="6898610" cy="2554545"/>
          </a:xfrm>
          <a:prstGeom prst="rect">
            <a:avLst/>
          </a:prstGeom>
          <a:noFill/>
        </p:spPr>
        <p:txBody>
          <a:bodyPr wrap="square" rtlCol="0">
            <a:spAutoFit/>
          </a:bodyPr>
          <a:lstStyle/>
          <a:p>
            <a:pPr algn="ctr"/>
            <a:r>
              <a:rPr lang="en-GB" sz="4400" dirty="0">
                <a:latin typeface="Garamond" panose="02020404030301010803" pitchFamily="18" charset="0"/>
              </a:rPr>
              <a:t>“Do not stand still; a young person cannot stand still.” </a:t>
            </a:r>
            <a:endParaRPr lang="en-GB" sz="4400" dirty="0">
              <a:latin typeface="Garamond" panose="02020404030301010803" pitchFamily="18" charset="0"/>
              <a:ea typeface="Calibri" panose="020F0502020204030204" pitchFamily="34" charset="0"/>
              <a:cs typeface="Times New Roman" panose="02020603050405020304" pitchFamily="18" charset="0"/>
            </a:endParaRPr>
          </a:p>
          <a:p>
            <a:endParaRPr lang="en-US" sz="2400" i="1" dirty="0">
              <a:latin typeface="Garamond" panose="02020404030301010803" pitchFamily="18" charset="0"/>
            </a:endParaRPr>
          </a:p>
          <a:p>
            <a:r>
              <a:rPr lang="en-US" sz="2400" i="1" dirty="0">
                <a:latin typeface="Garamond" panose="02020404030301010803" pitchFamily="18" charset="0"/>
              </a:rPr>
              <a:t>                                   - </a:t>
            </a:r>
            <a:r>
              <a:rPr lang="en-US" sz="2400" dirty="0">
                <a:latin typeface="Garamond" panose="02020404030301010803" pitchFamily="18" charset="0"/>
              </a:rPr>
              <a:t>Pope Francis</a:t>
            </a:r>
            <a:r>
              <a:rPr lang="en-US" sz="2400" i="1" dirty="0">
                <a:latin typeface="Garamond" panose="02020404030301010803" pitchFamily="18" charset="0"/>
              </a:rPr>
              <a:t>, Papal Address 2014</a:t>
            </a:r>
          </a:p>
          <a:p>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236539" y="281396"/>
            <a:ext cx="11389404" cy="180783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Blessed Miriam Teresa </a:t>
            </a:r>
            <a:r>
              <a:rPr lang="en-GB" sz="5400" dirty="0" err="1">
                <a:solidFill>
                  <a:schemeClr val="accent4">
                    <a:lumMod val="75000"/>
                  </a:schemeClr>
                </a:solidFill>
                <a:latin typeface="Garamond" panose="02020404030301010803" pitchFamily="18" charset="0"/>
              </a:rPr>
              <a:t>Demjanovich</a:t>
            </a:r>
            <a:endParaRPr lang="en-GB" altLang="en-US" sz="5400" dirty="0">
              <a:solidFill>
                <a:schemeClr val="accent4">
                  <a:lumMod val="75000"/>
                </a:schemeClr>
              </a:solidFill>
              <a:latin typeface="Garamond" panose="02020404030301010803" pitchFamily="18" charset="0"/>
            </a:endParaRPr>
          </a:p>
          <a:p>
            <a:pPr algn="ctr"/>
            <a:r>
              <a:rPr lang="en-GB" altLang="en-US" sz="5400" dirty="0">
                <a:solidFill>
                  <a:schemeClr val="accent4">
                    <a:lumMod val="75000"/>
                  </a:schemeClr>
                </a:solidFill>
                <a:latin typeface="Garamond" panose="02020404030301010803" pitchFamily="18" charset="0"/>
              </a:rPr>
              <a:t>Feast day : 8</a:t>
            </a:r>
            <a:r>
              <a:rPr lang="en-GB" altLang="en-US" sz="5400" baseline="30000" dirty="0">
                <a:solidFill>
                  <a:schemeClr val="accent4">
                    <a:lumMod val="75000"/>
                  </a:schemeClr>
                </a:solidFill>
                <a:latin typeface="Garamond" panose="02020404030301010803" pitchFamily="18" charset="0"/>
              </a:rPr>
              <a:t>th</a:t>
            </a:r>
            <a:r>
              <a:rPr lang="en-GB" altLang="en-US" sz="5400" dirty="0">
                <a:solidFill>
                  <a:schemeClr val="accent4">
                    <a:lumMod val="75000"/>
                  </a:schemeClr>
                </a:solidFill>
                <a:latin typeface="Garamond" panose="02020404030301010803" pitchFamily="18" charset="0"/>
              </a:rPr>
              <a:t> May </a:t>
            </a:r>
            <a:endParaRPr lang="en-GB" sz="54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798890" y="2211171"/>
            <a:ext cx="6770808" cy="3985706"/>
          </a:xfrm>
          <a:prstGeom prst="rect">
            <a:avLst/>
          </a:prstGeom>
          <a:noFill/>
        </p:spPr>
        <p:txBody>
          <a:bodyPr wrap="square" rtlCol="0">
            <a:spAutoFit/>
          </a:bodyPr>
          <a:lstStyle/>
          <a:p>
            <a:pPr algn="just"/>
            <a:r>
              <a:rPr lang="en-GB" sz="2200" b="1" dirty="0">
                <a:latin typeface="Garamond" panose="02020404030301010803" pitchFamily="18" charset="0"/>
              </a:rPr>
              <a:t>Miriam Teresa </a:t>
            </a:r>
            <a:r>
              <a:rPr lang="en-GB" sz="2200" b="1" dirty="0" err="1">
                <a:latin typeface="Garamond" panose="02020404030301010803" pitchFamily="18" charset="0"/>
              </a:rPr>
              <a:t>Demjanovich</a:t>
            </a:r>
            <a:r>
              <a:rPr lang="en-GB" sz="2200" dirty="0">
                <a:latin typeface="Garamond" panose="02020404030301010803" pitchFamily="18" charset="0"/>
              </a:rPr>
              <a:t>, SC (26</a:t>
            </a:r>
            <a:r>
              <a:rPr lang="en-GB" sz="2200" baseline="30000" dirty="0">
                <a:latin typeface="Garamond" panose="02020404030301010803" pitchFamily="18" charset="0"/>
              </a:rPr>
              <a:t>th</a:t>
            </a:r>
            <a:r>
              <a:rPr lang="en-GB" sz="2200" dirty="0">
                <a:latin typeface="Garamond" panose="02020404030301010803" pitchFamily="18" charset="0"/>
              </a:rPr>
              <a:t> March 1901 – 8</a:t>
            </a:r>
            <a:r>
              <a:rPr lang="en-GB" sz="2200" baseline="30000" dirty="0">
                <a:latin typeface="Garamond" panose="02020404030301010803" pitchFamily="18" charset="0"/>
              </a:rPr>
              <a:t>th</a:t>
            </a:r>
            <a:r>
              <a:rPr lang="en-GB" sz="2200" dirty="0">
                <a:latin typeface="Garamond" panose="02020404030301010803" pitchFamily="18" charset="0"/>
              </a:rPr>
              <a:t> May 1927) was an American Ruthenian Catholic Sister of Charity who was beatified by the Catholic Church in 2014. The beatification ceremony was the first to take place in the United States, being held in Newark, New Jersey.</a:t>
            </a:r>
            <a:endParaRPr lang="en-GB" sz="1100" dirty="0">
              <a:latin typeface="Garamond" panose="02020404030301010803" pitchFamily="18" charset="0"/>
            </a:endParaRPr>
          </a:p>
          <a:p>
            <a:pPr algn="just"/>
            <a:endParaRPr lang="en-GB" sz="1100" dirty="0">
              <a:latin typeface="Garamond" panose="02020404030301010803" pitchFamily="18" charset="0"/>
            </a:endParaRPr>
          </a:p>
          <a:p>
            <a:pPr algn="just"/>
            <a:r>
              <a:rPr lang="en-GB" sz="2200" dirty="0">
                <a:latin typeface="Garamond" panose="02020404030301010803" pitchFamily="18" charset="0"/>
              </a:rPr>
              <a:t>She desired a religious life and after caring for her sick mother she entered the convent of the Sisters of Charity of St Elizabeth. </a:t>
            </a:r>
            <a:endParaRPr lang="en-GB" sz="1600" dirty="0">
              <a:latin typeface="Garamond" panose="02020404030301010803" pitchFamily="18" charset="0"/>
            </a:endParaRPr>
          </a:p>
          <a:p>
            <a:pPr algn="just"/>
            <a:endParaRPr lang="en-GB" sz="1600" dirty="0">
              <a:latin typeface="Garamond" panose="02020404030301010803" pitchFamily="18" charset="0"/>
            </a:endParaRPr>
          </a:p>
          <a:p>
            <a:pPr algn="just"/>
            <a:r>
              <a:rPr lang="en-GB" sz="2200" dirty="0">
                <a:latin typeface="Garamond" panose="02020404030301010803" pitchFamily="18" charset="0"/>
              </a:rPr>
              <a:t>She wrote 24 conferences which were published as a book after her death at the age of 26. </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6539" y="2292776"/>
            <a:ext cx="4385707" cy="4385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1565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93616" y="1587530"/>
            <a:ext cx="8603188" cy="5601533"/>
          </a:xfrm>
          <a:prstGeom prst="rect">
            <a:avLst/>
          </a:prstGeom>
          <a:noFill/>
        </p:spPr>
        <p:txBody>
          <a:bodyPr wrap="square" rtlCol="0">
            <a:spAutoFit/>
          </a:bodyPr>
          <a:lstStyle/>
          <a:p>
            <a:pPr algn="just"/>
            <a:r>
              <a:rPr lang="en-GB" sz="2000" dirty="0">
                <a:latin typeface="Garamond" panose="02020404030301010803" pitchFamily="18" charset="0"/>
              </a:rPr>
              <a:t>A saint and martyr from our diocese.</a:t>
            </a:r>
            <a:endParaRPr lang="en-GB" sz="500" dirty="0">
              <a:latin typeface="Garamond" panose="02020404030301010803" pitchFamily="18" charset="0"/>
            </a:endParaRPr>
          </a:p>
          <a:p>
            <a:pPr algn="just"/>
            <a:endParaRPr lang="en-GB" sz="500" dirty="0">
              <a:latin typeface="Garamond" panose="02020404030301010803" pitchFamily="18" charset="0"/>
            </a:endParaRPr>
          </a:p>
          <a:p>
            <a:pPr algn="just"/>
            <a:r>
              <a:rPr lang="en-GB" sz="2000" dirty="0">
                <a:latin typeface="Garamond" panose="02020404030301010803" pitchFamily="18" charset="0"/>
              </a:rPr>
              <a:t>John was the third son of John Rochester, of </a:t>
            </a:r>
            <a:r>
              <a:rPr lang="en-GB" sz="2000" dirty="0" err="1">
                <a:latin typeface="Garamond" panose="02020404030301010803" pitchFamily="18" charset="0"/>
              </a:rPr>
              <a:t>Terling</a:t>
            </a:r>
            <a:r>
              <a:rPr lang="en-GB" sz="2000" dirty="0">
                <a:latin typeface="Garamond" panose="02020404030301010803" pitchFamily="18" charset="0"/>
              </a:rPr>
              <a:t>, Essex, and </a:t>
            </a:r>
            <a:r>
              <a:rPr lang="en-GB" sz="2000" dirty="0" err="1">
                <a:latin typeface="Garamond" panose="02020404030301010803" pitchFamily="18" charset="0"/>
              </a:rPr>
              <a:t>Grisold</a:t>
            </a:r>
            <a:r>
              <a:rPr lang="en-GB" sz="2000" dirty="0">
                <a:latin typeface="Garamond" panose="02020404030301010803" pitchFamily="18" charset="0"/>
              </a:rPr>
              <a:t> Writtle, daughter of Walter Writtle, of </a:t>
            </a:r>
            <a:r>
              <a:rPr lang="en-GB" sz="2000" dirty="0" err="1">
                <a:latin typeface="Garamond" panose="02020404030301010803" pitchFamily="18" charset="0"/>
              </a:rPr>
              <a:t>Bobbingworth</a:t>
            </a:r>
            <a:r>
              <a:rPr lang="en-GB" sz="2000" dirty="0">
                <a:latin typeface="Garamond" panose="02020404030301010803" pitchFamily="18" charset="0"/>
              </a:rPr>
              <a:t>.</a:t>
            </a:r>
            <a:endParaRPr lang="en-GB" sz="500" dirty="0">
              <a:latin typeface="Garamond" panose="02020404030301010803" pitchFamily="18" charset="0"/>
            </a:endParaRPr>
          </a:p>
          <a:p>
            <a:pPr algn="just"/>
            <a:endParaRPr lang="en-GB" sz="500" dirty="0">
              <a:latin typeface="Garamond" panose="02020404030301010803" pitchFamily="18" charset="0"/>
            </a:endParaRPr>
          </a:p>
          <a:p>
            <a:pPr algn="just"/>
            <a:r>
              <a:rPr lang="en-GB" sz="2000" dirty="0">
                <a:latin typeface="Garamond" panose="02020404030301010803" pitchFamily="18" charset="0"/>
              </a:rPr>
              <a:t>He joined the Carthusians, was a choir monk of the Charterhouse in London, and strenuously opposed the new doctrine of the royal supremacy under Henry VIII.  Dom John Rochester and Dom James Walworth were taken to the Charterhouse of St. Michael in Hull, Yorkshire. </a:t>
            </a:r>
            <a:endParaRPr lang="en-GB" sz="500" dirty="0">
              <a:latin typeface="Garamond" panose="02020404030301010803" pitchFamily="18" charset="0"/>
            </a:endParaRPr>
          </a:p>
          <a:p>
            <a:pPr algn="just"/>
            <a:endParaRPr lang="en-GB" sz="500" dirty="0">
              <a:latin typeface="Garamond" panose="02020404030301010803" pitchFamily="18" charset="0"/>
            </a:endParaRPr>
          </a:p>
          <a:p>
            <a:pPr algn="just"/>
            <a:r>
              <a:rPr lang="en-GB" sz="2000" dirty="0">
                <a:latin typeface="Garamond" panose="02020404030301010803" pitchFamily="18" charset="0"/>
              </a:rPr>
              <a:t>The government had  succeeded in putting down a rising in Lincolnshire, when on 13 October 1536, the far more serious Pilgrimage of Grace broke out, mustering possibly 40,000 people. The government was desperate to stamp out any centres of resistance. Since one of the flashpoints had been the northern city of York, it was necessary for the government to mount a lesson in the city.</a:t>
            </a:r>
            <a:endParaRPr lang="en-GB" sz="500" dirty="0">
              <a:latin typeface="Garamond" panose="02020404030301010803" pitchFamily="18" charset="0"/>
            </a:endParaRPr>
          </a:p>
          <a:p>
            <a:pPr algn="just"/>
            <a:endParaRPr lang="en-GB" sz="500" dirty="0">
              <a:latin typeface="Garamond" panose="02020404030301010803" pitchFamily="18" charset="0"/>
            </a:endParaRPr>
          </a:p>
          <a:p>
            <a:pPr algn="just"/>
            <a:r>
              <a:rPr lang="en-GB" sz="2000" dirty="0">
                <a:latin typeface="Garamond" panose="02020404030301010803" pitchFamily="18" charset="0"/>
              </a:rPr>
              <a:t>The two London monks were brought from Hull to York and brought before the Lord President of the North, the Duke of Norfolk, on trumped up </a:t>
            </a:r>
            <a:r>
              <a:rPr lang="en-GB" sz="2000" dirty="0" err="1">
                <a:solidFill>
                  <a:schemeClr val="bg1"/>
                </a:solidFill>
                <a:latin typeface="Garamond" panose="02020404030301010803" pitchFamily="18" charset="0"/>
              </a:rPr>
              <a:t>xxxxxxxx</a:t>
            </a:r>
            <a:r>
              <a:rPr lang="en-GB" sz="2000" dirty="0">
                <a:solidFill>
                  <a:schemeClr val="bg1"/>
                </a:solidFill>
                <a:latin typeface="Garamond" panose="02020404030301010803" pitchFamily="18" charset="0"/>
              </a:rPr>
              <a:t> </a:t>
            </a:r>
            <a:r>
              <a:rPr lang="en-GB" sz="2000" dirty="0">
                <a:latin typeface="Garamond" panose="02020404030301010803" pitchFamily="18" charset="0"/>
              </a:rPr>
              <a:t>treason charges where they were condemned to death and died on </a:t>
            </a:r>
            <a:r>
              <a:rPr lang="en-GB" sz="2000" dirty="0" err="1">
                <a:solidFill>
                  <a:schemeClr val="bg1"/>
                </a:solidFill>
                <a:latin typeface="Garamond" panose="02020404030301010803" pitchFamily="18" charset="0"/>
              </a:rPr>
              <a:t>xxxxxxxxxxxxxxx</a:t>
            </a:r>
            <a:r>
              <a:rPr lang="en-GB" sz="2000" dirty="0">
                <a:latin typeface="Garamond" panose="02020404030301010803" pitchFamily="18" charset="0"/>
              </a:rPr>
              <a:t>  11</a:t>
            </a:r>
            <a:r>
              <a:rPr lang="en-GB" sz="2000" baseline="30000" dirty="0">
                <a:latin typeface="Garamond" panose="02020404030301010803" pitchFamily="18" charset="0"/>
              </a:rPr>
              <a:t>th</a:t>
            </a:r>
            <a:r>
              <a:rPr lang="en-GB" sz="2000" dirty="0">
                <a:latin typeface="Garamond" panose="02020404030301010803" pitchFamily="18" charset="0"/>
              </a:rPr>
              <a:t>  May 1537.</a:t>
            </a:r>
          </a:p>
          <a:p>
            <a:pPr algn="ctr"/>
            <a:endParaRPr lang="en-GB" dirty="0"/>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itle 1"/>
          <p:cNvSpPr txBox="1">
            <a:spLocks/>
          </p:cNvSpPr>
          <p:nvPr/>
        </p:nvSpPr>
        <p:spPr>
          <a:xfrm>
            <a:off x="370164" y="350478"/>
            <a:ext cx="11526640" cy="107899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 </a:t>
            </a:r>
            <a:r>
              <a:rPr lang="en-GB" altLang="en-US" sz="4000" dirty="0">
                <a:solidFill>
                  <a:schemeClr val="accent4">
                    <a:lumMod val="75000"/>
                  </a:schemeClr>
                </a:solidFill>
                <a:latin typeface="Garamond" panose="02020404030301010803" pitchFamily="18" charset="0"/>
              </a:rPr>
              <a:t>Martyrs of England and Wales : St </a:t>
            </a:r>
            <a:r>
              <a:rPr lang="en-GB" altLang="en-US" sz="4000">
                <a:solidFill>
                  <a:schemeClr val="accent4">
                    <a:lumMod val="75000"/>
                  </a:schemeClr>
                </a:solidFill>
                <a:latin typeface="Garamond" panose="02020404030301010803" pitchFamily="18" charset="0"/>
              </a:rPr>
              <a:t>John Rochester</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undefined">
            <a:extLst>
              <a:ext uri="{FF2B5EF4-FFF2-40B4-BE49-F238E27FC236}">
                <a16:creationId xmlns:a16="http://schemas.microsoft.com/office/drawing/2014/main" id="{CAD6F83A-67A4-6101-A351-E06B23D3A30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724" t="11622" r="31118"/>
          <a:stretch/>
        </p:blipFill>
        <p:spPr bwMode="auto">
          <a:xfrm>
            <a:off x="370164" y="1606859"/>
            <a:ext cx="2683754" cy="5159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150875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a:solidFill>
                  <a:schemeClr val="accent4">
                    <a:lumMod val="75000"/>
                  </a:schemeClr>
                </a:solidFill>
                <a:latin typeface="Garamond" panose="02020404030301010803" pitchFamily="18" charset="0"/>
              </a:rPr>
              <a:t>Monday 8</a:t>
            </a:r>
            <a:r>
              <a:rPr lang="en-GB" sz="2800" baseline="30000">
                <a:solidFill>
                  <a:schemeClr val="accent4">
                    <a:lumMod val="75000"/>
                  </a:schemeClr>
                </a:solidFill>
                <a:latin typeface="Garamond" panose="02020404030301010803" pitchFamily="18" charset="0"/>
              </a:rPr>
              <a:t>th</a:t>
            </a:r>
            <a:r>
              <a:rPr lang="en-GB" sz="2800">
                <a:solidFill>
                  <a:schemeClr val="accent4">
                    <a:lumMod val="75000"/>
                  </a:schemeClr>
                </a:solidFill>
                <a:latin typeface="Garamond" panose="02020404030301010803" pitchFamily="18" charset="0"/>
              </a:rPr>
              <a:t> May 2023</a:t>
            </a:r>
            <a:endParaRPr lang="en-GB" sz="2800" dirty="0">
              <a:solidFill>
                <a:schemeClr val="accent4">
                  <a:lumMod val="75000"/>
                </a:schemeClr>
              </a:solidFill>
              <a:latin typeface="Garamond" panose="02020404030301010803"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1013659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as Sisters and Brothers ~</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49914" y="1896518"/>
            <a:ext cx="5892167" cy="294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5900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purl.org/dc/elements/1.1/"/>
    <ds:schemaRef ds:uri="http://schemas.microsoft.com/office/2006/documentManagement/typ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7540</TotalTime>
  <Words>684</Words>
  <Application>Microsoft Office PowerPoint</Application>
  <PresentationFormat>Widescreen</PresentationFormat>
  <Paragraphs>66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Garamond</vt:lpstr>
      <vt:lpstr>新細明體</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490</cp:revision>
  <dcterms:created xsi:type="dcterms:W3CDTF">2019-09-06T14:56:38Z</dcterms:created>
  <dcterms:modified xsi:type="dcterms:W3CDTF">2023-04-18T13:03:31Z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