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346" r:id="rId10"/>
    <p:sldId id="351" r:id="rId11"/>
    <p:sldId id="35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C29BE-51A3-464C-AE9B-8A6160A05741}" v="4" dt="2022-07-21T14:43:21.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47" autoAdjust="0"/>
    <p:restoredTop sz="94660"/>
  </p:normalViewPr>
  <p:slideViewPr>
    <p:cSldViewPr snapToGrid="0">
      <p:cViewPr varScale="1">
        <p:scale>
          <a:sx n="66" d="100"/>
          <a:sy n="66" d="100"/>
        </p:scale>
        <p:origin x="41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20/04/2023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22</a:t>
            </a:r>
            <a:r>
              <a:rPr lang="en-GB" sz="2800" baseline="30000" dirty="0">
                <a:solidFill>
                  <a:schemeClr val="accent4">
                    <a:lumMod val="75000"/>
                  </a:schemeClr>
                </a:solidFill>
                <a:latin typeface="Garamond" panose="02020404030301010803" pitchFamily="18" charset="0"/>
              </a:rPr>
              <a:t>nd</a:t>
            </a:r>
            <a:r>
              <a:rPr lang="en-GB" sz="2800" dirty="0">
                <a:solidFill>
                  <a:schemeClr val="accent4">
                    <a:lumMod val="75000"/>
                  </a:schemeClr>
                </a:solidFill>
                <a:latin typeface="Garamond" panose="02020404030301010803" pitchFamily="18" charset="0"/>
              </a:rPr>
              <a:t> May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1013659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Sisters and Brothers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75533" y="1896518"/>
            <a:ext cx="5240928" cy="2946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536176"/>
            <a:ext cx="10506504" cy="473151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2400" dirty="0">
                <a:effectLst/>
                <a:latin typeface="Garamond" panose="02020404030301010803" pitchFamily="18" charset="0"/>
                <a:ea typeface="Calibri" panose="020F0502020204030204" pitchFamily="34" charset="0"/>
                <a:cs typeface="Times New Roman" panose="02020603050405020304" pitchFamily="18" charset="0"/>
              </a:rPr>
              <a:t> </a:t>
            </a:r>
          </a:p>
          <a:p>
            <a:pPr algn="ctr"/>
            <a:r>
              <a:rPr lang="en-GB" sz="2400" dirty="0">
                <a:effectLst/>
                <a:latin typeface="Garamond" panose="02020404030301010803" pitchFamily="18" charset="0"/>
                <a:ea typeface="Calibri" panose="020F0502020204030204" pitchFamily="34" charset="0"/>
                <a:cs typeface="Times New Roman" panose="02020603050405020304" pitchFamily="18" charset="0"/>
              </a:rPr>
              <a:t>This week’s </a:t>
            </a:r>
            <a:r>
              <a:rPr lang="en-GB" sz="2400" dirty="0">
                <a:latin typeface="Garamond" panose="02020404030301010803" pitchFamily="18" charset="0"/>
                <a:ea typeface="Calibri" panose="020F0502020204030204" pitchFamily="34" charset="0"/>
                <a:cs typeface="Times New Roman" panose="02020603050405020304" pitchFamily="18" charset="0"/>
              </a:rPr>
              <a:t>Sunday G</a:t>
            </a:r>
            <a:r>
              <a:rPr lang="en-GB" sz="2400" dirty="0">
                <a:effectLst/>
                <a:latin typeface="Garamond" panose="02020404030301010803" pitchFamily="18" charset="0"/>
                <a:ea typeface="Calibri" panose="020F0502020204030204" pitchFamily="34" charset="0"/>
                <a:cs typeface="Times New Roman" panose="02020603050405020304" pitchFamily="18" charset="0"/>
              </a:rPr>
              <a:t>ospel reading tells us that Jesus p</a:t>
            </a:r>
            <a:r>
              <a:rPr lang="en-GB" sz="2400" dirty="0">
                <a:latin typeface="Garamond" panose="02020404030301010803" pitchFamily="18" charset="0"/>
                <a:cs typeface="Times New Roman" panose="02020603050405020304" pitchFamily="18" charset="0"/>
              </a:rPr>
              <a:t>rays for his disciples.</a:t>
            </a:r>
          </a:p>
          <a:p>
            <a:pPr algn="ctr"/>
            <a:endParaRPr lang="en-GB" sz="2400" dirty="0">
              <a:latin typeface="Garamond" panose="02020404030301010803" pitchFamily="18" charset="0"/>
              <a:cs typeface="Times New Roman" panose="02020603050405020304" pitchFamily="18" charset="0"/>
            </a:endParaRPr>
          </a:p>
          <a:p>
            <a:pPr algn="ctr"/>
            <a:r>
              <a:rPr lang="en-GB" sz="2400" dirty="0">
                <a:latin typeface="Garamond" panose="02020404030301010803" pitchFamily="18" charset="0"/>
              </a:rPr>
              <a:t>The disciples are part of the world but have been chosen</a:t>
            </a:r>
          </a:p>
          <a:p>
            <a:pPr algn="ctr"/>
            <a:r>
              <a:rPr lang="en-GB" sz="2400" dirty="0">
                <a:latin typeface="Garamond" panose="02020404030301010803" pitchFamily="18" charset="0"/>
              </a:rPr>
              <a:t> to make God and Jesus known to the world </a:t>
            </a:r>
          </a:p>
          <a:p>
            <a:pPr algn="ctr"/>
            <a:r>
              <a:rPr lang="en-GB" sz="2400" dirty="0">
                <a:latin typeface="Garamond" panose="02020404030301010803" pitchFamily="18" charset="0"/>
              </a:rPr>
              <a:t>and to serve for the salvation of the world. </a:t>
            </a:r>
            <a:endParaRPr lang="en-GB" sz="2400" dirty="0">
              <a:latin typeface="Garamond" panose="02020404030301010803" pitchFamily="18" charset="0"/>
              <a:cs typeface="Times New Roman" panose="02020603050405020304" pitchFamily="18" charset="0"/>
            </a:endParaRPr>
          </a:p>
          <a:p>
            <a:pPr algn="ctr"/>
            <a:endParaRPr lang="en-GB" sz="2400" dirty="0">
              <a:latin typeface="Garamond" panose="02020404030301010803" pitchFamily="18" charset="0"/>
              <a:cs typeface="Times New Roman" panose="02020603050405020304" pitchFamily="18" charset="0"/>
            </a:endParaRPr>
          </a:p>
          <a:p>
            <a:pPr algn="ctr"/>
            <a:r>
              <a:rPr lang="en-GB" sz="2400" dirty="0">
                <a:latin typeface="Garamond" panose="02020404030301010803" pitchFamily="18" charset="0"/>
                <a:cs typeface="Times New Roman" panose="02020603050405020304" pitchFamily="18" charset="0"/>
              </a:rPr>
              <a:t>We are the followers of Jesus in the world today </a:t>
            </a:r>
          </a:p>
          <a:p>
            <a:pPr algn="ctr"/>
            <a:r>
              <a:rPr lang="en-GB" sz="2400" dirty="0">
                <a:latin typeface="Garamond" panose="02020404030301010803" pitchFamily="18" charset="0"/>
                <a:cs typeface="Times New Roman" panose="02020603050405020304" pitchFamily="18" charset="0"/>
              </a:rPr>
              <a:t>and like the disciples we work for the salvation of ourselves and others</a:t>
            </a:r>
          </a:p>
          <a:p>
            <a:pPr algn="ctr"/>
            <a:r>
              <a:rPr lang="en-GB" sz="2400" dirty="0">
                <a:latin typeface="Garamond" panose="02020404030301010803" pitchFamily="18" charset="0"/>
                <a:cs typeface="Times New Roman" panose="02020603050405020304" pitchFamily="18" charset="0"/>
              </a:rPr>
              <a:t>and make Jesus known through our words and actions.</a:t>
            </a: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GB" sz="3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48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4800" dirty="0">
                <a:latin typeface="Garamond" panose="02020404030301010803" pitchFamily="18" charset="0"/>
                <a:ea typeface="Calibri" panose="020F0502020204030204" pitchFamily="34" charset="0"/>
                <a:cs typeface="Times New Roman" panose="02020603050405020304" pitchFamily="18" charset="0"/>
              </a:rPr>
              <a:t>F</a:t>
            </a:r>
            <a:r>
              <a:rPr lang="en-GB" sz="4800" dirty="0">
                <a:effectLst/>
                <a:latin typeface="Garamond" panose="02020404030301010803" pitchFamily="18" charset="0"/>
                <a:ea typeface="Calibri" panose="020F0502020204030204" pitchFamily="34" charset="0"/>
                <a:cs typeface="Times New Roman" panose="02020603050405020304" pitchFamily="18" charset="0"/>
              </a:rPr>
              <a:t>orward as Sisters and Brothers</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5185469" y="3020272"/>
            <a:ext cx="5782568" cy="2154436"/>
          </a:xfrm>
          <a:prstGeom prst="rect">
            <a:avLst/>
          </a:prstGeom>
        </p:spPr>
        <p:txBody>
          <a:bodyPr wrap="square">
            <a:spAutoFit/>
          </a:bodyPr>
          <a:lstStyle/>
          <a:p>
            <a:pPr algn="ctr"/>
            <a:r>
              <a:rPr lang="en-GB" sz="2600" b="1" dirty="0">
                <a:latin typeface="Garamond" panose="02020404030301010803" pitchFamily="18" charset="0"/>
              </a:rPr>
              <a:t>Sunday 21</a:t>
            </a:r>
            <a:r>
              <a:rPr lang="en-GB" sz="2600" b="1" baseline="30000" dirty="0">
                <a:latin typeface="Garamond" panose="02020404030301010803" pitchFamily="18" charset="0"/>
              </a:rPr>
              <a:t>st</a:t>
            </a:r>
            <a:r>
              <a:rPr lang="en-GB" sz="2600" b="1" dirty="0">
                <a:latin typeface="Garamond" panose="02020404030301010803" pitchFamily="18" charset="0"/>
              </a:rPr>
              <a:t> May 2023</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John, Jesus says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800" dirty="0">
                <a:latin typeface="Garamond" panose="02020404030301010803" pitchFamily="18" charset="0"/>
              </a:rPr>
              <a:t>“I pray for them.”</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3142" y="2119380"/>
            <a:ext cx="3771075" cy="454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03682" y="250978"/>
            <a:ext cx="1088505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The Lord’s Prayer</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782766" y="3731191"/>
            <a:ext cx="5046562" cy="602073"/>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3" name="Picture 2"/>
          <p:cNvPicPr>
            <a:picLocks noChangeAspect="1"/>
          </p:cNvPicPr>
          <p:nvPr/>
        </p:nvPicPr>
        <p:blipFill rotWithShape="1">
          <a:blip r:embed="rId3">
            <a:duotone>
              <a:schemeClr val="bg2">
                <a:shade val="45000"/>
                <a:satMod val="135000"/>
              </a:schemeClr>
              <a:prstClr val="white"/>
            </a:duotone>
            <a:extLst>
              <a:ext uri="{28A0092B-C50C-407E-A947-70E740481C1C}">
                <a14:useLocalDpi xmlns:a14="http://schemas.microsoft.com/office/drawing/2010/main" val="0"/>
              </a:ext>
            </a:extLst>
          </a:blip>
          <a:srcRect l="17223" t="8646" r="16996"/>
          <a:stretch/>
        </p:blipFill>
        <p:spPr>
          <a:xfrm>
            <a:off x="3729391" y="1979387"/>
            <a:ext cx="4313200" cy="4560425"/>
          </a:xfrm>
          <a:prstGeom prst="rect">
            <a:avLst/>
          </a:prstGeom>
        </p:spPr>
      </p:pic>
      <p:sp>
        <p:nvSpPr>
          <p:cNvPr id="5" name="Rectangle 4"/>
          <p:cNvSpPr/>
          <p:nvPr/>
        </p:nvSpPr>
        <p:spPr>
          <a:xfrm>
            <a:off x="8150024" y="1927722"/>
            <a:ext cx="3561686" cy="4524315"/>
          </a:xfrm>
          <a:prstGeom prst="rect">
            <a:avLst/>
          </a:prstGeom>
        </p:spPr>
        <p:txBody>
          <a:bodyPr wrap="square">
            <a:spAutoFit/>
          </a:bodyPr>
          <a:lstStyle/>
          <a:p>
            <a:pPr algn="just"/>
            <a:r>
              <a:rPr lang="en-US" dirty="0">
                <a:latin typeface="Garamond" panose="02020404030301010803" pitchFamily="18" charset="0"/>
              </a:rPr>
              <a:t>As we look forward to World Youth Day in August this year, we remind ourselves of the things we share with our fellow young people from all over the world.  At this international event, Catholics will pray the prayer Jesus taught us in a huge number of languages.  We will mark this with a weekly inclusion of the Lord’s Prayer in the languages spoken in our schools. </a:t>
            </a:r>
          </a:p>
          <a:p>
            <a:pPr algn="ctr"/>
            <a:r>
              <a:rPr lang="en-US" b="1" dirty="0">
                <a:latin typeface="Garamond" panose="02020404030301010803" pitchFamily="18" charset="0"/>
              </a:rPr>
              <a:t>Aramaic </a:t>
            </a:r>
          </a:p>
          <a:p>
            <a:pPr algn="ctr"/>
            <a:r>
              <a:rPr lang="en-US" dirty="0">
                <a:latin typeface="Garamond" panose="02020404030301010803" pitchFamily="18" charset="0"/>
              </a:rPr>
              <a:t>is a language spoken by many Syrian refugees … and was also the language of Jesus himself!</a:t>
            </a:r>
          </a:p>
          <a:p>
            <a:pPr algn="just"/>
            <a:endParaRPr lang="en-US" dirty="0">
              <a:latin typeface="Garamond" panose="02020404030301010803" pitchFamily="18" charset="0"/>
            </a:endParaRPr>
          </a:p>
        </p:txBody>
      </p:sp>
      <p:sp>
        <p:nvSpPr>
          <p:cNvPr id="10" name="Rectangle 9"/>
          <p:cNvSpPr/>
          <p:nvPr/>
        </p:nvSpPr>
        <p:spPr>
          <a:xfrm>
            <a:off x="241140" y="2136735"/>
            <a:ext cx="6096000" cy="461665"/>
          </a:xfrm>
          <a:prstGeom prst="rect">
            <a:avLst/>
          </a:prstGeom>
        </p:spPr>
        <p:txBody>
          <a:bodyPr>
            <a:spAutoFit/>
          </a:bodyPr>
          <a:lstStyle/>
          <a:p>
            <a:endParaRPr lang="en-US" altLang="zh-TW" sz="2400" dirty="0">
              <a:latin typeface="Garamond" panose="02020404030301010803" pitchFamily="18" charset="0"/>
            </a:endParaRPr>
          </a:p>
        </p:txBody>
      </p:sp>
      <p:pic>
        <p:nvPicPr>
          <p:cNvPr id="11" name="Picture 10" descr="The Lords prayer in Aramaic with transcription"/>
          <p:cNvPicPr/>
          <p:nvPr/>
        </p:nvPicPr>
        <p:blipFill rotWithShape="1">
          <a:blip r:embed="rId4">
            <a:extLst>
              <a:ext uri="{28A0092B-C50C-407E-A947-70E740481C1C}">
                <a14:useLocalDpi xmlns:a14="http://schemas.microsoft.com/office/drawing/2010/main" val="0"/>
              </a:ext>
            </a:extLst>
          </a:blip>
          <a:srcRect l="36564" t="8563"/>
          <a:stretch/>
        </p:blipFill>
        <p:spPr bwMode="auto">
          <a:xfrm>
            <a:off x="130172" y="1979387"/>
            <a:ext cx="4388561" cy="45604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9733815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63657" y="2671126"/>
            <a:ext cx="6898610" cy="2862322"/>
          </a:xfrm>
          <a:prstGeom prst="rect">
            <a:avLst/>
          </a:prstGeom>
          <a:noFill/>
        </p:spPr>
        <p:txBody>
          <a:bodyPr wrap="square" rtlCol="0">
            <a:spAutoFit/>
          </a:bodyPr>
          <a:lstStyle/>
          <a:p>
            <a:pPr algn="ctr"/>
            <a:r>
              <a:rPr lang="en-GB" sz="6600" dirty="0">
                <a:latin typeface="Garamond" panose="02020404030301010803" pitchFamily="18" charset="0"/>
              </a:rPr>
              <a:t>“Youth cannot remain on hold.” </a:t>
            </a:r>
            <a:endParaRPr lang="en-GB" sz="6600" dirty="0">
              <a:latin typeface="Garamond" panose="02020404030301010803" pitchFamily="18" charset="0"/>
              <a:ea typeface="Calibri" panose="020F0502020204030204" pitchFamily="34" charset="0"/>
              <a:cs typeface="Times New Roman" panose="02020603050405020304" pitchFamily="18" charset="0"/>
            </a:endParaRPr>
          </a:p>
          <a:p>
            <a:endParaRPr lang="en-US" sz="2400" i="1" dirty="0">
              <a:latin typeface="Garamond" panose="02020404030301010803" pitchFamily="18" charset="0"/>
            </a:endParaRPr>
          </a:p>
          <a:p>
            <a:r>
              <a:rPr lang="en-US" sz="2400" i="1" dirty="0">
                <a:latin typeface="Garamond" panose="02020404030301010803" pitchFamily="18" charset="0"/>
              </a:rPr>
              <a:t> -</a:t>
            </a:r>
            <a:r>
              <a:rPr lang="en-GB" sz="2400" i="1" dirty="0">
                <a:latin typeface="Garamond" panose="02020404030301010803" pitchFamily="18" charset="0"/>
              </a:rPr>
              <a:t> </a:t>
            </a:r>
            <a:r>
              <a:rPr lang="en-GB" sz="2400" dirty="0">
                <a:latin typeface="Garamond" panose="02020404030301010803" pitchFamily="18" charset="0"/>
              </a:rPr>
              <a:t>Pope Francis : </a:t>
            </a:r>
            <a:r>
              <a:rPr lang="en-GB" sz="2400" i="1" dirty="0">
                <a:latin typeface="Garamond" panose="02020404030301010803" pitchFamily="18" charset="0"/>
              </a:rPr>
              <a:t>Young People, Faith and Discernment, 2018)</a:t>
            </a: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4855135" y="281396"/>
            <a:ext cx="6770808" cy="1807834"/>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500" dirty="0">
                <a:solidFill>
                  <a:schemeClr val="accent4">
                    <a:lumMod val="75000"/>
                  </a:schemeClr>
                </a:solidFill>
                <a:latin typeface="Garamond" panose="02020404030301010803" pitchFamily="18" charset="0"/>
              </a:rPr>
              <a:t>St Rita of </a:t>
            </a:r>
            <a:r>
              <a:rPr lang="en-GB" altLang="en-US" sz="4500" dirty="0" err="1">
                <a:solidFill>
                  <a:schemeClr val="accent4">
                    <a:lumMod val="75000"/>
                  </a:schemeClr>
                </a:solidFill>
                <a:latin typeface="Garamond" panose="02020404030301010803" pitchFamily="18" charset="0"/>
              </a:rPr>
              <a:t>Cascia</a:t>
            </a:r>
            <a:endParaRPr lang="en-GB" altLang="en-US" sz="4500" dirty="0">
              <a:solidFill>
                <a:schemeClr val="accent4">
                  <a:lumMod val="75000"/>
                </a:schemeClr>
              </a:solidFill>
              <a:latin typeface="Garamond" panose="02020404030301010803" pitchFamily="18" charset="0"/>
            </a:endParaRPr>
          </a:p>
          <a:p>
            <a:pPr algn="ctr"/>
            <a:r>
              <a:rPr lang="en-GB" altLang="en-US" sz="4500" dirty="0">
                <a:solidFill>
                  <a:schemeClr val="accent4">
                    <a:lumMod val="75000"/>
                  </a:schemeClr>
                </a:solidFill>
                <a:latin typeface="Garamond" panose="02020404030301010803" pitchFamily="18" charset="0"/>
              </a:rPr>
              <a:t>Feast day : 22</a:t>
            </a:r>
            <a:r>
              <a:rPr lang="en-GB" altLang="en-US" sz="4500" baseline="30000" dirty="0">
                <a:solidFill>
                  <a:schemeClr val="accent4">
                    <a:lumMod val="75000"/>
                  </a:schemeClr>
                </a:solidFill>
                <a:latin typeface="Garamond" panose="02020404030301010803" pitchFamily="18" charset="0"/>
              </a:rPr>
              <a:t>nd</a:t>
            </a:r>
            <a:r>
              <a:rPr lang="en-GB" altLang="en-US" sz="4500" dirty="0">
                <a:solidFill>
                  <a:schemeClr val="accent4">
                    <a:lumMod val="75000"/>
                  </a:schemeClr>
                </a:solidFill>
                <a:latin typeface="Garamond" panose="02020404030301010803" pitchFamily="18" charset="0"/>
              </a:rPr>
              <a:t>  May </a:t>
            </a:r>
            <a:endParaRPr lang="en-GB" sz="45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798890" y="2211171"/>
            <a:ext cx="6770808" cy="430887"/>
          </a:xfrm>
          <a:prstGeom prst="rect">
            <a:avLst/>
          </a:prstGeom>
          <a:noFill/>
        </p:spPr>
        <p:txBody>
          <a:bodyPr wrap="square" rtlCol="0">
            <a:spAutoFit/>
          </a:bodyPr>
          <a:lstStyle/>
          <a:p>
            <a:pPr algn="just"/>
            <a:endParaRPr lang="en-GB" sz="2200" dirty="0">
              <a:latin typeface="Garamond" panose="02020404030301010803"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5899" y="529146"/>
            <a:ext cx="4410034" cy="577714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extBox 1"/>
          <p:cNvSpPr txBox="1"/>
          <p:nvPr/>
        </p:nvSpPr>
        <p:spPr>
          <a:xfrm>
            <a:off x="4855135" y="2214149"/>
            <a:ext cx="6770808" cy="3785652"/>
          </a:xfrm>
          <a:prstGeom prst="rect">
            <a:avLst/>
          </a:prstGeom>
          <a:noFill/>
        </p:spPr>
        <p:txBody>
          <a:bodyPr wrap="square" rtlCol="0">
            <a:spAutoFit/>
          </a:bodyPr>
          <a:lstStyle/>
          <a:p>
            <a:pPr algn="just"/>
            <a:r>
              <a:rPr lang="en-GB" sz="2400" dirty="0">
                <a:latin typeface="Garamond" panose="02020404030301010803" pitchFamily="18" charset="0"/>
              </a:rPr>
              <a:t>Rita was a widow who joined the Augustinian order as a nun after the death of her husband.</a:t>
            </a:r>
          </a:p>
          <a:p>
            <a:pPr algn="just"/>
            <a:r>
              <a:rPr lang="en-GB" sz="2400" dirty="0">
                <a:latin typeface="Garamond" panose="02020404030301010803" pitchFamily="18" charset="0"/>
              </a:rPr>
              <a:t>She was born in Italy in the 14</a:t>
            </a:r>
            <a:r>
              <a:rPr lang="en-GB" sz="2400" baseline="30000" dirty="0">
                <a:latin typeface="Garamond" panose="02020404030301010803" pitchFamily="18" charset="0"/>
              </a:rPr>
              <a:t>th</a:t>
            </a:r>
            <a:r>
              <a:rPr lang="en-GB" sz="2400" dirty="0">
                <a:latin typeface="Garamond" panose="02020404030301010803" pitchFamily="18" charset="0"/>
              </a:rPr>
              <a:t> Century and was married to an Italian nobleman. She was married for eighteen years and after her husband was murdered Rita forgave his killers.</a:t>
            </a:r>
          </a:p>
          <a:p>
            <a:pPr algn="just"/>
            <a:r>
              <a:rPr lang="en-GB" sz="2400" dirty="0">
                <a:latin typeface="Garamond" panose="02020404030301010803" pitchFamily="18" charset="0"/>
              </a:rPr>
              <a:t>She then joined the order at the age of 36 and died in her 70s.</a:t>
            </a:r>
          </a:p>
          <a:p>
            <a:pPr algn="just"/>
            <a:r>
              <a:rPr lang="en-GB" sz="2400" dirty="0">
                <a:latin typeface="Garamond" panose="02020404030301010803" pitchFamily="18" charset="0"/>
              </a:rPr>
              <a:t>She was canonised in 1900 and is the patron saint of lost and impossible causes, as well as of mothers.</a:t>
            </a:r>
          </a:p>
        </p:txBody>
      </p:sp>
    </p:spTree>
    <p:extLst>
      <p:ext uri="{BB962C8B-B14F-4D97-AF65-F5344CB8AC3E}">
        <p14:creationId xmlns:p14="http://schemas.microsoft.com/office/powerpoint/2010/main" val="20041565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177801"/>
            <a:ext cx="11453375" cy="148594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800" dirty="0">
                <a:solidFill>
                  <a:schemeClr val="accent4">
                    <a:lumMod val="75000"/>
                  </a:schemeClr>
                </a:solidFill>
                <a:latin typeface="Garamond" panose="02020404030301010803" pitchFamily="18" charset="0"/>
              </a:rPr>
              <a:t>Martyrs of England and Wales : </a:t>
            </a:r>
            <a:r>
              <a:rPr lang="en-GB" altLang="en-US" sz="4600" dirty="0">
                <a:solidFill>
                  <a:schemeClr val="accent4">
                    <a:lumMod val="75000"/>
                  </a:schemeClr>
                </a:solidFill>
                <a:latin typeface="Garamond" panose="02020404030301010803" pitchFamily="18" charset="0"/>
              </a:rPr>
              <a:t>                      </a:t>
            </a:r>
            <a:r>
              <a:rPr lang="en-GB" sz="4600" dirty="0">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St Edmund Campion</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8">
            <a:extLst>
              <a:ext uri="{FF2B5EF4-FFF2-40B4-BE49-F238E27FC236}">
                <a16:creationId xmlns:a16="http://schemas.microsoft.com/office/drawing/2014/main" id="{86DF3ECD-1A94-4E29-B9CC-75D7B04FE216}"/>
              </a:ext>
            </a:extLst>
          </p:cNvPr>
          <p:cNvSpPr/>
          <p:nvPr/>
        </p:nvSpPr>
        <p:spPr>
          <a:xfrm>
            <a:off x="4476750" y="1859339"/>
            <a:ext cx="7262812" cy="4001095"/>
          </a:xfrm>
          <a:prstGeom prst="rect">
            <a:avLst/>
          </a:prstGeom>
        </p:spPr>
        <p:txBody>
          <a:bodyPr wrap="square">
            <a:spAutoFit/>
          </a:bodyPr>
          <a:lstStyle/>
          <a:p>
            <a:pPr algn="just">
              <a:defRPr/>
            </a:pPr>
            <a:r>
              <a:rPr lang="en-US" sz="2200" b="0" i="0" dirty="0">
                <a:solidFill>
                  <a:srgbClr val="2F222A"/>
                </a:solidFill>
                <a:effectLst/>
                <a:latin typeface="Garamond" panose="02020404030301010803" pitchFamily="18" charset="0"/>
              </a:rPr>
              <a:t>Edmund Campion (1540- 1581) was such an accomplished scholar that he was made a fellow of St John’s College, Oxford, at the age of only 17.  His Catholic faith led him to walk barefoot to Rome, where he joined the Society of Jesus. </a:t>
            </a:r>
          </a:p>
          <a:p>
            <a:pPr algn="just">
              <a:defRPr/>
            </a:pPr>
            <a:r>
              <a:rPr lang="en-US" sz="2200" dirty="0">
                <a:solidFill>
                  <a:srgbClr val="2F222A"/>
                </a:solidFill>
                <a:latin typeface="Garamond" panose="02020404030301010803" pitchFamily="18" charset="0"/>
              </a:rPr>
              <a:t>He returned to England as a priest where he ministered to Catholics secretly until he was betrayed.  He was imprisoned in the </a:t>
            </a:r>
            <a:r>
              <a:rPr lang="en-US" sz="2200" b="0" i="0" dirty="0">
                <a:solidFill>
                  <a:srgbClr val="2F222A"/>
                </a:solidFill>
                <a:effectLst/>
                <a:latin typeface="Garamond" panose="02020404030301010803" pitchFamily="18" charset="0"/>
              </a:rPr>
              <a:t>Tower of London, and sentenced to death. He was martyred at </a:t>
            </a:r>
            <a:r>
              <a:rPr lang="en-US" sz="2200" b="0" i="0" dirty="0" err="1">
                <a:solidFill>
                  <a:srgbClr val="2F222A"/>
                </a:solidFill>
                <a:effectLst/>
                <a:latin typeface="Garamond" panose="02020404030301010803" pitchFamily="18" charset="0"/>
              </a:rPr>
              <a:t>Tyburn</a:t>
            </a:r>
            <a:r>
              <a:rPr lang="en-US" sz="2200" b="0" i="0" dirty="0">
                <a:solidFill>
                  <a:srgbClr val="2F222A"/>
                </a:solidFill>
                <a:effectLst/>
                <a:latin typeface="Garamond" panose="02020404030301010803" pitchFamily="18" charset="0"/>
              </a:rPr>
              <a:t> on 1</a:t>
            </a:r>
            <a:r>
              <a:rPr lang="en-US" sz="2200" b="0" i="0" baseline="30000" dirty="0">
                <a:solidFill>
                  <a:srgbClr val="2F222A"/>
                </a:solidFill>
                <a:effectLst/>
                <a:latin typeface="Garamond" panose="02020404030301010803" pitchFamily="18" charset="0"/>
              </a:rPr>
              <a:t>st</a:t>
            </a:r>
            <a:r>
              <a:rPr lang="en-US" sz="2200" b="0" i="0" dirty="0">
                <a:solidFill>
                  <a:srgbClr val="2F222A"/>
                </a:solidFill>
                <a:effectLst/>
                <a:latin typeface="Garamond" panose="02020404030301010803" pitchFamily="18" charset="0"/>
              </a:rPr>
              <a:t> December 1581 and </a:t>
            </a:r>
            <a:r>
              <a:rPr lang="en-US" sz="2200" b="0" i="0" dirty="0" err="1">
                <a:solidFill>
                  <a:srgbClr val="2F222A"/>
                </a:solidFill>
                <a:effectLst/>
                <a:latin typeface="Garamond" panose="02020404030301010803" pitchFamily="18" charset="0"/>
              </a:rPr>
              <a:t>canonised</a:t>
            </a:r>
            <a:r>
              <a:rPr lang="en-US" sz="2200" b="0" i="0" dirty="0">
                <a:solidFill>
                  <a:srgbClr val="2F222A"/>
                </a:solidFill>
                <a:effectLst/>
                <a:latin typeface="Garamond" panose="02020404030301010803" pitchFamily="18" charset="0"/>
              </a:rPr>
              <a:t> by Pope Paul VI in 1970.</a:t>
            </a:r>
            <a:r>
              <a:rPr lang="en-GB" sz="2200" dirty="0">
                <a:latin typeface="Garamond" panose="02020404030301010803" pitchFamily="18" charset="0"/>
              </a:rPr>
              <a:t> </a:t>
            </a:r>
          </a:p>
          <a:p>
            <a:pPr algn="just">
              <a:defRPr/>
            </a:pPr>
            <a:endParaRPr lang="en-GB" sz="1200" dirty="0">
              <a:latin typeface="Garamond" panose="02020404030301010803" pitchFamily="18" charset="0"/>
            </a:endParaRPr>
          </a:p>
          <a:p>
            <a:pPr algn="just">
              <a:defRPr/>
            </a:pPr>
            <a:r>
              <a:rPr lang="en-GB" sz="2200" dirty="0">
                <a:latin typeface="Garamond" panose="02020404030301010803" pitchFamily="18" charset="0"/>
              </a:rPr>
              <a:t>In 1962 The Campion School in Hornchurch was founded in his honour and memory by the Society of Jesus. </a:t>
            </a:r>
          </a:p>
        </p:txBody>
      </p:sp>
      <p:pic>
        <p:nvPicPr>
          <p:cNvPr id="4" name="Picture 3">
            <a:extLst>
              <a:ext uri="{FF2B5EF4-FFF2-40B4-BE49-F238E27FC236}">
                <a16:creationId xmlns:a16="http://schemas.microsoft.com/office/drawing/2014/main" id="{F9C3DA18-C7B4-4DB7-8232-1CFB16FD0957}"/>
              </a:ext>
            </a:extLst>
          </p:cNvPr>
          <p:cNvPicPr>
            <a:picLocks noChangeAspect="1"/>
          </p:cNvPicPr>
          <p:nvPr/>
        </p:nvPicPr>
        <p:blipFill rotWithShape="1">
          <a:blip r:embed="rId3"/>
          <a:srcRect l="4511" t="956" r="3230" b="1744"/>
          <a:stretch/>
        </p:blipFill>
        <p:spPr>
          <a:xfrm>
            <a:off x="452438" y="1657350"/>
            <a:ext cx="4115091" cy="5111750"/>
          </a:xfrm>
          <a:prstGeom prst="rect">
            <a:avLst/>
          </a:prstGeom>
          <a:effectLst>
            <a:softEdge rad="317500"/>
          </a:effectLst>
        </p:spPr>
      </p:pic>
    </p:spTree>
    <p:extLst>
      <p:ext uri="{BB962C8B-B14F-4D97-AF65-F5344CB8AC3E}">
        <p14:creationId xmlns:p14="http://schemas.microsoft.com/office/powerpoint/2010/main" val="219269139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22</a:t>
            </a:r>
            <a:r>
              <a:rPr lang="en-GB" sz="2800" baseline="30000" dirty="0">
                <a:solidFill>
                  <a:schemeClr val="accent4">
                    <a:lumMod val="75000"/>
                  </a:schemeClr>
                </a:solidFill>
                <a:latin typeface="Garamond" panose="02020404030301010803" pitchFamily="18" charset="0"/>
              </a:rPr>
              <a:t>nd</a:t>
            </a:r>
            <a:r>
              <a:rPr lang="en-GB" sz="2800" dirty="0">
                <a:solidFill>
                  <a:schemeClr val="accent4">
                    <a:lumMod val="75000"/>
                  </a:schemeClr>
                </a:solidFill>
                <a:latin typeface="Garamond" panose="02020404030301010803" pitchFamily="18" charset="0"/>
              </a:rPr>
              <a:t> May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1013659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Sisters and Brothers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75533" y="1896518"/>
            <a:ext cx="5240928" cy="2946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511560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5F0585-C9A4-4F37-BF45-19570350497D}">
  <ds:schemaRefs>
    <ds:schemaRef ds:uri="http://purl.org/dc/dcmitype/"/>
    <ds:schemaRef ds:uri="http://schemas.microsoft.com/office/infopath/2007/PartnerControls"/>
    <ds:schemaRef ds:uri="66f78821-969e-443f-8b7e-99ce487fda93"/>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71895A-9627-4D5A-93F3-5760510F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7672</TotalTime>
  <Words>504</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新細明體</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496</cp:revision>
  <dcterms:created xsi:type="dcterms:W3CDTF">2019-09-06T14:56:38Z</dcterms:created>
  <dcterms:modified xsi:type="dcterms:W3CDTF">2023-04-20T13:55:06Z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