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34" r:id="rId5"/>
    <p:sldId id="289" r:id="rId6"/>
    <p:sldId id="297" r:id="rId7"/>
    <p:sldId id="333" r:id="rId8"/>
    <p:sldId id="258" r:id="rId9"/>
    <p:sldId id="355" r:id="rId10"/>
    <p:sldId id="353" r:id="rId11"/>
    <p:sldId id="35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353C8D-A9A9-44B8-B005-30AB805D4695}" v="4" dt="2023-06-15T16:13:03.9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47" autoAdjust="0"/>
    <p:restoredTop sz="94660"/>
  </p:normalViewPr>
  <p:slideViewPr>
    <p:cSldViewPr snapToGrid="0">
      <p:cViewPr varScale="1">
        <p:scale>
          <a:sx n="66" d="100"/>
          <a:sy n="66" d="100"/>
        </p:scale>
        <p:origin x="413"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A9353C8D-A9A9-44B8-B005-30AB805D4695}"/>
    <pc:docChg chg="custSel modSld">
      <pc:chgData name="John Adams" userId="1143faee-bb16-416e-8056-0ed4c730fe93" providerId="ADAL" clId="{A9353C8D-A9A9-44B8-B005-30AB805D4695}" dt="2023-06-15T16:13:11.418" v="156" actId="1076"/>
      <pc:docMkLst>
        <pc:docMk/>
      </pc:docMkLst>
      <pc:sldChg chg="modSp mod">
        <pc:chgData name="John Adams" userId="1143faee-bb16-416e-8056-0ed4c730fe93" providerId="ADAL" clId="{A9353C8D-A9A9-44B8-B005-30AB805D4695}" dt="2023-06-15T15:09:37.968" v="151" actId="255"/>
        <pc:sldMkLst>
          <pc:docMk/>
          <pc:sldMk cId="2656554078" sldId="258"/>
        </pc:sldMkLst>
        <pc:spChg chg="mod">
          <ac:chgData name="John Adams" userId="1143faee-bb16-416e-8056-0ed4c730fe93" providerId="ADAL" clId="{A9353C8D-A9A9-44B8-B005-30AB805D4695}" dt="2023-06-15T15:09:37.968" v="151" actId="255"/>
          <ac:spMkLst>
            <pc:docMk/>
            <pc:sldMk cId="2656554078" sldId="258"/>
            <ac:spMk id="4" creationId="{00000000-0000-0000-0000-000000000000}"/>
          </ac:spMkLst>
        </pc:spChg>
      </pc:sldChg>
      <pc:sldChg chg="modSp mod">
        <pc:chgData name="John Adams" userId="1143faee-bb16-416e-8056-0ed4c730fe93" providerId="ADAL" clId="{A9353C8D-A9A9-44B8-B005-30AB805D4695}" dt="2023-06-15T14:23:07.152" v="23" actId="6549"/>
        <pc:sldMkLst>
          <pc:docMk/>
          <pc:sldMk cId="835714311" sldId="289"/>
        </pc:sldMkLst>
        <pc:spChg chg="mod">
          <ac:chgData name="John Adams" userId="1143faee-bb16-416e-8056-0ed4c730fe93" providerId="ADAL" clId="{A9353C8D-A9A9-44B8-B005-30AB805D4695}" dt="2023-06-15T14:23:07.152" v="23" actId="6549"/>
          <ac:spMkLst>
            <pc:docMk/>
            <pc:sldMk cId="835714311" sldId="289"/>
            <ac:spMk id="10" creationId="{00000000-0000-0000-0000-000000000000}"/>
          </ac:spMkLst>
        </pc:spChg>
        <pc:spChg chg="mod">
          <ac:chgData name="John Adams" userId="1143faee-bb16-416e-8056-0ed4c730fe93" providerId="ADAL" clId="{A9353C8D-A9A9-44B8-B005-30AB805D4695}" dt="2023-06-15T14:22:17.891" v="18" actId="255"/>
          <ac:spMkLst>
            <pc:docMk/>
            <pc:sldMk cId="835714311" sldId="289"/>
            <ac:spMk id="11" creationId="{00000000-0000-0000-0000-000000000000}"/>
          </ac:spMkLst>
        </pc:spChg>
      </pc:sldChg>
      <pc:sldChg chg="modSp mod">
        <pc:chgData name="John Adams" userId="1143faee-bb16-416e-8056-0ed4c730fe93" providerId="ADAL" clId="{A9353C8D-A9A9-44B8-B005-30AB805D4695}" dt="2023-06-15T15:00:13.373" v="74" actId="20577"/>
        <pc:sldMkLst>
          <pc:docMk/>
          <pc:sldMk cId="2058881387" sldId="297"/>
        </pc:sldMkLst>
        <pc:spChg chg="mod">
          <ac:chgData name="John Adams" userId="1143faee-bb16-416e-8056-0ed4c730fe93" providerId="ADAL" clId="{A9353C8D-A9A9-44B8-B005-30AB805D4695}" dt="2023-06-15T15:00:13.373" v="74" actId="20577"/>
          <ac:spMkLst>
            <pc:docMk/>
            <pc:sldMk cId="2058881387" sldId="297"/>
            <ac:spMk id="3" creationId="{00000000-0000-0000-0000-000000000000}"/>
          </ac:spMkLst>
        </pc:spChg>
      </pc:sldChg>
      <pc:sldChg chg="addSp delSp modSp mod">
        <pc:chgData name="John Adams" userId="1143faee-bb16-416e-8056-0ed4c730fe93" providerId="ADAL" clId="{A9353C8D-A9A9-44B8-B005-30AB805D4695}" dt="2023-06-15T15:08:44.764" v="130" actId="403"/>
        <pc:sldMkLst>
          <pc:docMk/>
          <pc:sldMk cId="2697338157" sldId="333"/>
        </pc:sldMkLst>
        <pc:spChg chg="mod">
          <ac:chgData name="John Adams" userId="1143faee-bb16-416e-8056-0ed4c730fe93" providerId="ADAL" clId="{A9353C8D-A9A9-44B8-B005-30AB805D4695}" dt="2023-06-15T15:07:29.093" v="115" actId="20577"/>
          <ac:spMkLst>
            <pc:docMk/>
            <pc:sldMk cId="2697338157" sldId="333"/>
            <ac:spMk id="2" creationId="{00000000-0000-0000-0000-000000000000}"/>
          </ac:spMkLst>
        </pc:spChg>
        <pc:spChg chg="mod">
          <ac:chgData name="John Adams" userId="1143faee-bb16-416e-8056-0ed4c730fe93" providerId="ADAL" clId="{A9353C8D-A9A9-44B8-B005-30AB805D4695}" dt="2023-06-15T15:08:44.764" v="130" actId="403"/>
          <ac:spMkLst>
            <pc:docMk/>
            <pc:sldMk cId="2697338157" sldId="333"/>
            <ac:spMk id="5" creationId="{00000000-0000-0000-0000-000000000000}"/>
          </ac:spMkLst>
        </pc:spChg>
        <pc:spChg chg="mod">
          <ac:chgData name="John Adams" userId="1143faee-bb16-416e-8056-0ed4c730fe93" providerId="ADAL" clId="{A9353C8D-A9A9-44B8-B005-30AB805D4695}" dt="2023-06-15T15:01:02.120" v="81" actId="14100"/>
          <ac:spMkLst>
            <pc:docMk/>
            <pc:sldMk cId="2697338157" sldId="333"/>
            <ac:spMk id="8" creationId="{00000000-0000-0000-0000-000000000000}"/>
          </ac:spMkLst>
        </pc:spChg>
        <pc:picChg chg="del">
          <ac:chgData name="John Adams" userId="1143faee-bb16-416e-8056-0ed4c730fe93" providerId="ADAL" clId="{A9353C8D-A9A9-44B8-B005-30AB805D4695}" dt="2023-06-15T15:06:43.010" v="82" actId="478"/>
          <ac:picMkLst>
            <pc:docMk/>
            <pc:sldMk cId="2697338157" sldId="333"/>
            <ac:picMk id="3" creationId="{00000000-0000-0000-0000-000000000000}"/>
          </ac:picMkLst>
        </pc:picChg>
        <pc:picChg chg="add mod ord modCrop">
          <ac:chgData name="John Adams" userId="1143faee-bb16-416e-8056-0ed4c730fe93" providerId="ADAL" clId="{A9353C8D-A9A9-44B8-B005-30AB805D4695}" dt="2023-06-15T15:08:07.040" v="122" actId="167"/>
          <ac:picMkLst>
            <pc:docMk/>
            <pc:sldMk cId="2697338157" sldId="333"/>
            <ac:picMk id="11" creationId="{961C02C8-14A0-D25E-F32B-4B223AC9150F}"/>
          </ac:picMkLst>
        </pc:picChg>
      </pc:sldChg>
      <pc:sldChg chg="modSp mod">
        <pc:chgData name="John Adams" userId="1143faee-bb16-416e-8056-0ed4c730fe93" providerId="ADAL" clId="{A9353C8D-A9A9-44B8-B005-30AB805D4695}" dt="2023-06-15T16:13:11.418" v="156" actId="1076"/>
        <pc:sldMkLst>
          <pc:docMk/>
          <pc:sldMk cId="3792365540" sldId="353"/>
        </pc:sldMkLst>
        <pc:spChg chg="mod">
          <ac:chgData name="John Adams" userId="1143faee-bb16-416e-8056-0ed4c730fe93" providerId="ADAL" clId="{A9353C8D-A9A9-44B8-B005-30AB805D4695}" dt="2023-06-15T16:13:11.418" v="156" actId="1076"/>
          <ac:spMkLst>
            <pc:docMk/>
            <pc:sldMk cId="3792365540" sldId="353"/>
            <ac:spMk id="4" creationId="{00000000-0000-0000-0000-000000000000}"/>
          </ac:spMkLst>
        </pc:spChg>
        <pc:picChg chg="mod">
          <ac:chgData name="John Adams" userId="1143faee-bb16-416e-8056-0ed4c730fe93" providerId="ADAL" clId="{A9353C8D-A9A9-44B8-B005-30AB805D4695}" dt="2023-06-15T16:13:03.936" v="155" actId="18131"/>
          <ac:picMkLst>
            <pc:docMk/>
            <pc:sldMk cId="3792365540" sldId="353"/>
            <ac:picMk id="6148" creationId="{731771FF-0541-A3C5-C4AD-838B9744F4D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16/06/2023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16/06/2023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16/06/2023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16/06/2023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16/06/2023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16/06/2023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16/06/2023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16/06/2023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16/06/2023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16/06/2023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16/06/2023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16/06/2023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8"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26</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June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5" y="5023168"/>
            <a:ext cx="1013659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Together ~</a:t>
            </a:r>
          </a:p>
        </p:txBody>
      </p:sp>
      <p:pic>
        <p:nvPicPr>
          <p:cNvPr id="1026" name="Picture 2">
            <a:extLst>
              <a:ext uri="{FF2B5EF4-FFF2-40B4-BE49-F238E27FC236}">
                <a16:creationId xmlns:a16="http://schemas.microsoft.com/office/drawing/2014/main" id="{D0D4E249-6698-465A-9CB1-396CF673738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621354" y="1896518"/>
            <a:ext cx="5570468" cy="312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2071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842748" y="1841994"/>
            <a:ext cx="10506504" cy="473151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n-GB" sz="2800" dirty="0">
                <a:latin typeface="Garamond" panose="02020404030301010803" pitchFamily="18" charset="0"/>
              </a:rPr>
              <a:t>The Church proclaimed by Peter and Paul, is </a:t>
            </a:r>
            <a:r>
              <a:rPr lang="en-GB" sz="2800" i="1" dirty="0">
                <a:latin typeface="Garamond" panose="02020404030301010803" pitchFamily="18" charset="0"/>
              </a:rPr>
              <a:t>one, holy, catholic and apostolic</a:t>
            </a:r>
            <a:r>
              <a:rPr lang="en-GB" sz="2800" dirty="0">
                <a:latin typeface="Garamond" panose="02020404030301010803" pitchFamily="18" charset="0"/>
              </a:rPr>
              <a:t>.</a:t>
            </a:r>
          </a:p>
          <a:p>
            <a:pPr algn="ctr"/>
            <a:endParaRPr lang="en-GB" sz="1100" dirty="0">
              <a:latin typeface="Garamond" panose="02020404030301010803" pitchFamily="18" charset="0"/>
            </a:endParaRPr>
          </a:p>
          <a:p>
            <a:pPr algn="ctr"/>
            <a:r>
              <a:rPr lang="en-GB" sz="2800" dirty="0">
                <a:latin typeface="Garamond" panose="02020404030301010803" pitchFamily="18" charset="0"/>
              </a:rPr>
              <a:t> In the red vestments of their feast, celebrated this week, </a:t>
            </a:r>
          </a:p>
          <a:p>
            <a:pPr algn="ctr"/>
            <a:r>
              <a:rPr lang="en-GB" sz="2800" dirty="0">
                <a:latin typeface="Garamond" panose="02020404030301010803" pitchFamily="18" charset="0"/>
              </a:rPr>
              <a:t>which represent Peter and Paul’s martyrdom, </a:t>
            </a:r>
          </a:p>
          <a:p>
            <a:pPr algn="ctr"/>
            <a:r>
              <a:rPr lang="en-GB" sz="2800" dirty="0">
                <a:latin typeface="Garamond" panose="02020404030301010803" pitchFamily="18" charset="0"/>
              </a:rPr>
              <a:t>we also recall the red vestments of Pentecost – </a:t>
            </a:r>
          </a:p>
          <a:p>
            <a:pPr algn="ctr"/>
            <a:r>
              <a:rPr lang="en-GB" sz="2800" dirty="0">
                <a:latin typeface="Garamond" panose="02020404030301010803" pitchFamily="18" charset="0"/>
              </a:rPr>
              <a:t>when the Holy Spirit breathed into a new community </a:t>
            </a:r>
          </a:p>
          <a:p>
            <a:pPr algn="ctr"/>
            <a:r>
              <a:rPr lang="en-GB" sz="2800" dirty="0">
                <a:latin typeface="Garamond" panose="02020404030301010803" pitchFamily="18" charset="0"/>
              </a:rPr>
              <a:t>that would speak all languages and unite all peoples into one people, </a:t>
            </a:r>
          </a:p>
          <a:p>
            <a:pPr algn="ctr"/>
            <a:r>
              <a:rPr lang="en-GB" sz="2800" dirty="0">
                <a:latin typeface="Garamond" panose="02020404030301010803" pitchFamily="18" charset="0"/>
              </a:rPr>
              <a:t>in one family of God, </a:t>
            </a:r>
          </a:p>
          <a:p>
            <a:pPr algn="ctr"/>
            <a:r>
              <a:rPr lang="en-GB" sz="2800" dirty="0">
                <a:latin typeface="Garamond" panose="02020404030301010803" pitchFamily="18" charset="0"/>
              </a:rPr>
              <a:t>guaranteed by their fidelity to the truth.</a:t>
            </a:r>
          </a:p>
          <a:p>
            <a:pPr algn="ctr"/>
            <a:endParaRPr lang="en-GB" sz="1100" dirty="0">
              <a:effectLst/>
              <a:latin typeface="Garamond" panose="02020404030301010803" pitchFamily="18" charset="0"/>
              <a:ea typeface="Calibri" panose="020F0502020204030204" pitchFamily="34" charset="0"/>
              <a:cs typeface="Times New Roman" panose="02020603050405020304" pitchFamily="18" charset="0"/>
            </a:endParaRPr>
          </a:p>
          <a:p>
            <a:pPr algn="ctr"/>
            <a:r>
              <a:rPr lang="en-GB" sz="2800" dirty="0">
                <a:latin typeface="Garamond" panose="02020404030301010803" pitchFamily="18" charset="0"/>
                <a:ea typeface="Calibri" panose="020F0502020204030204" pitchFamily="34" charset="0"/>
                <a:cs typeface="Times New Roman" panose="02020603050405020304" pitchFamily="18" charset="0"/>
              </a:rPr>
              <a:t>Our schools reflect this unity and fidelity.</a:t>
            </a:r>
            <a:endParaRPr lang="en-GB" sz="2800" dirty="0">
              <a:effectLst/>
              <a:latin typeface="Garamond" panose="02020404030301010803" pitchFamily="18" charset="0"/>
              <a:ea typeface="Calibri" panose="020F0502020204030204" pitchFamily="34" charset="0"/>
              <a:cs typeface="Times New Roman" panose="02020603050405020304"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838199" y="244172"/>
            <a:ext cx="10461171" cy="1292003"/>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endParaRPr lang="en-GB" sz="6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5600" dirty="0">
                <a:effectLst/>
                <a:latin typeface="Garamond" panose="02020404030301010803" pitchFamily="18" charset="0"/>
                <a:ea typeface="Calibri" panose="020F0502020204030204" pitchFamily="34" charset="0"/>
                <a:cs typeface="Times New Roman" panose="02020603050405020304" pitchFamily="18" charset="0"/>
              </a:rPr>
              <a:t>Looking</a:t>
            </a:r>
            <a:r>
              <a:rPr lang="en-GB" sz="5400" dirty="0">
                <a:effectLst/>
                <a:latin typeface="Garamond" panose="02020404030301010803" pitchFamily="18" charset="0"/>
                <a:ea typeface="Calibri" panose="020F0502020204030204" pitchFamily="34" charset="0"/>
                <a:cs typeface="Times New Roman" panose="02020603050405020304" pitchFamily="18" charset="0"/>
              </a:rPr>
              <a:t> </a:t>
            </a:r>
            <a:r>
              <a:rPr lang="en-GB" sz="5400" dirty="0">
                <a:latin typeface="Garamond" panose="02020404030301010803" pitchFamily="18" charset="0"/>
                <a:ea typeface="Calibri" panose="020F0502020204030204" pitchFamily="34" charset="0"/>
                <a:cs typeface="Times New Roman" panose="02020603050405020304" pitchFamily="18" charset="0"/>
              </a:rPr>
              <a:t>F</a:t>
            </a:r>
            <a:r>
              <a:rPr lang="en-GB" sz="5400" dirty="0">
                <a:effectLst/>
                <a:latin typeface="Garamond" panose="02020404030301010803" pitchFamily="18" charset="0"/>
                <a:ea typeface="Calibri" panose="020F0502020204030204" pitchFamily="34" charset="0"/>
                <a:cs typeface="Times New Roman" panose="02020603050405020304" pitchFamily="18" charset="0"/>
              </a:rPr>
              <a:t>orward Together</a:t>
            </a:r>
            <a:endParaRPr lang="en-GB" sz="5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In Sunday’s Gospel Reading  …</a:t>
            </a:r>
          </a:p>
        </p:txBody>
      </p:sp>
      <p:sp>
        <p:nvSpPr>
          <p:cNvPr id="3" name="Rectangle 2"/>
          <p:cNvSpPr/>
          <p:nvPr/>
        </p:nvSpPr>
        <p:spPr>
          <a:xfrm>
            <a:off x="6070939" y="2530745"/>
            <a:ext cx="5782568" cy="2585323"/>
          </a:xfrm>
          <a:prstGeom prst="rect">
            <a:avLst/>
          </a:prstGeom>
        </p:spPr>
        <p:txBody>
          <a:bodyPr wrap="square">
            <a:spAutoFit/>
          </a:bodyPr>
          <a:lstStyle/>
          <a:p>
            <a:pPr algn="ctr"/>
            <a:r>
              <a:rPr lang="en-GB" sz="2600" b="1" dirty="0">
                <a:latin typeface="Garamond" panose="02020404030301010803" pitchFamily="18" charset="0"/>
              </a:rPr>
              <a:t>Sunday 25</a:t>
            </a:r>
            <a:r>
              <a:rPr lang="en-GB" sz="2600" b="1" baseline="30000" dirty="0">
                <a:latin typeface="Garamond" panose="02020404030301010803" pitchFamily="18" charset="0"/>
              </a:rPr>
              <a:t>th</a:t>
            </a:r>
            <a:r>
              <a:rPr lang="en-GB" sz="2600" b="1" dirty="0">
                <a:latin typeface="Garamond" panose="02020404030301010803" pitchFamily="18" charset="0"/>
              </a:rPr>
              <a:t> June 2023</a:t>
            </a:r>
            <a:r>
              <a:rPr lang="en-GB" sz="2600" dirty="0">
                <a:latin typeface="Garamond" panose="02020404030301010803" pitchFamily="18" charset="0"/>
              </a:rPr>
              <a:t> :</a:t>
            </a:r>
            <a:r>
              <a:rPr lang="en-GB" dirty="0">
                <a:latin typeface="Garamond" panose="02020404030301010803" pitchFamily="18" charset="0"/>
              </a:rPr>
              <a:t>  </a:t>
            </a:r>
          </a:p>
          <a:p>
            <a:pPr algn="ctr"/>
            <a:r>
              <a:rPr lang="en-GB" dirty="0">
                <a:latin typeface="Garamond" panose="02020404030301010803" pitchFamily="18" charset="0"/>
              </a:rPr>
              <a:t>    </a:t>
            </a:r>
          </a:p>
          <a:p>
            <a:pPr algn="ctr"/>
            <a:r>
              <a:rPr lang="en-GB" sz="2800" dirty="0">
                <a:latin typeface="Garamond" panose="02020404030301010803" pitchFamily="18" charset="0"/>
              </a:rPr>
              <a:t>In the Gospel of Matthew,               Jesus tell his friends :                                                    </a:t>
            </a:r>
          </a:p>
          <a:p>
            <a:pPr algn="ctr"/>
            <a:endParaRPr lang="en-GB" sz="200" dirty="0">
              <a:latin typeface="Garamond" panose="02020404030301010803" pitchFamily="18" charset="0"/>
            </a:endParaRPr>
          </a:p>
          <a:p>
            <a:pPr algn="ctr"/>
            <a:r>
              <a:rPr lang="en-GB" sz="1200" dirty="0">
                <a:latin typeface="Garamond" panose="02020404030301010803" pitchFamily="18" charset="0"/>
              </a:rPr>
              <a:t>                  </a:t>
            </a:r>
            <a:r>
              <a:rPr lang="en-GB" sz="400" dirty="0">
                <a:latin typeface="Garamond" panose="02020404030301010803" pitchFamily="18" charset="0"/>
              </a:rPr>
              <a:t> </a:t>
            </a:r>
            <a:r>
              <a:rPr lang="en-GB" sz="1000" dirty="0">
                <a:latin typeface="Garamond" panose="02020404030301010803" pitchFamily="18" charset="0"/>
              </a:rPr>
              <a:t>                      </a:t>
            </a:r>
          </a:p>
          <a:p>
            <a:pPr algn="ctr"/>
            <a:r>
              <a:rPr lang="en-GB" sz="4800" dirty="0">
                <a:latin typeface="Garamond" panose="02020404030301010803" pitchFamily="18" charset="0"/>
              </a:rPr>
              <a:t>“Speak in the light.”</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1026" name="Picture 2">
            <a:extLst>
              <a:ext uri="{FF2B5EF4-FFF2-40B4-BE49-F238E27FC236}">
                <a16:creationId xmlns:a16="http://schemas.microsoft.com/office/drawing/2014/main" id="{8C0BB082-7727-8901-CE4B-6FE41B12C34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3143" y="2530745"/>
            <a:ext cx="5716591" cy="3212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61C02C8-14A0-D25E-F32B-4B223AC9150F}"/>
              </a:ext>
            </a:extLst>
          </p:cNvPr>
          <p:cNvPicPr>
            <a:picLocks noChangeAspect="1"/>
          </p:cNvPicPr>
          <p:nvPr/>
        </p:nvPicPr>
        <p:blipFill rotWithShape="1">
          <a:blip r:embed="rId2"/>
          <a:srcRect l="24758" t="26796" r="51068" b="12619"/>
          <a:stretch/>
        </p:blipFill>
        <p:spPr>
          <a:xfrm>
            <a:off x="4063845" y="1486684"/>
            <a:ext cx="3810205" cy="5371315"/>
          </a:xfrm>
          <a:prstGeom prst="rect">
            <a:avLst/>
          </a:prstGeom>
        </p:spPr>
      </p:pic>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362672" y="250979"/>
            <a:ext cx="11466656" cy="127032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The Lord’s Prayer</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4" name="Rectangle 3"/>
          <p:cNvSpPr>
            <a:spLocks noChangeArrowheads="1"/>
          </p:cNvSpPr>
          <p:nvPr/>
        </p:nvSpPr>
        <p:spPr bwMode="auto">
          <a:xfrm>
            <a:off x="6782766" y="3731191"/>
            <a:ext cx="5046562" cy="602073"/>
          </a:xfrm>
          <a:prstGeom prst="rect">
            <a:avLst/>
          </a:prstGeom>
          <a:noFill/>
          <a:ln>
            <a:noFill/>
          </a:ln>
          <a:effectLst/>
        </p:spPr>
        <p:txBody>
          <a:bodyPr vert="horz" wrap="square" lIns="253920" tIns="31740" rIns="0" bIns="15870" numCol="1" anchor="ctr" anchorCtr="0" compatLnSpc="1">
            <a:prstTxWarp prst="textNoShape">
              <a:avLst/>
            </a:prstTxWarp>
            <a:spAutoFit/>
          </a:bodyPr>
          <a:lstStyle/>
          <a:p>
            <a:pPr lvl="0" algn="ctr" eaLnBrk="0" fontAlgn="base" hangingPunct="0">
              <a:spcBef>
                <a:spcPct val="0"/>
              </a:spcBef>
              <a:spcAft>
                <a:spcPct val="0"/>
              </a:spcAft>
            </a:pPr>
            <a:endParaRPr kumimoji="0" lang="en-US" altLang="en-US" sz="3600" b="0" i="0" u="none" strike="noStrike" cap="none" normalizeH="0" baseline="0" dirty="0">
              <a:ln>
                <a:noFill/>
              </a:ln>
              <a:solidFill>
                <a:schemeClr val="tx1"/>
              </a:solidFill>
              <a:effectLst/>
              <a:latin typeface="Garamond" panose="02020404030301010803" pitchFamily="18" charset="0"/>
            </a:endParaRPr>
          </a:p>
        </p:txBody>
      </p:sp>
      <p:sp>
        <p:nvSpPr>
          <p:cNvPr id="5" name="Rectangle 4"/>
          <p:cNvSpPr/>
          <p:nvPr/>
        </p:nvSpPr>
        <p:spPr>
          <a:xfrm>
            <a:off x="8019122" y="1681961"/>
            <a:ext cx="3810205" cy="4616648"/>
          </a:xfrm>
          <a:prstGeom prst="rect">
            <a:avLst/>
          </a:prstGeom>
        </p:spPr>
        <p:txBody>
          <a:bodyPr wrap="square">
            <a:spAutoFit/>
          </a:bodyPr>
          <a:lstStyle/>
          <a:p>
            <a:pPr algn="just"/>
            <a:r>
              <a:rPr lang="en-US" sz="2100" dirty="0">
                <a:latin typeface="Garamond" panose="02020404030301010803" pitchFamily="18" charset="0"/>
              </a:rPr>
              <a:t>As we look forward to World Youth Day in August this year, we remind ourselves of the things we share with our fellow young people from all over the world.  </a:t>
            </a:r>
          </a:p>
          <a:p>
            <a:pPr algn="just"/>
            <a:r>
              <a:rPr lang="en-US" sz="2100" dirty="0">
                <a:latin typeface="Garamond" panose="02020404030301010803" pitchFamily="18" charset="0"/>
              </a:rPr>
              <a:t>At this international event, Catholics will pray the prayer Jesus taught us in a huge number of languages.  We will mark this with a weekly inclusion of the Lord’s Prayer in the languages spoken in our schools.</a:t>
            </a:r>
          </a:p>
          <a:p>
            <a:pPr algn="ctr"/>
            <a:r>
              <a:rPr lang="en-US" dirty="0">
                <a:latin typeface="Garamond" panose="02020404030301010803" pitchFamily="18" charset="0"/>
              </a:rPr>
              <a:t>This week the Lord’s Prayer is in</a:t>
            </a:r>
          </a:p>
          <a:p>
            <a:pPr algn="ctr"/>
            <a:r>
              <a:rPr lang="en-US" sz="2400" b="1" dirty="0">
                <a:latin typeface="Garamond" panose="02020404030301010803" pitchFamily="18" charset="0"/>
              </a:rPr>
              <a:t>Lithuanian</a:t>
            </a:r>
          </a:p>
        </p:txBody>
      </p:sp>
      <p:sp>
        <p:nvSpPr>
          <p:cNvPr id="10" name="Rectangle 9"/>
          <p:cNvSpPr/>
          <p:nvPr/>
        </p:nvSpPr>
        <p:spPr>
          <a:xfrm>
            <a:off x="241140" y="2136735"/>
            <a:ext cx="3468546" cy="461665"/>
          </a:xfrm>
          <a:prstGeom prst="rect">
            <a:avLst/>
          </a:prstGeom>
        </p:spPr>
        <p:txBody>
          <a:bodyPr wrap="square">
            <a:spAutoFit/>
          </a:bodyPr>
          <a:lstStyle/>
          <a:p>
            <a:endParaRPr lang="en-US" altLang="zh-TW" sz="2400" dirty="0">
              <a:latin typeface="Garamond" panose="02020404030301010803" pitchFamily="18" charset="0"/>
            </a:endParaRPr>
          </a:p>
        </p:txBody>
      </p:sp>
      <p:sp>
        <p:nvSpPr>
          <p:cNvPr id="2" name="TextBox 1"/>
          <p:cNvSpPr txBox="1"/>
          <p:nvPr/>
        </p:nvSpPr>
        <p:spPr>
          <a:xfrm>
            <a:off x="362672" y="1681961"/>
            <a:ext cx="7002684" cy="4893647"/>
          </a:xfrm>
          <a:prstGeom prst="rect">
            <a:avLst/>
          </a:prstGeom>
          <a:noFill/>
        </p:spPr>
        <p:txBody>
          <a:bodyPr wrap="square" rtlCol="0">
            <a:spAutoFit/>
          </a:bodyPr>
          <a:lstStyle/>
          <a:p>
            <a:r>
              <a:rPr lang="lt-LT" sz="2400" dirty="0">
                <a:latin typeface="Garamond" panose="02020404030301010803" pitchFamily="18" charset="0"/>
              </a:rPr>
              <a:t>Tėve Mūsų, kuris esi danguje!</a:t>
            </a:r>
            <a:br>
              <a:rPr lang="lt-LT" sz="2400" dirty="0">
                <a:latin typeface="Garamond" panose="02020404030301010803" pitchFamily="18" charset="0"/>
              </a:rPr>
            </a:br>
            <a:r>
              <a:rPr lang="lt-LT" sz="2400" dirty="0">
                <a:latin typeface="Garamond" panose="02020404030301010803" pitchFamily="18" charset="0"/>
              </a:rPr>
              <a:t>Teesie šventas tavo vardas,</a:t>
            </a:r>
            <a:br>
              <a:rPr lang="lt-LT" sz="2400" dirty="0">
                <a:latin typeface="Garamond" panose="02020404030301010803" pitchFamily="18" charset="0"/>
              </a:rPr>
            </a:br>
            <a:r>
              <a:rPr lang="lt-LT" sz="2400" dirty="0">
                <a:latin typeface="Garamond" panose="02020404030301010803" pitchFamily="18" charset="0"/>
              </a:rPr>
              <a:t>teateinie tàvo karalystė</a:t>
            </a:r>
            <a:br>
              <a:rPr lang="lt-LT" sz="2400" dirty="0">
                <a:latin typeface="Garamond" panose="02020404030301010803" pitchFamily="18" charset="0"/>
              </a:rPr>
            </a:br>
            <a:r>
              <a:rPr lang="lt-LT" sz="2400" dirty="0">
                <a:latin typeface="Garamond" panose="02020404030301010803" pitchFamily="18" charset="0"/>
              </a:rPr>
              <a:t>Teesie tàvo valià,</a:t>
            </a:r>
            <a:br>
              <a:rPr lang="lt-LT" sz="2400" dirty="0">
                <a:latin typeface="Garamond" panose="02020404030301010803" pitchFamily="18" charset="0"/>
              </a:rPr>
            </a:br>
            <a:r>
              <a:rPr lang="lt-LT" sz="2400" dirty="0">
                <a:latin typeface="Garamond" panose="02020404030301010803" pitchFamily="18" charset="0"/>
              </a:rPr>
              <a:t>Kaip danguje, taip ir žemėje.</a:t>
            </a:r>
            <a:br>
              <a:rPr lang="lt-LT" sz="2400" dirty="0">
                <a:latin typeface="Garamond" panose="02020404030301010803" pitchFamily="18" charset="0"/>
              </a:rPr>
            </a:br>
            <a:r>
              <a:rPr lang="lt-LT" sz="2400" dirty="0">
                <a:latin typeface="Garamond" panose="02020404030301010803" pitchFamily="18" charset="0"/>
              </a:rPr>
              <a:t>Kasdienes mūsų dúonos </a:t>
            </a:r>
            <a:endParaRPr lang="en-US" sz="2400" dirty="0">
              <a:latin typeface="Garamond" panose="02020404030301010803" pitchFamily="18" charset="0"/>
            </a:endParaRPr>
          </a:p>
          <a:p>
            <a:r>
              <a:rPr lang="en-US" sz="2400" dirty="0">
                <a:latin typeface="Garamond" panose="02020404030301010803" pitchFamily="18" charset="0"/>
              </a:rPr>
              <a:t>             </a:t>
            </a:r>
            <a:r>
              <a:rPr lang="lt-LT" sz="2400" dirty="0">
                <a:latin typeface="Garamond" panose="02020404030301010803" pitchFamily="18" charset="0"/>
              </a:rPr>
              <a:t>dúok mùms šiañdien</a:t>
            </a:r>
            <a:br>
              <a:rPr lang="lt-LT" sz="2400" dirty="0">
                <a:latin typeface="Garamond" panose="02020404030301010803" pitchFamily="18" charset="0"/>
              </a:rPr>
            </a:br>
            <a:r>
              <a:rPr lang="lt-LT" sz="2400" dirty="0">
                <a:latin typeface="Garamond" panose="02020404030301010803" pitchFamily="18" charset="0"/>
              </a:rPr>
              <a:t>ir atlèisk mums mūsų kaltès,</a:t>
            </a:r>
            <a:br>
              <a:rPr lang="lt-LT" sz="2400" dirty="0">
                <a:latin typeface="Garamond" panose="02020404030301010803" pitchFamily="18" charset="0"/>
              </a:rPr>
            </a:br>
            <a:r>
              <a:rPr lang="lt-LT" sz="2400" dirty="0">
                <a:latin typeface="Garamond" panose="02020404030301010803" pitchFamily="18" charset="0"/>
              </a:rPr>
              <a:t>kaip ir mes atleidžiame </a:t>
            </a:r>
            <a:endParaRPr lang="en-US" sz="2400" dirty="0">
              <a:latin typeface="Garamond" panose="02020404030301010803" pitchFamily="18" charset="0"/>
            </a:endParaRPr>
          </a:p>
          <a:p>
            <a:r>
              <a:rPr lang="en-US" sz="2400" dirty="0">
                <a:latin typeface="Garamond" panose="02020404030301010803" pitchFamily="18" charset="0"/>
              </a:rPr>
              <a:t>             </a:t>
            </a:r>
            <a:r>
              <a:rPr lang="lt-LT" sz="2400" dirty="0">
                <a:latin typeface="Garamond" panose="02020404030301010803" pitchFamily="18" charset="0"/>
              </a:rPr>
              <a:t>sàvo kaltiniñkams.</a:t>
            </a:r>
            <a:br>
              <a:rPr lang="lt-LT" sz="2400" dirty="0">
                <a:latin typeface="Garamond" panose="02020404030301010803" pitchFamily="18" charset="0"/>
              </a:rPr>
            </a:br>
            <a:r>
              <a:rPr lang="lt-LT" sz="2400" dirty="0">
                <a:latin typeface="Garamond" panose="02020404030301010803" pitchFamily="18" charset="0"/>
              </a:rPr>
              <a:t>Ir neléisk mūsų gùndyti,</a:t>
            </a:r>
            <a:br>
              <a:rPr lang="lt-LT" sz="2400" dirty="0">
                <a:latin typeface="Garamond" panose="02020404030301010803" pitchFamily="18" charset="0"/>
              </a:rPr>
            </a:br>
            <a:r>
              <a:rPr lang="lt-LT" sz="2400" dirty="0">
                <a:latin typeface="Garamond" panose="02020404030301010803" pitchFamily="18" charset="0"/>
              </a:rPr>
              <a:t>Bet gelbėk mus nuo pikto.</a:t>
            </a:r>
            <a:br>
              <a:rPr lang="lt-LT" sz="2400" dirty="0">
                <a:latin typeface="Garamond" panose="02020404030301010803" pitchFamily="18" charset="0"/>
              </a:rPr>
            </a:br>
            <a:r>
              <a:rPr lang="lt-LT" sz="2400" dirty="0">
                <a:latin typeface="Garamond" panose="02020404030301010803" pitchFamily="18" charset="0"/>
              </a:rPr>
              <a:t>Amen.</a:t>
            </a:r>
            <a:endParaRPr lang="en-GB" sz="2400" dirty="0">
              <a:latin typeface="Garamond" panose="02020404030301010803" pitchFamily="18" charset="0"/>
            </a:endParaRPr>
          </a:p>
        </p:txBody>
      </p:sp>
    </p:spTree>
    <p:extLst>
      <p:ext uri="{BB962C8B-B14F-4D97-AF65-F5344CB8AC3E}">
        <p14:creationId xmlns:p14="http://schemas.microsoft.com/office/powerpoint/2010/main" val="269733815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54646"/>
            <a:ext cx="1219200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a:solidFill>
                  <a:schemeClr val="accent4">
                    <a:lumMod val="75000"/>
                  </a:schemeClr>
                </a:solidFill>
                <a:latin typeface="Garamond" panose="02020404030301010803" pitchFamily="18" charset="0"/>
              </a:rPr>
              <a:t>Preparing for World Youth Day 2023</a:t>
            </a:r>
            <a:endParaRPr lang="en-GB"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792625" y="212079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4317359" y="1884048"/>
            <a:ext cx="6898610" cy="4124206"/>
          </a:xfrm>
          <a:prstGeom prst="rect">
            <a:avLst/>
          </a:prstGeom>
          <a:noFill/>
        </p:spPr>
        <p:txBody>
          <a:bodyPr wrap="square" rtlCol="0">
            <a:spAutoFit/>
          </a:bodyPr>
          <a:lstStyle/>
          <a:p>
            <a:pPr algn="ctr"/>
            <a:r>
              <a:rPr lang="en-GB" sz="5400" dirty="0">
                <a:latin typeface="Garamond" panose="02020404030301010803" pitchFamily="18" charset="0"/>
              </a:rPr>
              <a:t>“</a:t>
            </a:r>
            <a:r>
              <a:rPr lang="en-GB" sz="4400" dirty="0">
                <a:latin typeface="Garamond" panose="02020404030301010803" pitchFamily="18" charset="0"/>
              </a:rPr>
              <a:t>Even when the journey is uncertain and you fall, God, rich in mercy, will extend his hand to pick you up</a:t>
            </a:r>
            <a:r>
              <a:rPr lang="en-GB" sz="4800" dirty="0">
                <a:latin typeface="Garamond" panose="02020404030301010803" pitchFamily="18" charset="0"/>
              </a:rPr>
              <a:t>.” </a:t>
            </a:r>
            <a:endParaRPr lang="en-GB" sz="4800" dirty="0">
              <a:latin typeface="Garamond" panose="02020404030301010803" pitchFamily="18" charset="0"/>
              <a:ea typeface="Calibri" panose="020F0502020204030204" pitchFamily="34" charset="0"/>
              <a:cs typeface="Times New Roman" panose="02020603050405020304" pitchFamily="18" charset="0"/>
            </a:endParaRPr>
          </a:p>
          <a:p>
            <a:endParaRPr lang="en-US" sz="2400" i="1" dirty="0">
              <a:latin typeface="Garamond" panose="02020404030301010803" pitchFamily="18" charset="0"/>
            </a:endParaRPr>
          </a:p>
          <a:p>
            <a:r>
              <a:rPr lang="en-US" sz="2400" i="1" dirty="0">
                <a:latin typeface="Garamond" panose="02020404030301010803" pitchFamily="18" charset="0"/>
              </a:rPr>
              <a:t>             </a:t>
            </a:r>
            <a:r>
              <a:rPr lang="en-US" sz="2600" i="1" dirty="0">
                <a:latin typeface="Garamond" panose="02020404030301010803" pitchFamily="18" charset="0"/>
              </a:rPr>
              <a:t>-</a:t>
            </a:r>
            <a:r>
              <a:rPr lang="en-GB" sz="2600" i="1" dirty="0">
                <a:latin typeface="Garamond" panose="02020404030301010803" pitchFamily="18" charset="0"/>
              </a:rPr>
              <a:t> </a:t>
            </a:r>
            <a:r>
              <a:rPr lang="en-GB" sz="2600" dirty="0">
                <a:latin typeface="Garamond" panose="02020404030301010803" pitchFamily="18" charset="0"/>
              </a:rPr>
              <a:t>Pope Francis, </a:t>
            </a:r>
            <a:r>
              <a:rPr lang="en-GB" sz="2600" i="1" dirty="0">
                <a:latin typeface="Garamond" panose="02020404030301010803" pitchFamily="18" charset="0"/>
              </a:rPr>
              <a:t>Letter to Young People, 2018</a:t>
            </a:r>
          </a:p>
          <a:p>
            <a:endParaRPr lang="en-GB" sz="2400" i="1" dirty="0">
              <a:latin typeface="Garamond" panose="02020404030301010803" pitchFamily="18" charset="0"/>
            </a:endParaRPr>
          </a:p>
        </p:txBody>
      </p:sp>
    </p:spTree>
    <p:extLst>
      <p:ext uri="{BB962C8B-B14F-4D97-AF65-F5344CB8AC3E}">
        <p14:creationId xmlns:p14="http://schemas.microsoft.com/office/powerpoint/2010/main" val="265655407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4855135" y="281396"/>
            <a:ext cx="6770808" cy="281960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Saints                Peter and Paul</a:t>
            </a:r>
            <a:endParaRPr lang="en-GB" altLang="en-US" sz="700" dirty="0">
              <a:solidFill>
                <a:schemeClr val="accent4">
                  <a:lumMod val="75000"/>
                </a:schemeClr>
              </a:solidFill>
              <a:latin typeface="Garamond" panose="02020404030301010803" pitchFamily="18" charset="0"/>
            </a:endParaRPr>
          </a:p>
          <a:p>
            <a:pPr algn="ctr"/>
            <a:r>
              <a:rPr lang="en-GB" altLang="en-US" sz="6600" dirty="0">
                <a:solidFill>
                  <a:schemeClr val="accent4">
                    <a:lumMod val="75000"/>
                  </a:schemeClr>
                </a:solidFill>
                <a:latin typeface="Garamond" panose="02020404030301010803" pitchFamily="18" charset="0"/>
              </a:rPr>
              <a:t>Solemnity : 29</a:t>
            </a:r>
            <a:r>
              <a:rPr lang="en-GB" altLang="en-US" sz="6600" baseline="30000" dirty="0">
                <a:solidFill>
                  <a:schemeClr val="accent4">
                    <a:lumMod val="75000"/>
                  </a:schemeClr>
                </a:solidFill>
                <a:latin typeface="Garamond" panose="02020404030301010803" pitchFamily="18" charset="0"/>
              </a:rPr>
              <a:t>th</a:t>
            </a:r>
            <a:r>
              <a:rPr lang="en-GB" altLang="en-US" sz="6600" dirty="0">
                <a:solidFill>
                  <a:schemeClr val="accent4">
                    <a:lumMod val="75000"/>
                  </a:schemeClr>
                </a:solidFill>
                <a:latin typeface="Garamond" panose="02020404030301010803" pitchFamily="18" charset="0"/>
              </a:rPr>
              <a:t> June </a:t>
            </a:r>
            <a:endParaRPr lang="en-GB" sz="6600" dirty="0">
              <a:solidFill>
                <a:schemeClr val="accent4">
                  <a:lumMod val="75000"/>
                </a:schemeClr>
              </a:solidFill>
              <a:latin typeface="Garamond" panose="02020404030301010803" pitchFamily="18" charset="0"/>
            </a:endParaRPr>
          </a:p>
        </p:txBody>
      </p:sp>
      <p:sp>
        <p:nvSpPr>
          <p:cNvPr id="3" name="TextBox 2"/>
          <p:cNvSpPr txBox="1"/>
          <p:nvPr/>
        </p:nvSpPr>
        <p:spPr>
          <a:xfrm>
            <a:off x="438964" y="3925911"/>
            <a:ext cx="11130734" cy="2677656"/>
          </a:xfrm>
          <a:prstGeom prst="rect">
            <a:avLst/>
          </a:prstGeom>
          <a:noFill/>
        </p:spPr>
        <p:txBody>
          <a:bodyPr wrap="square" rtlCol="0">
            <a:spAutoFit/>
          </a:bodyPr>
          <a:lstStyle/>
          <a:p>
            <a:pPr algn="just"/>
            <a:r>
              <a:rPr lang="en-GB" sz="2400" dirty="0">
                <a:latin typeface="Garamond" panose="02020404030301010803" pitchFamily="18" charset="0"/>
              </a:rPr>
              <a:t>St. Peter and Paul’s day is the feast day that honours the martyrdom of the two saints, sometime between AD 64 and 68. While the Church recognizes that they may not have died on the same day, tradition says that this is the day that they were both martyred in Rome by Emperor Nero.</a:t>
            </a:r>
          </a:p>
          <a:p>
            <a:pPr algn="just"/>
            <a:r>
              <a:rPr lang="en-GB" sz="2400" dirty="0">
                <a:latin typeface="Garamond" panose="02020404030301010803" pitchFamily="18" charset="0"/>
              </a:rPr>
              <a:t>The day is a solemnity or a feast day of the highest rank. This honour is reserved for only the most important events, such as those in the lives of Jesus or Mary. Therefore this </a:t>
            </a:r>
            <a:r>
              <a:rPr lang="en-GB" sz="2400" dirty="0">
                <a:solidFill>
                  <a:schemeClr val="bg1"/>
                </a:solidFill>
                <a:latin typeface="Garamond" panose="02020404030301010803" pitchFamily="18" charset="0"/>
              </a:rPr>
              <a:t>xxxx</a:t>
            </a:r>
            <a:r>
              <a:rPr lang="en-GB" sz="2400" dirty="0">
                <a:latin typeface="Garamond" panose="02020404030301010803" pitchFamily="18" charset="0"/>
              </a:rPr>
              <a:t> emphasizes just how important the two saints are to the Catholic faith.</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pic>
        <p:nvPicPr>
          <p:cNvPr id="2" name="Picture 2" descr="Saints Peter and Paul and the “Catholicizing” Princi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09" y="281396"/>
            <a:ext cx="4119839" cy="355908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615048" y="3274929"/>
            <a:ext cx="7340413" cy="477054"/>
          </a:xfrm>
          <a:prstGeom prst="rect">
            <a:avLst/>
          </a:prstGeom>
          <a:noFill/>
        </p:spPr>
        <p:txBody>
          <a:bodyPr wrap="square" rtlCol="0">
            <a:spAutoFit/>
          </a:bodyPr>
          <a:lstStyle/>
          <a:p>
            <a:pPr algn="ctr"/>
            <a:r>
              <a:rPr lang="en-GB" sz="2500" b="1" dirty="0">
                <a:latin typeface="Garamond" panose="02020404030301010803" pitchFamily="18" charset="0"/>
              </a:rPr>
              <a:t>Thursday 29</a:t>
            </a:r>
            <a:r>
              <a:rPr lang="en-GB" sz="2500" b="1" baseline="30000" dirty="0">
                <a:latin typeface="Garamond" panose="02020404030301010803" pitchFamily="18" charset="0"/>
              </a:rPr>
              <a:t>th</a:t>
            </a:r>
            <a:r>
              <a:rPr lang="en-GB" sz="2500" b="1" dirty="0">
                <a:latin typeface="Garamond" panose="02020404030301010803" pitchFamily="18" charset="0"/>
              </a:rPr>
              <a:t> June is a Holy Day of Obligation </a:t>
            </a:r>
            <a:endParaRPr lang="en-GB" sz="2500" dirty="0">
              <a:latin typeface="Garamond" panose="02020404030301010803" pitchFamily="18" charset="0"/>
            </a:endParaRPr>
          </a:p>
        </p:txBody>
      </p:sp>
    </p:spTree>
    <p:extLst>
      <p:ext uri="{BB962C8B-B14F-4D97-AF65-F5344CB8AC3E}">
        <p14:creationId xmlns:p14="http://schemas.microsoft.com/office/powerpoint/2010/main" val="419130667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54646"/>
            <a:ext cx="1219200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Diocesan Pilgrimage to Lourdes, July 2023</a:t>
            </a:r>
            <a:endParaRPr lang="en-GB" sz="5400"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5965794" y="1728456"/>
            <a:ext cx="6018296" cy="4417620"/>
          </a:xfrm>
          <a:prstGeom prst="rect">
            <a:avLst/>
          </a:prstGeom>
          <a:noFill/>
        </p:spPr>
        <p:txBody>
          <a:bodyPr wrap="square" rtlCol="0">
            <a:spAutoFit/>
          </a:bodyPr>
          <a:lstStyle/>
          <a:p>
            <a:pPr>
              <a:lnSpc>
                <a:spcPct val="107000"/>
              </a:lnSpc>
              <a:spcAft>
                <a:spcPts val="800"/>
              </a:spcAft>
            </a:pPr>
            <a:r>
              <a:rPr lang="en-US" dirty="0">
                <a:latin typeface="Garamond" panose="02020404030301010803" pitchFamily="18" charset="0"/>
              </a:rPr>
              <a:t>At the very beginning of the summer holidays, the Diocese of Brentwood will be undertaking its annual pilgrimage to Lourdes. </a:t>
            </a:r>
          </a:p>
          <a:p>
            <a:pPr algn="ctr">
              <a:lnSpc>
                <a:spcPct val="107000"/>
              </a:lnSpc>
              <a:spcAft>
                <a:spcPts val="800"/>
              </a:spcAft>
            </a:pPr>
            <a:r>
              <a:rPr lang="en-US" sz="2800" b="1" dirty="0">
                <a:latin typeface="Garamond" panose="02020404030301010803" pitchFamily="18" charset="0"/>
              </a:rPr>
              <a:t>The High Stations of the Cross</a:t>
            </a:r>
          </a:p>
          <a:p>
            <a:r>
              <a:rPr lang="en-GB" dirty="0">
                <a:latin typeface="Garamond" panose="02020404030301010803" pitchFamily="18" charset="0"/>
              </a:rPr>
              <a:t>These Stations of the Cross, opened in September 1912, covers 1,500 metres and involves difficult climbs and descents.</a:t>
            </a:r>
            <a:br>
              <a:rPr lang="en-GB" dirty="0">
                <a:latin typeface="Garamond" panose="02020404030301010803" pitchFamily="18" charset="0"/>
              </a:rPr>
            </a:br>
            <a:r>
              <a:rPr lang="en-GB" dirty="0">
                <a:latin typeface="Garamond" panose="02020404030301010803" pitchFamily="18" charset="0"/>
              </a:rPr>
              <a:t>Its 15 stations are interspersed with 115 life-size statues in </a:t>
            </a:r>
            <a:r>
              <a:rPr lang="en-GB" dirty="0" err="1">
                <a:latin typeface="Garamond" panose="02020404030301010803" pitchFamily="18" charset="0"/>
              </a:rPr>
              <a:t>patinated</a:t>
            </a:r>
            <a:r>
              <a:rPr lang="en-GB" dirty="0">
                <a:latin typeface="Garamond" panose="02020404030301010803" pitchFamily="18" charset="0"/>
              </a:rPr>
              <a:t> cast iron.</a:t>
            </a:r>
          </a:p>
          <a:p>
            <a:r>
              <a:rPr lang="en-GB" dirty="0">
                <a:latin typeface="Garamond" panose="02020404030301010803" pitchFamily="18" charset="0"/>
              </a:rPr>
              <a:t>Each tableau of statues illustrates a key event in the life of Christ during his Passion: from His condemnation by Pontius Pilate to His entombment on Good Friday evening. </a:t>
            </a:r>
          </a:p>
          <a:p>
            <a:r>
              <a:rPr lang="en-GB" dirty="0">
                <a:latin typeface="Garamond" panose="02020404030301010803" pitchFamily="18" charset="0"/>
              </a:rPr>
              <a:t>To follow the Stations of the Cross is to discover, as Bernadette did, how much we are loved by Jesus and to take our burdens to Him in complete trust.</a:t>
            </a:r>
          </a:p>
          <a:p>
            <a:pPr algn="just">
              <a:lnSpc>
                <a:spcPct val="107000"/>
              </a:lnSpc>
              <a:spcAft>
                <a:spcPts val="800"/>
              </a:spcAft>
            </a:pPr>
            <a:r>
              <a:rPr lang="en-US" dirty="0">
                <a:latin typeface="Garamond" panose="02020404030301010803" pitchFamily="18" charset="0"/>
              </a:rPr>
              <a:t>Do you have the ambition to visit Lourdes one day?  </a:t>
            </a:r>
            <a:endParaRPr lang="en-GB" dirty="0">
              <a:latin typeface="Garamond" panose="02020404030301010803" pitchFamily="18" charset="0"/>
            </a:endParaRPr>
          </a:p>
        </p:txBody>
      </p:sp>
      <p:pic>
        <p:nvPicPr>
          <p:cNvPr id="6148" name="Picture 4">
            <a:extLst>
              <a:ext uri="{FF2B5EF4-FFF2-40B4-BE49-F238E27FC236}">
                <a16:creationId xmlns:a16="http://schemas.microsoft.com/office/drawing/2014/main" id="{731771FF-0541-A3C5-C4AD-838B9744F4D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27" r="5616" b="-427"/>
          <a:stretch/>
        </p:blipFill>
        <p:spPr bwMode="auto">
          <a:xfrm>
            <a:off x="0" y="1750979"/>
            <a:ext cx="5965794" cy="4214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36554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8"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26</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June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5" y="5023168"/>
            <a:ext cx="1013659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Together ~</a:t>
            </a:r>
          </a:p>
        </p:txBody>
      </p:sp>
      <p:pic>
        <p:nvPicPr>
          <p:cNvPr id="1026" name="Picture 2">
            <a:extLst>
              <a:ext uri="{FF2B5EF4-FFF2-40B4-BE49-F238E27FC236}">
                <a16:creationId xmlns:a16="http://schemas.microsoft.com/office/drawing/2014/main" id="{D0D4E249-6698-465A-9CB1-396CF673738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621354" y="1896518"/>
            <a:ext cx="5570468" cy="312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35724"/>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5F0585-C9A4-4F37-BF45-19570350497D}">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66f78821-969e-443f-8b7e-99ce487fda93"/>
    <ds:schemaRef ds:uri="http://www.w3.org/XML/1998/namespace"/>
    <ds:schemaRef ds:uri="http://purl.org/dc/elements/1.1/"/>
  </ds:schemaRefs>
</ds:datastoreItem>
</file>

<file path=customXml/itemProps2.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71895A-9627-4D5A-93F3-5760510F59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7909</TotalTime>
  <Words>629</Words>
  <Application>Microsoft Office PowerPoint</Application>
  <PresentationFormat>Widescreen</PresentationFormat>
  <Paragraphs>58</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Garamond</vt:lpstr>
      <vt:lpstr>新細明體</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512</cp:revision>
  <dcterms:created xsi:type="dcterms:W3CDTF">2019-09-06T14:56:38Z</dcterms:created>
  <dcterms:modified xsi:type="dcterms:W3CDTF">2023-06-16T07:51:18Z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