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334" r:id="rId5"/>
    <p:sldId id="289" r:id="rId6"/>
    <p:sldId id="297" r:id="rId7"/>
    <p:sldId id="333" r:id="rId8"/>
    <p:sldId id="258" r:id="rId9"/>
    <p:sldId id="357" r:id="rId10"/>
    <p:sldId id="353" r:id="rId11"/>
    <p:sldId id="358"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399D5E9-6D87-466E-AA0F-9BDBC60BA2BA}" v="14" dt="2023-06-15T15:16:35.52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947" autoAdjust="0"/>
    <p:restoredTop sz="94660"/>
  </p:normalViewPr>
  <p:slideViewPr>
    <p:cSldViewPr snapToGrid="0">
      <p:cViewPr varScale="1">
        <p:scale>
          <a:sx n="66" d="100"/>
          <a:sy n="66" d="100"/>
        </p:scale>
        <p:origin x="413" y="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hn Adams" userId="1143faee-bb16-416e-8056-0ed4c730fe93" providerId="ADAL" clId="{F399D5E9-6D87-466E-AA0F-9BDBC60BA2BA}"/>
    <pc:docChg chg="addSld delSld modSld">
      <pc:chgData name="John Adams" userId="1143faee-bb16-416e-8056-0ed4c730fe93" providerId="ADAL" clId="{F399D5E9-6D87-466E-AA0F-9BDBC60BA2BA}" dt="2023-06-15T16:54:59.844" v="76" actId="20577"/>
      <pc:docMkLst>
        <pc:docMk/>
      </pc:docMkLst>
      <pc:sldChg chg="modSp mod">
        <pc:chgData name="John Adams" userId="1143faee-bb16-416e-8056-0ed4c730fe93" providerId="ADAL" clId="{F399D5E9-6D87-466E-AA0F-9BDBC60BA2BA}" dt="2023-06-15T15:13:00.552" v="17" actId="1076"/>
        <pc:sldMkLst>
          <pc:docMk/>
          <pc:sldMk cId="835714311" sldId="289"/>
        </pc:sldMkLst>
        <pc:spChg chg="mod">
          <ac:chgData name="John Adams" userId="1143faee-bb16-416e-8056-0ed4c730fe93" providerId="ADAL" clId="{F399D5E9-6D87-466E-AA0F-9BDBC60BA2BA}" dt="2023-06-15T15:13:00.552" v="17" actId="1076"/>
          <ac:spMkLst>
            <pc:docMk/>
            <pc:sldMk cId="835714311" sldId="289"/>
            <ac:spMk id="10" creationId="{00000000-0000-0000-0000-000000000000}"/>
          </ac:spMkLst>
        </pc:spChg>
      </pc:sldChg>
      <pc:sldChg chg="modSp mod">
        <pc:chgData name="John Adams" userId="1143faee-bb16-416e-8056-0ed4c730fe93" providerId="ADAL" clId="{F399D5E9-6D87-466E-AA0F-9BDBC60BA2BA}" dt="2023-06-15T15:17:34.434" v="70" actId="20577"/>
        <pc:sldMkLst>
          <pc:docMk/>
          <pc:sldMk cId="2058881387" sldId="297"/>
        </pc:sldMkLst>
        <pc:spChg chg="mod">
          <ac:chgData name="John Adams" userId="1143faee-bb16-416e-8056-0ed4c730fe93" providerId="ADAL" clId="{F399D5E9-6D87-466E-AA0F-9BDBC60BA2BA}" dt="2023-06-15T15:17:34.434" v="70" actId="20577"/>
          <ac:spMkLst>
            <pc:docMk/>
            <pc:sldMk cId="2058881387" sldId="297"/>
            <ac:spMk id="3" creationId="{00000000-0000-0000-0000-000000000000}"/>
          </ac:spMkLst>
        </pc:spChg>
        <pc:picChg chg="mod">
          <ac:chgData name="John Adams" userId="1143faee-bb16-416e-8056-0ed4c730fe93" providerId="ADAL" clId="{F399D5E9-6D87-466E-AA0F-9BDBC60BA2BA}" dt="2023-06-15T15:16:35.522" v="23" actId="14100"/>
          <ac:picMkLst>
            <pc:docMk/>
            <pc:sldMk cId="2058881387" sldId="297"/>
            <ac:picMk id="1026" creationId="{8C0BB082-7727-8901-CE4B-6FE41B12C344}"/>
          </ac:picMkLst>
        </pc:picChg>
      </pc:sldChg>
      <pc:sldChg chg="modSp mod">
        <pc:chgData name="John Adams" userId="1143faee-bb16-416e-8056-0ed4c730fe93" providerId="ADAL" clId="{F399D5E9-6D87-466E-AA0F-9BDBC60BA2BA}" dt="2023-06-15T15:17:58.004" v="72" actId="14100"/>
        <pc:sldMkLst>
          <pc:docMk/>
          <pc:sldMk cId="2697338157" sldId="333"/>
        </pc:sldMkLst>
        <pc:spChg chg="mod">
          <ac:chgData name="John Adams" userId="1143faee-bb16-416e-8056-0ed4c730fe93" providerId="ADAL" clId="{F399D5E9-6D87-466E-AA0F-9BDBC60BA2BA}" dt="2023-06-15T15:17:51.570" v="71" actId="1076"/>
          <ac:spMkLst>
            <pc:docMk/>
            <pc:sldMk cId="2697338157" sldId="333"/>
            <ac:spMk id="2" creationId="{00000000-0000-0000-0000-000000000000}"/>
          </ac:spMkLst>
        </pc:spChg>
        <pc:spChg chg="mod">
          <ac:chgData name="John Adams" userId="1143faee-bb16-416e-8056-0ed4c730fe93" providerId="ADAL" clId="{F399D5E9-6D87-466E-AA0F-9BDBC60BA2BA}" dt="2023-06-15T15:17:58.004" v="72" actId="14100"/>
          <ac:spMkLst>
            <pc:docMk/>
            <pc:sldMk cId="2697338157" sldId="333"/>
            <ac:spMk id="8" creationId="{00000000-0000-0000-0000-000000000000}"/>
          </ac:spMkLst>
        </pc:spChg>
      </pc:sldChg>
      <pc:sldChg chg="addSp delSp modSp mod">
        <pc:chgData name="John Adams" userId="1143faee-bb16-416e-8056-0ed4c730fe93" providerId="ADAL" clId="{F399D5E9-6D87-466E-AA0F-9BDBC60BA2BA}" dt="2023-06-15T15:12:13.694" v="11" actId="1076"/>
        <pc:sldMkLst>
          <pc:docMk/>
          <pc:sldMk cId="2413920719" sldId="334"/>
        </pc:sldMkLst>
        <pc:spChg chg="mod">
          <ac:chgData name="John Adams" userId="1143faee-bb16-416e-8056-0ed4c730fe93" providerId="ADAL" clId="{F399D5E9-6D87-466E-AA0F-9BDBC60BA2BA}" dt="2023-06-15T15:12:13.694" v="11" actId="1076"/>
          <ac:spMkLst>
            <pc:docMk/>
            <pc:sldMk cId="2413920719" sldId="334"/>
            <ac:spMk id="3" creationId="{00000000-0000-0000-0000-000000000000}"/>
          </ac:spMkLst>
        </pc:spChg>
        <pc:spChg chg="mod">
          <ac:chgData name="John Adams" userId="1143faee-bb16-416e-8056-0ed4c730fe93" providerId="ADAL" clId="{F399D5E9-6D87-466E-AA0F-9BDBC60BA2BA}" dt="2023-06-15T15:12:09.125" v="10" actId="14100"/>
          <ac:spMkLst>
            <pc:docMk/>
            <pc:sldMk cId="2413920719" sldId="334"/>
            <ac:spMk id="9" creationId="{00000000-0000-0000-0000-000000000000}"/>
          </ac:spMkLst>
        </pc:spChg>
        <pc:picChg chg="add mod">
          <ac:chgData name="John Adams" userId="1143faee-bb16-416e-8056-0ed4c730fe93" providerId="ADAL" clId="{F399D5E9-6D87-466E-AA0F-9BDBC60BA2BA}" dt="2023-06-15T15:11:55.233" v="9" actId="1076"/>
          <ac:picMkLst>
            <pc:docMk/>
            <pc:sldMk cId="2413920719" sldId="334"/>
            <ac:picMk id="2" creationId="{87EB3369-926D-95A9-BE22-EB0958E1CA05}"/>
          </ac:picMkLst>
        </pc:picChg>
        <pc:picChg chg="del">
          <ac:chgData name="John Adams" userId="1143faee-bb16-416e-8056-0ed4c730fe93" providerId="ADAL" clId="{F399D5E9-6D87-466E-AA0F-9BDBC60BA2BA}" dt="2023-06-15T15:11:04.498" v="0" actId="478"/>
          <ac:picMkLst>
            <pc:docMk/>
            <pc:sldMk cId="2413920719" sldId="334"/>
            <ac:picMk id="1026" creationId="{D0D4E249-6698-465A-9CB1-396CF6737381}"/>
          </ac:picMkLst>
        </pc:picChg>
      </pc:sldChg>
      <pc:sldChg chg="modSp mod">
        <pc:chgData name="John Adams" userId="1143faee-bb16-416e-8056-0ed4c730fe93" providerId="ADAL" clId="{F399D5E9-6D87-466E-AA0F-9BDBC60BA2BA}" dt="2023-06-15T16:54:59.844" v="76" actId="20577"/>
        <pc:sldMkLst>
          <pc:docMk/>
          <pc:sldMk cId="3792365540" sldId="353"/>
        </pc:sldMkLst>
        <pc:spChg chg="mod">
          <ac:chgData name="John Adams" userId="1143faee-bb16-416e-8056-0ed4c730fe93" providerId="ADAL" clId="{F399D5E9-6D87-466E-AA0F-9BDBC60BA2BA}" dt="2023-06-15T16:54:59.844" v="76" actId="20577"/>
          <ac:spMkLst>
            <pc:docMk/>
            <pc:sldMk cId="3792365540" sldId="353"/>
            <ac:spMk id="4" creationId="{00000000-0000-0000-0000-000000000000}"/>
          </ac:spMkLst>
        </pc:spChg>
      </pc:sldChg>
      <pc:sldChg chg="del">
        <pc:chgData name="John Adams" userId="1143faee-bb16-416e-8056-0ed4c730fe93" providerId="ADAL" clId="{F399D5E9-6D87-466E-AA0F-9BDBC60BA2BA}" dt="2023-06-15T15:12:26.048" v="13" actId="47"/>
        <pc:sldMkLst>
          <pc:docMk/>
          <pc:sldMk cId="427017350" sldId="356"/>
        </pc:sldMkLst>
      </pc:sldChg>
      <pc:sldChg chg="add">
        <pc:chgData name="John Adams" userId="1143faee-bb16-416e-8056-0ed4c730fe93" providerId="ADAL" clId="{F399D5E9-6D87-466E-AA0F-9BDBC60BA2BA}" dt="2023-06-15T15:12:23.078" v="12"/>
        <pc:sldMkLst>
          <pc:docMk/>
          <pc:sldMk cId="1874436834" sldId="358"/>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16/06/2023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2825842"/>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16/06/2023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2539346"/>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16/06/2023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316152926"/>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16/06/2023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174852221"/>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1102A62-F375-41FE-A154-0A2551C1B81C}" type="datetimeFigureOut">
              <a:rPr lang="en-GB" smtClean="0"/>
              <a:t>16/06/2023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64837802"/>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1102A62-F375-41FE-A154-0A2551C1B81C}" type="datetimeFigureOut">
              <a:rPr lang="en-GB" smtClean="0"/>
              <a:t>16/06/2023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74782591"/>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1102A62-F375-41FE-A154-0A2551C1B81C}" type="datetimeFigureOut">
              <a:rPr lang="en-GB" smtClean="0"/>
              <a:t>16/06/2023</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3191717808"/>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1102A62-F375-41FE-A154-0A2551C1B81C}" type="datetimeFigureOut">
              <a:rPr lang="en-GB" smtClean="0"/>
              <a:t>16/06/2023</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928818789"/>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102A62-F375-41FE-A154-0A2551C1B81C}" type="datetimeFigureOut">
              <a:rPr lang="en-GB" smtClean="0"/>
              <a:t>16/06/2023</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461292292"/>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16/06/2023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020422680"/>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16/06/2023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04665318"/>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102A62-F375-41FE-A154-0A2551C1B81C}" type="datetimeFigureOut">
              <a:rPr lang="en-GB" smtClean="0"/>
              <a:t>16/06/2023</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0777A2-8FDA-4D01-8F20-A07DB84ACCD9}" type="slidenum">
              <a:rPr lang="en-GB" smtClean="0"/>
              <a:t>‹#›</a:t>
            </a:fld>
            <a:endParaRPr lang="en-GB" dirty="0"/>
          </a:p>
        </p:txBody>
      </p:sp>
    </p:spTree>
    <p:extLst>
      <p:ext uri="{BB962C8B-B14F-4D97-AF65-F5344CB8AC3E}">
        <p14:creationId xmlns:p14="http://schemas.microsoft.com/office/powerpoint/2010/main" val="38325785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sh dir="u"/>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g"/><Relationship Id="rId1" Type="http://schemas.openxmlformats.org/officeDocument/2006/relationships/slideLayout" Target="../slideLayouts/slideLayout4.xml"/><Relationship Id="rId4" Type="http://schemas.openxmlformats.org/officeDocument/2006/relationships/image" Target="../media/image7.jpeg"/></Relationships>
</file>

<file path=ppt/slides/_rels/slide7.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04402" y="5780280"/>
            <a:ext cx="9144000" cy="1655762"/>
          </a:xfrm>
        </p:spPr>
        <p:txBody>
          <a:bodyPr>
            <a:normAutofit/>
          </a:bodyPr>
          <a:lstStyle/>
          <a:p>
            <a:r>
              <a:rPr lang="en-GB" sz="2800" dirty="0">
                <a:solidFill>
                  <a:schemeClr val="accent4">
                    <a:lumMod val="75000"/>
                  </a:schemeClr>
                </a:solidFill>
                <a:latin typeface="Garamond" panose="02020404030301010803" pitchFamily="18" charset="0"/>
              </a:rPr>
              <a:t>Monday 10</a:t>
            </a:r>
            <a:r>
              <a:rPr lang="en-GB" sz="2800" baseline="30000" dirty="0">
                <a:solidFill>
                  <a:schemeClr val="accent4">
                    <a:lumMod val="75000"/>
                  </a:schemeClr>
                </a:solidFill>
                <a:latin typeface="Garamond" panose="02020404030301010803" pitchFamily="18" charset="0"/>
              </a:rPr>
              <a:t>th</a:t>
            </a:r>
            <a:r>
              <a:rPr lang="en-GB" sz="2800" dirty="0">
                <a:solidFill>
                  <a:schemeClr val="accent4">
                    <a:lumMod val="75000"/>
                  </a:schemeClr>
                </a:solidFill>
                <a:latin typeface="Garamond" panose="02020404030301010803" pitchFamily="18" charset="0"/>
              </a:rPr>
              <a:t> July 2023</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64400" y="608913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24000" y="249839"/>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Looking Forward</a:t>
            </a:r>
          </a:p>
        </p:txBody>
      </p:sp>
      <p:pic>
        <p:nvPicPr>
          <p:cNvPr id="8" name="Picture 7" descr="World Youth Day Lisbon 2023 unveils Marian logo | Angelus News"/>
          <p:cNvPicPr/>
          <p:nvPr/>
        </p:nvPicPr>
        <p:blipFill rotWithShape="1">
          <a:blip r:embed="rId3" cstate="print">
            <a:extLst>
              <a:ext uri="{28A0092B-C50C-407E-A947-70E740481C1C}">
                <a14:useLocalDpi xmlns:a14="http://schemas.microsoft.com/office/drawing/2010/main" val="0"/>
              </a:ext>
            </a:extLst>
          </a:blip>
          <a:srcRect l="25420" t="2314" r="22249" b="2792"/>
          <a:stretch/>
        </p:blipFill>
        <p:spPr bwMode="auto">
          <a:xfrm>
            <a:off x="227489" y="4971098"/>
            <a:ext cx="1789747" cy="1759902"/>
          </a:xfrm>
          <a:prstGeom prst="rect">
            <a:avLst/>
          </a:prstGeom>
          <a:noFill/>
          <a:ln>
            <a:noFill/>
          </a:ln>
          <a:extLst>
            <a:ext uri="{53640926-AAD7-44D8-BBD7-CCE9431645EC}">
              <a14:shadowObscured xmlns:a14="http://schemas.microsoft.com/office/drawing/2010/main"/>
            </a:ext>
          </a:extLst>
        </p:spPr>
      </p:pic>
      <p:sp>
        <p:nvSpPr>
          <p:cNvPr id="9" name="Subtitle 2"/>
          <p:cNvSpPr txBox="1">
            <a:spLocks/>
          </p:cNvSpPr>
          <p:nvPr/>
        </p:nvSpPr>
        <p:spPr>
          <a:xfrm>
            <a:off x="1391795" y="5142049"/>
            <a:ext cx="9144000" cy="162625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Garamond" panose="02020404030301010803" pitchFamily="18" charset="0"/>
              </a:rPr>
              <a:t>~ Looking Forward Together ~</a:t>
            </a:r>
          </a:p>
        </p:txBody>
      </p:sp>
      <p:pic>
        <p:nvPicPr>
          <p:cNvPr id="2" name="Picture 2" descr="20th century Galilean boat">
            <a:extLst>
              <a:ext uri="{FF2B5EF4-FFF2-40B4-BE49-F238E27FC236}">
                <a16:creationId xmlns:a16="http://schemas.microsoft.com/office/drawing/2014/main" id="{87EB3369-926D-95A9-BE22-EB0958E1CA05}"/>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t="33946" b="11425"/>
          <a:stretch/>
        </p:blipFill>
        <p:spPr bwMode="auto">
          <a:xfrm>
            <a:off x="2234211" y="2024621"/>
            <a:ext cx="7537139" cy="27792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13920719"/>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2"/>
          <p:cNvSpPr txBox="1">
            <a:spLocks noChangeArrowheads="1"/>
          </p:cNvSpPr>
          <p:nvPr/>
        </p:nvSpPr>
        <p:spPr bwMode="auto">
          <a:xfrm>
            <a:off x="842748" y="1723227"/>
            <a:ext cx="10506504" cy="4731516"/>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gn="ctr"/>
            <a:r>
              <a:rPr lang="en-GB" sz="2800" dirty="0">
                <a:latin typeface="Garamond" panose="02020404030301010803" pitchFamily="18" charset="0"/>
                <a:ea typeface="Calibri" panose="020F0502020204030204" pitchFamily="34" charset="0"/>
                <a:cs typeface="Times New Roman" panose="02020603050405020304" pitchFamily="18" charset="0"/>
              </a:rPr>
              <a:t>Yesterday was Sea Sunday.</a:t>
            </a:r>
            <a:endParaRPr lang="en-GB" sz="2800" dirty="0">
              <a:effectLst/>
              <a:latin typeface="Garamond" panose="02020404030301010803" pitchFamily="18" charset="0"/>
              <a:ea typeface="Calibri" panose="020F0502020204030204" pitchFamily="34" charset="0"/>
              <a:cs typeface="Times New Roman" panose="02020603050405020304" pitchFamily="18" charset="0"/>
            </a:endParaRPr>
          </a:p>
          <a:p>
            <a:pPr algn="ctr"/>
            <a:r>
              <a:rPr lang="en-GB" sz="2800" dirty="0">
                <a:latin typeface="Garamond" panose="02020404030301010803" pitchFamily="18" charset="0"/>
                <a:ea typeface="Calibri" panose="020F0502020204030204" pitchFamily="34" charset="0"/>
                <a:cs typeface="Times New Roman" panose="02020603050405020304" pitchFamily="18" charset="0"/>
              </a:rPr>
              <a:t>It is very easy to forget the role that the sea and seafarers play in our lives.</a:t>
            </a:r>
          </a:p>
          <a:p>
            <a:pPr algn="ctr"/>
            <a:r>
              <a:rPr lang="en-GB" sz="2800" dirty="0">
                <a:effectLst/>
                <a:latin typeface="Garamond" panose="02020404030301010803" pitchFamily="18" charset="0"/>
                <a:ea typeface="Calibri" panose="020F0502020204030204" pitchFamily="34" charset="0"/>
                <a:cs typeface="Times New Roman" panose="02020603050405020304" pitchFamily="18" charset="0"/>
              </a:rPr>
              <a:t>Britain imports over 25 billion pounds worth </a:t>
            </a:r>
          </a:p>
          <a:p>
            <a:pPr algn="ctr"/>
            <a:r>
              <a:rPr lang="en-GB" sz="2800" dirty="0">
                <a:effectLst/>
                <a:latin typeface="Garamond" panose="02020404030301010803" pitchFamily="18" charset="0"/>
                <a:ea typeface="Calibri" panose="020F0502020204030204" pitchFamily="34" charset="0"/>
                <a:cs typeface="Times New Roman" panose="02020603050405020304" pitchFamily="18" charset="0"/>
              </a:rPr>
              <a:t>of food and drink each year, for example.</a:t>
            </a:r>
          </a:p>
          <a:p>
            <a:pPr algn="ctr"/>
            <a:r>
              <a:rPr lang="en-GB" sz="2800" dirty="0">
                <a:latin typeface="Garamond" panose="02020404030301010803" pitchFamily="18" charset="0"/>
                <a:ea typeface="Calibri" panose="020F0502020204030204" pitchFamily="34" charset="0"/>
                <a:cs typeface="Times New Roman" panose="02020603050405020304" pitchFamily="18" charset="0"/>
              </a:rPr>
              <a:t>The seafarers who crew the ships are looked after and visited </a:t>
            </a:r>
          </a:p>
          <a:p>
            <a:pPr algn="ctr"/>
            <a:r>
              <a:rPr lang="en-GB" sz="2800" dirty="0">
                <a:latin typeface="Garamond" panose="02020404030301010803" pitchFamily="18" charset="0"/>
                <a:ea typeface="Calibri" panose="020F0502020204030204" pitchFamily="34" charset="0"/>
                <a:cs typeface="Times New Roman" panose="02020603050405020304" pitchFamily="18" charset="0"/>
              </a:rPr>
              <a:t>by the charity Stella Maris who helped </a:t>
            </a:r>
            <a:r>
              <a:rPr lang="en-GB" sz="2800" dirty="0">
                <a:latin typeface="Garamond" panose="02020404030301010803" pitchFamily="18" charset="0"/>
              </a:rPr>
              <a:t>113,982 seafarers </a:t>
            </a:r>
          </a:p>
          <a:p>
            <a:pPr algn="ctr"/>
            <a:r>
              <a:rPr lang="en-GB" sz="2800" dirty="0">
                <a:latin typeface="Garamond" panose="02020404030301010803" pitchFamily="18" charset="0"/>
              </a:rPr>
              <a:t>and fishers in the UK in 2021.</a:t>
            </a:r>
          </a:p>
          <a:p>
            <a:pPr algn="ctr"/>
            <a:r>
              <a:rPr lang="en-GB" sz="2800" dirty="0">
                <a:latin typeface="Garamond" panose="02020404030301010803" pitchFamily="18" charset="0"/>
              </a:rPr>
              <a:t>They make 70,000 ship visits around the world each year.</a:t>
            </a:r>
          </a:p>
          <a:p>
            <a:pPr algn="ctr"/>
            <a:r>
              <a:rPr lang="en-GB" sz="2800" dirty="0">
                <a:latin typeface="Garamond" panose="02020404030301010803" pitchFamily="18" charset="0"/>
              </a:rPr>
              <a:t>Seafarers were helped in 328 ports across 54 countries in 2021.</a:t>
            </a:r>
          </a:p>
          <a:p>
            <a:pPr algn="ctr"/>
            <a:r>
              <a:rPr lang="en-GB" sz="2800" dirty="0">
                <a:effectLst/>
                <a:latin typeface="Garamond" panose="02020404030301010803" pitchFamily="18" charset="0"/>
                <a:ea typeface="Calibri" panose="020F0502020204030204" pitchFamily="34" charset="0"/>
                <a:cs typeface="Times New Roman" panose="02020603050405020304" pitchFamily="18" charset="0"/>
              </a:rPr>
              <a:t>There are chaplains in London and in other ports who </a:t>
            </a:r>
            <a:r>
              <a:rPr lang="en-GB" sz="2800" dirty="0">
                <a:latin typeface="Garamond" panose="02020404030301010803" pitchFamily="18" charset="0"/>
              </a:rPr>
              <a:t>help seafarers in need with practical, spiritual, and emotional support.</a:t>
            </a:r>
          </a:p>
          <a:p>
            <a:pPr algn="ctr"/>
            <a:endParaRPr lang="en-GB" sz="2800" dirty="0">
              <a:effectLst/>
              <a:latin typeface="Garamond" panose="02020404030301010803" pitchFamily="18" charset="0"/>
              <a:ea typeface="Calibri" panose="020F0502020204030204" pitchFamily="34" charset="0"/>
              <a:cs typeface="Times New Roman" panose="02020603050405020304" pitchFamily="18" charset="0"/>
            </a:endParaRP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32100" y="5845821"/>
            <a:ext cx="771525" cy="914400"/>
          </a:xfrm>
          <a:prstGeom prst="rect">
            <a:avLst/>
          </a:prstGeom>
        </p:spPr>
      </p:pic>
      <p:sp>
        <p:nvSpPr>
          <p:cNvPr id="11" name="Text Box 2"/>
          <p:cNvSpPr txBox="1">
            <a:spLocks noChangeArrowheads="1"/>
          </p:cNvSpPr>
          <p:nvPr/>
        </p:nvSpPr>
        <p:spPr bwMode="auto">
          <a:xfrm>
            <a:off x="838199" y="244172"/>
            <a:ext cx="10461171" cy="1292003"/>
          </a:xfrm>
          <a:prstGeom prst="rect">
            <a:avLst/>
          </a:prstGeom>
          <a:solidFill>
            <a:srgbClr val="FFFF00"/>
          </a:solidFill>
          <a:ln w="57150">
            <a:solidFill>
              <a:schemeClr val="accent1"/>
            </a:solidFill>
            <a:miter lim="800000"/>
            <a:headEnd/>
            <a:tailEnd/>
          </a:ln>
        </p:spPr>
        <p:txBody>
          <a:bodyPr rot="0" vert="horz" wrap="square" lIns="91440" tIns="45720" rIns="91440" bIns="45720" anchor="t" anchorCtr="0">
            <a:noAutofit/>
          </a:bodyPr>
          <a:lstStyle/>
          <a:p>
            <a:pPr algn="ctr">
              <a:lnSpc>
                <a:spcPct val="107000"/>
              </a:lnSpc>
              <a:spcAft>
                <a:spcPts val="0"/>
              </a:spcAft>
            </a:pPr>
            <a:endParaRPr lang="en-GB" sz="600" dirty="0">
              <a:effectLst/>
              <a:latin typeface="Garamond" panose="02020404030301010803" pitchFamily="18" charset="0"/>
              <a:ea typeface="Calibri" panose="020F0502020204030204" pitchFamily="34" charset="0"/>
              <a:cs typeface="Times New Roman" panose="02020603050405020304" pitchFamily="18" charset="0"/>
            </a:endParaRPr>
          </a:p>
          <a:p>
            <a:pPr algn="ctr">
              <a:lnSpc>
                <a:spcPct val="107000"/>
              </a:lnSpc>
              <a:spcAft>
                <a:spcPts val="0"/>
              </a:spcAft>
            </a:pPr>
            <a:r>
              <a:rPr lang="en-GB" sz="4800" dirty="0">
                <a:effectLst/>
                <a:latin typeface="Garamond" panose="02020404030301010803" pitchFamily="18" charset="0"/>
                <a:ea typeface="Calibri" panose="020F0502020204030204" pitchFamily="34" charset="0"/>
                <a:cs typeface="Times New Roman" panose="02020603050405020304" pitchFamily="18" charset="0"/>
              </a:rPr>
              <a:t>Looking </a:t>
            </a:r>
            <a:r>
              <a:rPr lang="en-GB" sz="4800" dirty="0">
                <a:latin typeface="Garamond" panose="02020404030301010803" pitchFamily="18" charset="0"/>
                <a:ea typeface="Calibri" panose="020F0502020204030204" pitchFamily="34" charset="0"/>
                <a:cs typeface="Times New Roman" panose="02020603050405020304" pitchFamily="18" charset="0"/>
              </a:rPr>
              <a:t>F</a:t>
            </a:r>
            <a:r>
              <a:rPr lang="en-GB" sz="4800" dirty="0">
                <a:effectLst/>
                <a:latin typeface="Garamond" panose="02020404030301010803" pitchFamily="18" charset="0"/>
                <a:ea typeface="Calibri" panose="020F0502020204030204" pitchFamily="34" charset="0"/>
                <a:cs typeface="Times New Roman" panose="02020603050405020304" pitchFamily="18" charset="0"/>
              </a:rPr>
              <a:t>orward Together</a:t>
            </a:r>
            <a:endParaRPr lang="en-GB" sz="4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B1D6D902-36D1-4CF9-BDFA-75FE237F5371}"/>
              </a:ext>
            </a:extLst>
          </p:cNvPr>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Tree>
    <p:extLst>
      <p:ext uri="{BB962C8B-B14F-4D97-AF65-F5344CB8AC3E}">
        <p14:creationId xmlns:p14="http://schemas.microsoft.com/office/powerpoint/2010/main" val="835714311"/>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Title 1"/>
          <p:cNvSpPr txBox="1">
            <a:spLocks/>
          </p:cNvSpPr>
          <p:nvPr/>
        </p:nvSpPr>
        <p:spPr>
          <a:xfrm>
            <a:off x="653143" y="415926"/>
            <a:ext cx="10835593" cy="159193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6000" dirty="0">
                <a:solidFill>
                  <a:schemeClr val="accent4">
                    <a:lumMod val="75000"/>
                  </a:schemeClr>
                </a:solidFill>
                <a:latin typeface="Garamond" panose="02020404030301010803" pitchFamily="18" charset="0"/>
              </a:rPr>
              <a:t>In Sunday’s Gospel Reading  …</a:t>
            </a:r>
          </a:p>
        </p:txBody>
      </p:sp>
      <p:sp>
        <p:nvSpPr>
          <p:cNvPr id="3" name="Rectangle 2"/>
          <p:cNvSpPr/>
          <p:nvPr/>
        </p:nvSpPr>
        <p:spPr>
          <a:xfrm>
            <a:off x="5571231" y="2299836"/>
            <a:ext cx="6380624" cy="3508653"/>
          </a:xfrm>
          <a:prstGeom prst="rect">
            <a:avLst/>
          </a:prstGeom>
        </p:spPr>
        <p:txBody>
          <a:bodyPr wrap="square">
            <a:spAutoFit/>
          </a:bodyPr>
          <a:lstStyle/>
          <a:p>
            <a:pPr algn="ctr"/>
            <a:r>
              <a:rPr lang="en-GB" sz="2600" b="1" dirty="0">
                <a:latin typeface="Garamond" panose="02020404030301010803" pitchFamily="18" charset="0"/>
              </a:rPr>
              <a:t>Sunday 9</a:t>
            </a:r>
            <a:r>
              <a:rPr lang="en-GB" sz="2600" b="1" baseline="30000" dirty="0">
                <a:latin typeface="Garamond" panose="02020404030301010803" pitchFamily="18" charset="0"/>
              </a:rPr>
              <a:t>th</a:t>
            </a:r>
            <a:r>
              <a:rPr lang="en-GB" sz="2600" b="1" dirty="0">
                <a:latin typeface="Garamond" panose="02020404030301010803" pitchFamily="18" charset="0"/>
              </a:rPr>
              <a:t> July 2023</a:t>
            </a:r>
            <a:r>
              <a:rPr lang="en-GB" sz="2600" dirty="0">
                <a:latin typeface="Garamond" panose="02020404030301010803" pitchFamily="18" charset="0"/>
              </a:rPr>
              <a:t> :</a:t>
            </a:r>
            <a:r>
              <a:rPr lang="en-GB" dirty="0">
                <a:latin typeface="Garamond" panose="02020404030301010803" pitchFamily="18" charset="0"/>
              </a:rPr>
              <a:t>  </a:t>
            </a:r>
          </a:p>
          <a:p>
            <a:pPr algn="ctr"/>
            <a:r>
              <a:rPr lang="en-GB" dirty="0">
                <a:latin typeface="Garamond" panose="02020404030301010803" pitchFamily="18" charset="0"/>
              </a:rPr>
              <a:t>    </a:t>
            </a:r>
          </a:p>
          <a:p>
            <a:pPr algn="ctr"/>
            <a:r>
              <a:rPr lang="en-GB" sz="2800" dirty="0">
                <a:latin typeface="Garamond" panose="02020404030301010803" pitchFamily="18" charset="0"/>
              </a:rPr>
              <a:t>In the Gospel of Matthew, </a:t>
            </a:r>
          </a:p>
          <a:p>
            <a:pPr algn="ctr"/>
            <a:r>
              <a:rPr lang="en-GB" sz="2800" dirty="0">
                <a:latin typeface="Garamond" panose="02020404030301010803" pitchFamily="18" charset="0"/>
              </a:rPr>
              <a:t>Jesus says :                                                    </a:t>
            </a:r>
          </a:p>
          <a:p>
            <a:pPr algn="ctr"/>
            <a:endParaRPr lang="en-GB" sz="200" dirty="0">
              <a:latin typeface="Garamond" panose="02020404030301010803" pitchFamily="18" charset="0"/>
            </a:endParaRPr>
          </a:p>
          <a:p>
            <a:pPr algn="ctr"/>
            <a:r>
              <a:rPr lang="en-GB" sz="1200" dirty="0">
                <a:latin typeface="Garamond" panose="02020404030301010803" pitchFamily="18" charset="0"/>
              </a:rPr>
              <a:t>                  </a:t>
            </a:r>
            <a:r>
              <a:rPr lang="en-GB" sz="400" dirty="0">
                <a:latin typeface="Garamond" panose="02020404030301010803" pitchFamily="18" charset="0"/>
              </a:rPr>
              <a:t> </a:t>
            </a:r>
            <a:r>
              <a:rPr lang="en-GB" sz="1000" dirty="0">
                <a:latin typeface="Garamond" panose="02020404030301010803" pitchFamily="18" charset="0"/>
              </a:rPr>
              <a:t>                      </a:t>
            </a:r>
          </a:p>
          <a:p>
            <a:pPr algn="ctr"/>
            <a:r>
              <a:rPr lang="en-GB" sz="3600" dirty="0">
                <a:latin typeface="Garamond" panose="02020404030301010803" pitchFamily="18" charset="0"/>
              </a:rPr>
              <a:t>“</a:t>
            </a:r>
            <a:r>
              <a:rPr lang="en-US" sz="3600" b="0" i="0" dirty="0">
                <a:solidFill>
                  <a:srgbClr val="222222"/>
                </a:solidFill>
                <a:effectLst/>
                <a:latin typeface="Garamond" panose="02020404030301010803" pitchFamily="18" charset="0"/>
              </a:rPr>
              <a:t>Come to me, all you who </a:t>
            </a:r>
            <a:r>
              <a:rPr lang="en-US" sz="3600" b="0" i="0" dirty="0" err="1">
                <a:solidFill>
                  <a:srgbClr val="222222"/>
                </a:solidFill>
                <a:effectLst/>
                <a:latin typeface="Garamond" panose="02020404030301010803" pitchFamily="18" charset="0"/>
              </a:rPr>
              <a:t>labour</a:t>
            </a:r>
            <a:r>
              <a:rPr lang="en-US" sz="3600" b="0" i="0" dirty="0">
                <a:solidFill>
                  <a:srgbClr val="222222"/>
                </a:solidFill>
                <a:effectLst/>
                <a:latin typeface="Garamond" panose="02020404030301010803" pitchFamily="18" charset="0"/>
              </a:rPr>
              <a:t>, and are burdened, </a:t>
            </a:r>
          </a:p>
          <a:p>
            <a:pPr algn="ctr"/>
            <a:r>
              <a:rPr lang="en-US" sz="3600" b="0" i="0" dirty="0">
                <a:solidFill>
                  <a:srgbClr val="222222"/>
                </a:solidFill>
                <a:effectLst/>
                <a:latin typeface="Garamond" panose="02020404030301010803" pitchFamily="18" charset="0"/>
              </a:rPr>
              <a:t>and I will give you rest</a:t>
            </a:r>
            <a:r>
              <a:rPr lang="en-GB" sz="3600" dirty="0">
                <a:latin typeface="Garamond" panose="02020404030301010803" pitchFamily="18" charset="0"/>
              </a:rPr>
              <a:t>.”</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pic>
        <p:nvPicPr>
          <p:cNvPr id="1026" name="Picture 2">
            <a:extLst>
              <a:ext uri="{FF2B5EF4-FFF2-40B4-BE49-F238E27FC236}">
                <a16:creationId xmlns:a16="http://schemas.microsoft.com/office/drawing/2014/main" id="{8C0BB082-7727-8901-CE4B-6FE41B12C344}"/>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24579" r="17527"/>
          <a:stretch/>
        </p:blipFill>
        <p:spPr bwMode="auto">
          <a:xfrm>
            <a:off x="653143" y="2216708"/>
            <a:ext cx="4410204" cy="43704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8881387"/>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944099" y="6143316"/>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Title 1"/>
          <p:cNvSpPr txBox="1">
            <a:spLocks/>
          </p:cNvSpPr>
          <p:nvPr/>
        </p:nvSpPr>
        <p:spPr>
          <a:xfrm>
            <a:off x="130174" y="114021"/>
            <a:ext cx="11863558" cy="159193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6000" dirty="0">
                <a:solidFill>
                  <a:schemeClr val="accent4">
                    <a:lumMod val="75000"/>
                  </a:schemeClr>
                </a:solidFill>
                <a:latin typeface="Garamond" panose="02020404030301010803" pitchFamily="18" charset="0"/>
              </a:rPr>
              <a:t>The Lord’s Prayer</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02973" y="5836945"/>
            <a:ext cx="771525" cy="914400"/>
          </a:xfrm>
          <a:prstGeom prst="rect">
            <a:avLst/>
          </a:prstGeom>
        </p:spPr>
      </p:pic>
      <p:sp>
        <p:nvSpPr>
          <p:cNvPr id="4" name="Rectangle 3"/>
          <p:cNvSpPr>
            <a:spLocks noChangeArrowheads="1"/>
          </p:cNvSpPr>
          <p:nvPr/>
        </p:nvSpPr>
        <p:spPr bwMode="auto">
          <a:xfrm>
            <a:off x="6782766" y="3731191"/>
            <a:ext cx="5046562" cy="602073"/>
          </a:xfrm>
          <a:prstGeom prst="rect">
            <a:avLst/>
          </a:prstGeom>
          <a:noFill/>
          <a:ln>
            <a:noFill/>
          </a:ln>
          <a:effectLst/>
        </p:spPr>
        <p:txBody>
          <a:bodyPr vert="horz" wrap="square" lIns="253920" tIns="31740" rIns="0" bIns="15870" numCol="1" anchor="ctr" anchorCtr="0" compatLnSpc="1">
            <a:prstTxWarp prst="textNoShape">
              <a:avLst/>
            </a:prstTxWarp>
            <a:spAutoFit/>
          </a:bodyPr>
          <a:lstStyle/>
          <a:p>
            <a:pPr lvl="0" algn="ctr" eaLnBrk="0" fontAlgn="base" hangingPunct="0">
              <a:spcBef>
                <a:spcPct val="0"/>
              </a:spcBef>
              <a:spcAft>
                <a:spcPct val="0"/>
              </a:spcAft>
            </a:pPr>
            <a:endParaRPr kumimoji="0" lang="en-US" altLang="en-US" sz="3600" b="0" i="0" u="none" strike="noStrike" cap="none" normalizeH="0" baseline="0" dirty="0">
              <a:ln>
                <a:noFill/>
              </a:ln>
              <a:solidFill>
                <a:schemeClr val="tx1"/>
              </a:solidFill>
              <a:effectLst/>
              <a:latin typeface="Garamond" panose="02020404030301010803" pitchFamily="18" charset="0"/>
            </a:endParaRPr>
          </a:p>
        </p:txBody>
      </p:sp>
      <p:sp>
        <p:nvSpPr>
          <p:cNvPr id="5" name="Rectangle 4"/>
          <p:cNvSpPr/>
          <p:nvPr/>
        </p:nvSpPr>
        <p:spPr>
          <a:xfrm>
            <a:off x="8503346" y="1742813"/>
            <a:ext cx="3490386" cy="4201150"/>
          </a:xfrm>
          <a:prstGeom prst="rect">
            <a:avLst/>
          </a:prstGeom>
        </p:spPr>
        <p:txBody>
          <a:bodyPr wrap="square">
            <a:spAutoFit/>
          </a:bodyPr>
          <a:lstStyle/>
          <a:p>
            <a:pPr algn="just"/>
            <a:r>
              <a:rPr lang="en-US" sz="1900" dirty="0">
                <a:latin typeface="Garamond" panose="02020404030301010803" pitchFamily="18" charset="0"/>
              </a:rPr>
              <a:t>As we look forward to World Youth Day in August this year, we remind ourselves of the things we share with our fellow young people from all over the world.  At this international event, Catholics will pray the prayer Jesus taught us in a huge number of languages.  We will mark this with a weekly inclusion of the Lord’s Prayer in the languages spoken in our schools.</a:t>
            </a:r>
          </a:p>
          <a:p>
            <a:pPr algn="just"/>
            <a:endParaRPr lang="en-US" sz="100" dirty="0">
              <a:latin typeface="Garamond" panose="02020404030301010803" pitchFamily="18" charset="0"/>
            </a:endParaRPr>
          </a:p>
          <a:p>
            <a:pPr algn="ctr"/>
            <a:r>
              <a:rPr lang="en-US" sz="1900" dirty="0">
                <a:latin typeface="Garamond" panose="02020404030301010803" pitchFamily="18" charset="0"/>
              </a:rPr>
              <a:t>This week the Lord’s Prayer is in </a:t>
            </a:r>
            <a:r>
              <a:rPr lang="en-US" sz="1900" b="1" dirty="0">
                <a:latin typeface="Garamond" panose="02020404030301010803" pitchFamily="18" charset="0"/>
              </a:rPr>
              <a:t>Spanish</a:t>
            </a:r>
          </a:p>
        </p:txBody>
      </p:sp>
      <p:sp>
        <p:nvSpPr>
          <p:cNvPr id="10" name="Rectangle 9"/>
          <p:cNvSpPr/>
          <p:nvPr/>
        </p:nvSpPr>
        <p:spPr>
          <a:xfrm>
            <a:off x="241140" y="2136735"/>
            <a:ext cx="3468546" cy="461665"/>
          </a:xfrm>
          <a:prstGeom prst="rect">
            <a:avLst/>
          </a:prstGeom>
        </p:spPr>
        <p:txBody>
          <a:bodyPr wrap="square">
            <a:spAutoFit/>
          </a:bodyPr>
          <a:lstStyle/>
          <a:p>
            <a:endParaRPr lang="en-US" altLang="zh-TW" sz="2400" dirty="0">
              <a:latin typeface="Garamond" panose="02020404030301010803" pitchFamily="18" charset="0"/>
            </a:endParaRPr>
          </a:p>
        </p:txBody>
      </p:sp>
      <p:sp>
        <p:nvSpPr>
          <p:cNvPr id="2" name="TextBox 1"/>
          <p:cNvSpPr txBox="1"/>
          <p:nvPr/>
        </p:nvSpPr>
        <p:spPr>
          <a:xfrm>
            <a:off x="130174" y="1701774"/>
            <a:ext cx="7002684" cy="5262979"/>
          </a:xfrm>
          <a:prstGeom prst="rect">
            <a:avLst/>
          </a:prstGeom>
          <a:noFill/>
        </p:spPr>
        <p:txBody>
          <a:bodyPr wrap="square" rtlCol="0">
            <a:spAutoFit/>
          </a:bodyPr>
          <a:lstStyle/>
          <a:p>
            <a:r>
              <a:rPr lang="es-ES" sz="2400" dirty="0">
                <a:latin typeface="Garamond" panose="02020404030301010803" pitchFamily="18" charset="0"/>
              </a:rPr>
              <a:t>Padre nuestro,</a:t>
            </a:r>
            <a:br>
              <a:rPr lang="es-ES" sz="2400" dirty="0">
                <a:latin typeface="Garamond" panose="02020404030301010803" pitchFamily="18" charset="0"/>
              </a:rPr>
            </a:br>
            <a:r>
              <a:rPr lang="es-ES" sz="2400" dirty="0">
                <a:latin typeface="Garamond" panose="02020404030301010803" pitchFamily="18" charset="0"/>
              </a:rPr>
              <a:t>que estás en el cielo.</a:t>
            </a:r>
            <a:br>
              <a:rPr lang="es-ES" sz="2400" dirty="0">
                <a:latin typeface="Garamond" panose="02020404030301010803" pitchFamily="18" charset="0"/>
              </a:rPr>
            </a:br>
            <a:r>
              <a:rPr lang="es-ES" sz="2400" dirty="0">
                <a:latin typeface="Garamond" panose="02020404030301010803" pitchFamily="18" charset="0"/>
              </a:rPr>
              <a:t>Santificado sea tu nombre.</a:t>
            </a:r>
            <a:br>
              <a:rPr lang="es-ES" sz="2400" dirty="0">
                <a:latin typeface="Garamond" panose="02020404030301010803" pitchFamily="18" charset="0"/>
              </a:rPr>
            </a:br>
            <a:r>
              <a:rPr lang="es-ES" sz="2400" dirty="0">
                <a:latin typeface="Garamond" panose="02020404030301010803" pitchFamily="18" charset="0"/>
              </a:rPr>
              <a:t>Venga tu reino.</a:t>
            </a:r>
            <a:br>
              <a:rPr lang="es-ES" sz="2400" dirty="0">
                <a:latin typeface="Garamond" panose="02020404030301010803" pitchFamily="18" charset="0"/>
              </a:rPr>
            </a:br>
            <a:r>
              <a:rPr lang="es-ES" sz="2400" dirty="0">
                <a:latin typeface="Garamond" panose="02020404030301010803" pitchFamily="18" charset="0"/>
              </a:rPr>
              <a:t>Hágase tu voluntad en la </a:t>
            </a:r>
          </a:p>
          <a:p>
            <a:r>
              <a:rPr lang="es-ES" sz="2400" dirty="0">
                <a:latin typeface="Garamond" panose="02020404030301010803" pitchFamily="18" charset="0"/>
              </a:rPr>
              <a:t>            tierra como en el cielo.</a:t>
            </a:r>
            <a:br>
              <a:rPr lang="es-ES" sz="2400" dirty="0">
                <a:latin typeface="Garamond" panose="02020404030301010803" pitchFamily="18" charset="0"/>
              </a:rPr>
            </a:br>
            <a:r>
              <a:rPr lang="es-ES" sz="2400" dirty="0">
                <a:latin typeface="Garamond" panose="02020404030301010803" pitchFamily="18" charset="0"/>
              </a:rPr>
              <a:t>Danos hoy nuestro pan de cada día.</a:t>
            </a:r>
            <a:br>
              <a:rPr lang="es-ES" sz="2400" dirty="0">
                <a:latin typeface="Garamond" panose="02020404030301010803" pitchFamily="18" charset="0"/>
              </a:rPr>
            </a:br>
            <a:r>
              <a:rPr lang="es-ES" sz="2400" dirty="0">
                <a:latin typeface="Garamond" panose="02020404030301010803" pitchFamily="18" charset="0"/>
              </a:rPr>
              <a:t>Perdona nuestras ofensas,</a:t>
            </a:r>
            <a:br>
              <a:rPr lang="es-ES" sz="2400" dirty="0">
                <a:latin typeface="Garamond" panose="02020404030301010803" pitchFamily="18" charset="0"/>
              </a:rPr>
            </a:br>
            <a:r>
              <a:rPr lang="es-ES" sz="2400" dirty="0">
                <a:latin typeface="Garamond" panose="02020404030301010803" pitchFamily="18" charset="0"/>
              </a:rPr>
              <a:t>como también nosotros </a:t>
            </a:r>
          </a:p>
          <a:p>
            <a:r>
              <a:rPr lang="es-ES" sz="2400" dirty="0">
                <a:latin typeface="Garamond" panose="02020404030301010803" pitchFamily="18" charset="0"/>
              </a:rPr>
              <a:t>     perdonamos a los </a:t>
            </a:r>
          </a:p>
          <a:p>
            <a:r>
              <a:rPr lang="es-ES" sz="2400" dirty="0">
                <a:latin typeface="Garamond" panose="02020404030301010803" pitchFamily="18" charset="0"/>
              </a:rPr>
              <a:t>que nos ofenden.</a:t>
            </a:r>
            <a:br>
              <a:rPr lang="es-ES" sz="2400" dirty="0">
                <a:latin typeface="Garamond" panose="02020404030301010803" pitchFamily="18" charset="0"/>
              </a:rPr>
            </a:br>
            <a:r>
              <a:rPr lang="es-ES" sz="2400" dirty="0">
                <a:latin typeface="Garamond" panose="02020404030301010803" pitchFamily="18" charset="0"/>
              </a:rPr>
              <a:t>No nos dejes caer en tentación </a:t>
            </a:r>
          </a:p>
          <a:p>
            <a:r>
              <a:rPr lang="es-ES" sz="2400" dirty="0">
                <a:latin typeface="Garamond" panose="02020404030301010803" pitchFamily="18" charset="0"/>
              </a:rPr>
              <a:t>y líbranos del mal.</a:t>
            </a:r>
            <a:br>
              <a:rPr lang="es-ES" sz="2400" dirty="0">
                <a:latin typeface="Garamond" panose="02020404030301010803" pitchFamily="18" charset="0"/>
              </a:rPr>
            </a:br>
            <a:r>
              <a:rPr lang="es-ES" sz="2400" dirty="0">
                <a:latin typeface="Garamond" panose="02020404030301010803" pitchFamily="18" charset="0"/>
              </a:rPr>
              <a:t>Amén.</a:t>
            </a:r>
            <a:endParaRPr lang="en-GB" sz="2400" dirty="0">
              <a:latin typeface="Garamond" panose="02020404030301010803" pitchFamily="18" charset="0"/>
            </a:endParaRPr>
          </a:p>
        </p:txBody>
      </p:sp>
      <p:pic>
        <p:nvPicPr>
          <p:cNvPr id="1026" name="Picture 2" descr="Pray for Spain - Spanish Gospel Mission">
            <a:extLst>
              <a:ext uri="{FF2B5EF4-FFF2-40B4-BE49-F238E27FC236}">
                <a16:creationId xmlns:a16="http://schemas.microsoft.com/office/drawing/2014/main" id="{44811941-9489-290A-EFD1-CB159198855E}"/>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3447" r="38908"/>
          <a:stretch/>
        </p:blipFill>
        <p:spPr bwMode="auto">
          <a:xfrm>
            <a:off x="4401475" y="1786583"/>
            <a:ext cx="3991669" cy="49647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7338157"/>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0" y="254646"/>
            <a:ext cx="12192000" cy="132268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dirty="0">
                <a:solidFill>
                  <a:schemeClr val="accent4">
                    <a:lumMod val="75000"/>
                  </a:schemeClr>
                </a:solidFill>
                <a:latin typeface="Garamond" panose="02020404030301010803" pitchFamily="18" charset="0"/>
              </a:rPr>
              <a:t>Preparing for World Youth Day 2023</a:t>
            </a:r>
            <a:endParaRPr lang="en-GB" dirty="0">
              <a:solidFill>
                <a:schemeClr val="accent4">
                  <a:lumMod val="75000"/>
                </a:schemeClr>
              </a:solidFill>
              <a:latin typeface="Garamond" panose="02020404030301010803" pitchFamily="18" charset="0"/>
            </a:endParaRPr>
          </a:p>
        </p:txBody>
      </p:sp>
      <p:sp>
        <p:nvSpPr>
          <p:cNvPr id="6" name="TextBox 5"/>
          <p:cNvSpPr txBox="1"/>
          <p:nvPr/>
        </p:nvSpPr>
        <p:spPr>
          <a:xfrm>
            <a:off x="9944100" y="6063737"/>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pic>
        <p:nvPicPr>
          <p:cNvPr id="8" name="Picture 7" descr="World Youth Day Lisbon 2023 unveils Marian logo | Angelus News"/>
          <p:cNvPicPr/>
          <p:nvPr/>
        </p:nvPicPr>
        <p:blipFill rotWithShape="1">
          <a:blip r:embed="rId3">
            <a:extLst>
              <a:ext uri="{28A0092B-C50C-407E-A947-70E740481C1C}">
                <a14:useLocalDpi xmlns:a14="http://schemas.microsoft.com/office/drawing/2010/main" val="0"/>
              </a:ext>
            </a:extLst>
          </a:blip>
          <a:srcRect l="25420" t="2314" r="22249" b="2792"/>
          <a:stretch/>
        </p:blipFill>
        <p:spPr bwMode="auto">
          <a:xfrm>
            <a:off x="792625" y="2120794"/>
            <a:ext cx="3422060" cy="4204553"/>
          </a:xfrm>
          <a:prstGeom prst="rect">
            <a:avLst/>
          </a:prstGeom>
          <a:noFill/>
          <a:ln>
            <a:noFill/>
          </a:ln>
          <a:extLst>
            <a:ext uri="{53640926-AAD7-44D8-BBD7-CCE9431645EC}">
              <a14:shadowObscured xmlns:a14="http://schemas.microsoft.com/office/drawing/2010/main"/>
            </a:ext>
          </a:extLst>
        </p:spPr>
      </p:pic>
      <p:sp>
        <p:nvSpPr>
          <p:cNvPr id="4" name="TextBox 3"/>
          <p:cNvSpPr txBox="1"/>
          <p:nvPr/>
        </p:nvSpPr>
        <p:spPr>
          <a:xfrm>
            <a:off x="4317359" y="1884048"/>
            <a:ext cx="6898610" cy="4124206"/>
          </a:xfrm>
          <a:prstGeom prst="rect">
            <a:avLst/>
          </a:prstGeom>
          <a:noFill/>
        </p:spPr>
        <p:txBody>
          <a:bodyPr wrap="square" rtlCol="0">
            <a:spAutoFit/>
          </a:bodyPr>
          <a:lstStyle/>
          <a:p>
            <a:pPr algn="ctr"/>
            <a:r>
              <a:rPr lang="en-GB" sz="5400" dirty="0">
                <a:latin typeface="Garamond" panose="02020404030301010803" pitchFamily="18" charset="0"/>
              </a:rPr>
              <a:t>“</a:t>
            </a:r>
            <a:r>
              <a:rPr lang="en-GB" sz="4400" dirty="0">
                <a:latin typeface="Garamond" panose="02020404030301010803" pitchFamily="18" charset="0"/>
              </a:rPr>
              <a:t>A better world can be built as a result of your efforts, your desire to change and your generosity</a:t>
            </a:r>
            <a:r>
              <a:rPr lang="en-GB" sz="4800" dirty="0">
                <a:latin typeface="Garamond" panose="02020404030301010803" pitchFamily="18" charset="0"/>
              </a:rPr>
              <a:t>.” </a:t>
            </a:r>
            <a:endParaRPr lang="en-GB" sz="4800" dirty="0">
              <a:latin typeface="Garamond" panose="02020404030301010803" pitchFamily="18" charset="0"/>
              <a:ea typeface="Calibri" panose="020F0502020204030204" pitchFamily="34" charset="0"/>
              <a:cs typeface="Times New Roman" panose="02020603050405020304" pitchFamily="18" charset="0"/>
            </a:endParaRPr>
          </a:p>
          <a:p>
            <a:endParaRPr lang="en-US" sz="2400" i="1" dirty="0">
              <a:latin typeface="Garamond" panose="02020404030301010803" pitchFamily="18" charset="0"/>
            </a:endParaRPr>
          </a:p>
          <a:p>
            <a:r>
              <a:rPr lang="en-US" sz="2400" i="1" dirty="0">
                <a:latin typeface="Garamond" panose="02020404030301010803" pitchFamily="18" charset="0"/>
              </a:rPr>
              <a:t>             -</a:t>
            </a:r>
            <a:r>
              <a:rPr lang="en-GB" sz="2400" i="1" dirty="0">
                <a:latin typeface="Garamond" panose="02020404030301010803" pitchFamily="18" charset="0"/>
              </a:rPr>
              <a:t> </a:t>
            </a:r>
            <a:r>
              <a:rPr lang="en-GB" sz="2400" dirty="0">
                <a:latin typeface="Garamond" panose="02020404030301010803" pitchFamily="18" charset="0"/>
              </a:rPr>
              <a:t>Pope Francis</a:t>
            </a:r>
            <a:r>
              <a:rPr lang="en-GB" sz="2400" i="1" dirty="0">
                <a:latin typeface="Garamond" panose="02020404030301010803" pitchFamily="18" charset="0"/>
              </a:rPr>
              <a:t>, Letter to Young People, 2018</a:t>
            </a:r>
          </a:p>
          <a:p>
            <a:endParaRPr lang="en-GB" sz="2400" i="1" dirty="0">
              <a:latin typeface="Garamond" panose="02020404030301010803" pitchFamily="18" charset="0"/>
            </a:endParaRPr>
          </a:p>
        </p:txBody>
      </p:sp>
    </p:spTree>
    <p:extLst>
      <p:ext uri="{BB962C8B-B14F-4D97-AF65-F5344CB8AC3E}">
        <p14:creationId xmlns:p14="http://schemas.microsoft.com/office/powerpoint/2010/main" val="2656554078"/>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944100" y="624588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10" name="Title 1"/>
          <p:cNvSpPr txBox="1">
            <a:spLocks/>
          </p:cNvSpPr>
          <p:nvPr/>
        </p:nvSpPr>
        <p:spPr>
          <a:xfrm>
            <a:off x="609044" y="236559"/>
            <a:ext cx="10989624" cy="1155729"/>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sz="4600" dirty="0">
                <a:solidFill>
                  <a:schemeClr val="accent4">
                    <a:lumMod val="75000"/>
                  </a:schemeClr>
                </a:solidFill>
                <a:latin typeface="Garamond" panose="02020404030301010803" pitchFamily="18" charset="0"/>
              </a:rPr>
              <a:t>St Benedict &amp; St Bonaventure</a:t>
            </a:r>
            <a:endParaRPr lang="en-GB" sz="4600" dirty="0">
              <a:solidFill>
                <a:schemeClr val="accent4">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sp>
        <p:nvSpPr>
          <p:cNvPr id="9" name="Rectangle 8">
            <a:extLst>
              <a:ext uri="{FF2B5EF4-FFF2-40B4-BE49-F238E27FC236}">
                <a16:creationId xmlns:a16="http://schemas.microsoft.com/office/drawing/2014/main" id="{86DF3ECD-1A94-4E29-B9CC-75D7B04FE216}"/>
              </a:ext>
            </a:extLst>
          </p:cNvPr>
          <p:cNvSpPr/>
          <p:nvPr/>
        </p:nvSpPr>
        <p:spPr>
          <a:xfrm>
            <a:off x="1961909" y="1722566"/>
            <a:ext cx="9257583" cy="2123658"/>
          </a:xfrm>
          <a:prstGeom prst="rect">
            <a:avLst/>
          </a:prstGeom>
        </p:spPr>
        <p:txBody>
          <a:bodyPr wrap="square">
            <a:spAutoFit/>
          </a:bodyPr>
          <a:lstStyle/>
          <a:p>
            <a:pPr algn="just">
              <a:defRPr/>
            </a:pPr>
            <a:r>
              <a:rPr lang="en-US" sz="2200" b="1" i="0" dirty="0">
                <a:solidFill>
                  <a:srgbClr val="202122"/>
                </a:solidFill>
                <a:effectLst/>
                <a:latin typeface="Garamond" panose="02020404030301010803" pitchFamily="18" charset="0"/>
              </a:rPr>
              <a:t>St Benedict </a:t>
            </a:r>
            <a:r>
              <a:rPr lang="en-US" sz="2200" b="0" i="0" dirty="0">
                <a:solidFill>
                  <a:srgbClr val="202122"/>
                </a:solidFill>
                <a:effectLst/>
                <a:latin typeface="Garamond" panose="02020404030301010803" pitchFamily="18" charset="0"/>
              </a:rPr>
              <a:t>(480-548) founded 12 monasteries at Subiaco before moving on to found the great monastery of Monte Cassino.  His Rule for his followers and communities is based on a spirit of balance, moderation and common sense. His feast day is this week, on 11</a:t>
            </a:r>
            <a:r>
              <a:rPr lang="en-US" sz="2200" b="0" i="0" baseline="30000" dirty="0">
                <a:solidFill>
                  <a:srgbClr val="202122"/>
                </a:solidFill>
                <a:effectLst/>
                <a:latin typeface="Garamond" panose="02020404030301010803" pitchFamily="18" charset="0"/>
              </a:rPr>
              <a:t>th</a:t>
            </a:r>
            <a:r>
              <a:rPr lang="en-US" sz="2200" b="0" i="0" dirty="0">
                <a:solidFill>
                  <a:srgbClr val="202122"/>
                </a:solidFill>
                <a:effectLst/>
                <a:latin typeface="Garamond" panose="02020404030301010803" pitchFamily="18" charset="0"/>
              </a:rPr>
              <a:t> July.  In 1980 Pope John Paul II declared St Benedict to be one of the patron saints of Europe.                     </a:t>
            </a:r>
            <a:r>
              <a:rPr lang="en-US" sz="2200" b="1" i="0" dirty="0">
                <a:solidFill>
                  <a:srgbClr val="202122"/>
                </a:solidFill>
                <a:effectLst/>
                <a:latin typeface="Garamond" panose="02020404030301010803" pitchFamily="18" charset="0"/>
              </a:rPr>
              <a:t>FEAST DAY : 11</a:t>
            </a:r>
            <a:r>
              <a:rPr lang="en-US" sz="2200" b="1" i="0" baseline="30000" dirty="0">
                <a:solidFill>
                  <a:srgbClr val="202122"/>
                </a:solidFill>
                <a:effectLst/>
                <a:latin typeface="Garamond" panose="02020404030301010803" pitchFamily="18" charset="0"/>
              </a:rPr>
              <a:t>th</a:t>
            </a:r>
            <a:r>
              <a:rPr lang="en-US" sz="2200" b="1" i="0" dirty="0">
                <a:solidFill>
                  <a:srgbClr val="202122"/>
                </a:solidFill>
                <a:effectLst/>
                <a:latin typeface="Garamond" panose="02020404030301010803" pitchFamily="18" charset="0"/>
              </a:rPr>
              <a:t> JUNE.</a:t>
            </a:r>
            <a:endParaRPr lang="en-US" sz="2200" b="1" i="0" dirty="0">
              <a:solidFill>
                <a:srgbClr val="000000"/>
              </a:solidFill>
              <a:effectLst/>
              <a:latin typeface="Garamond" panose="02020404030301010803" pitchFamily="18" charset="0"/>
            </a:endParaRPr>
          </a:p>
          <a:p>
            <a:pPr algn="just">
              <a:defRPr/>
            </a:pPr>
            <a:r>
              <a:rPr lang="en-US" sz="2200" dirty="0">
                <a:solidFill>
                  <a:srgbClr val="000000"/>
                </a:solidFill>
                <a:latin typeface="Garamond" panose="02020404030301010803" pitchFamily="18" charset="0"/>
              </a:rPr>
              <a:t>                                  </a:t>
            </a:r>
            <a:endParaRPr lang="en-US" sz="2200" i="1" dirty="0">
              <a:solidFill>
                <a:srgbClr val="202122"/>
              </a:solidFill>
              <a:latin typeface="Garamond" panose="02020404030301010803" pitchFamily="18" charset="0"/>
            </a:endParaRPr>
          </a:p>
        </p:txBody>
      </p:sp>
      <p:pic>
        <p:nvPicPr>
          <p:cNvPr id="6146" name="Picture 2" descr="undefined">
            <a:extLst>
              <a:ext uri="{FF2B5EF4-FFF2-40B4-BE49-F238E27FC236}">
                <a16:creationId xmlns:a16="http://schemas.microsoft.com/office/drawing/2014/main" id="{58EFFAD9-D4F1-A15C-2A13-926DEA91F65E}"/>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9044" y="1587878"/>
            <a:ext cx="1352865" cy="2175056"/>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2" descr="About St. Bonaventure - Patron Saint Article">
            <a:extLst>
              <a:ext uri="{FF2B5EF4-FFF2-40B4-BE49-F238E27FC236}">
                <a16:creationId xmlns:a16="http://schemas.microsoft.com/office/drawing/2014/main" id="{0D667F5D-5268-3A0E-D8EC-9003EEE6B0E9}"/>
              </a:ext>
            </a:extLst>
          </p:cNvPr>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r="11272"/>
          <a:stretch/>
        </p:blipFill>
        <p:spPr bwMode="auto">
          <a:xfrm>
            <a:off x="600795" y="3826492"/>
            <a:ext cx="1369364" cy="2290727"/>
          </a:xfrm>
          <a:prstGeom prst="rect">
            <a:avLst/>
          </a:prstGeom>
          <a:noFill/>
          <a:extLst>
            <a:ext uri="{909E8E84-426E-40DD-AFC4-6F175D3DCCD1}">
              <a14:hiddenFill xmlns:a14="http://schemas.microsoft.com/office/drawing/2010/main">
                <a:solidFill>
                  <a:srgbClr val="FFFFFF"/>
                </a:solidFill>
              </a14:hiddenFill>
            </a:ext>
          </a:extLst>
        </p:spPr>
      </p:pic>
      <p:sp>
        <p:nvSpPr>
          <p:cNvPr id="13" name="TextBox 12"/>
          <p:cNvSpPr txBox="1"/>
          <p:nvPr/>
        </p:nvSpPr>
        <p:spPr>
          <a:xfrm>
            <a:off x="1961908" y="3811012"/>
            <a:ext cx="9257583" cy="2462213"/>
          </a:xfrm>
          <a:prstGeom prst="rect">
            <a:avLst/>
          </a:prstGeom>
          <a:noFill/>
        </p:spPr>
        <p:txBody>
          <a:bodyPr wrap="square" rtlCol="0">
            <a:spAutoFit/>
          </a:bodyPr>
          <a:lstStyle/>
          <a:p>
            <a:pPr algn="just"/>
            <a:r>
              <a:rPr lang="en-GB" sz="2200" b="1" dirty="0">
                <a:latin typeface="Garamond" panose="02020404030301010803" pitchFamily="18" charset="0"/>
              </a:rPr>
              <a:t>St. Bonaventure </a:t>
            </a:r>
            <a:r>
              <a:rPr lang="en-GB" sz="2200" dirty="0">
                <a:latin typeface="Garamond" panose="02020404030301010803" pitchFamily="18" charset="0"/>
              </a:rPr>
              <a:t>(1221-1274) was actually born as Giovanni di Fidanza and became the seventh Minister General of the Franciscans, who gave him the name Bonaventura, meaning “good fortune.”  He was a scholar of the University of Paris, and is regarded as one of the greatest philosophers of the Middle Ages. Canonised in 1484, he was declared to be one of the Doctors of the Church in 1587 by the Franciscan pope </a:t>
            </a:r>
            <a:r>
              <a:rPr lang="en-GB" sz="2200" dirty="0" err="1">
                <a:latin typeface="Garamond" panose="02020404030301010803" pitchFamily="18" charset="0"/>
              </a:rPr>
              <a:t>Sixtus</a:t>
            </a:r>
            <a:r>
              <a:rPr lang="en-GB" sz="2200" dirty="0">
                <a:latin typeface="Garamond" panose="02020404030301010803" pitchFamily="18" charset="0"/>
              </a:rPr>
              <a:t> V. </a:t>
            </a:r>
            <a:r>
              <a:rPr lang="en-US" sz="2200" b="0" i="0" dirty="0">
                <a:solidFill>
                  <a:srgbClr val="202122"/>
                </a:solidFill>
                <a:effectLst/>
                <a:latin typeface="Garamond" panose="02020404030301010803" pitchFamily="18" charset="0"/>
              </a:rPr>
              <a:t>                          </a:t>
            </a:r>
            <a:r>
              <a:rPr lang="en-US" sz="2200" b="1" i="0" dirty="0">
                <a:solidFill>
                  <a:srgbClr val="202122"/>
                </a:solidFill>
                <a:effectLst/>
                <a:latin typeface="Garamond" panose="02020404030301010803" pitchFamily="18" charset="0"/>
              </a:rPr>
              <a:t>FEAST DAY : 15</a:t>
            </a:r>
            <a:r>
              <a:rPr lang="en-US" sz="2200" b="1" i="0" baseline="30000" dirty="0">
                <a:solidFill>
                  <a:srgbClr val="202122"/>
                </a:solidFill>
                <a:effectLst/>
                <a:latin typeface="Garamond" panose="02020404030301010803" pitchFamily="18" charset="0"/>
              </a:rPr>
              <a:t>th</a:t>
            </a:r>
            <a:r>
              <a:rPr lang="en-US" sz="2200" b="1" i="0" dirty="0">
                <a:solidFill>
                  <a:srgbClr val="202122"/>
                </a:solidFill>
                <a:effectLst/>
                <a:latin typeface="Garamond" panose="02020404030301010803" pitchFamily="18" charset="0"/>
              </a:rPr>
              <a:t> JUNE.</a:t>
            </a:r>
            <a:endParaRPr lang="en-US" sz="2200" b="1" i="0" dirty="0">
              <a:solidFill>
                <a:srgbClr val="000000"/>
              </a:solidFill>
              <a:effectLst/>
              <a:latin typeface="Garamond" panose="02020404030301010803" pitchFamily="18" charset="0"/>
            </a:endParaRPr>
          </a:p>
          <a:p>
            <a:pPr algn="just"/>
            <a:endParaRPr lang="en-GB" sz="2200" dirty="0">
              <a:latin typeface="Garamond" panose="02020404030301010803" pitchFamily="18" charset="0"/>
            </a:endParaRPr>
          </a:p>
        </p:txBody>
      </p:sp>
    </p:spTree>
    <p:extLst>
      <p:ext uri="{BB962C8B-B14F-4D97-AF65-F5344CB8AC3E}">
        <p14:creationId xmlns:p14="http://schemas.microsoft.com/office/powerpoint/2010/main" val="133743617"/>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0" y="254646"/>
            <a:ext cx="12192000" cy="132268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sz="5400" dirty="0">
                <a:solidFill>
                  <a:schemeClr val="accent4">
                    <a:lumMod val="75000"/>
                  </a:schemeClr>
                </a:solidFill>
                <a:latin typeface="Garamond" panose="02020404030301010803" pitchFamily="18" charset="0"/>
              </a:rPr>
              <a:t>Diocesan Pilgrimage to Lourdes, July 2023</a:t>
            </a:r>
            <a:endParaRPr lang="en-GB" sz="5400" dirty="0">
              <a:solidFill>
                <a:schemeClr val="accent4">
                  <a:lumMod val="75000"/>
                </a:schemeClr>
              </a:solidFill>
              <a:latin typeface="Garamond" panose="02020404030301010803" pitchFamily="18" charset="0"/>
            </a:endParaRPr>
          </a:p>
        </p:txBody>
      </p:sp>
      <p:sp>
        <p:nvSpPr>
          <p:cNvPr id="6" name="TextBox 5"/>
          <p:cNvSpPr txBox="1"/>
          <p:nvPr/>
        </p:nvSpPr>
        <p:spPr>
          <a:xfrm>
            <a:off x="9944100" y="6063737"/>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sp>
        <p:nvSpPr>
          <p:cNvPr id="4" name="TextBox 3"/>
          <p:cNvSpPr txBox="1"/>
          <p:nvPr/>
        </p:nvSpPr>
        <p:spPr>
          <a:xfrm>
            <a:off x="5726097" y="1631514"/>
            <a:ext cx="6257993" cy="4762266"/>
          </a:xfrm>
          <a:prstGeom prst="rect">
            <a:avLst/>
          </a:prstGeom>
          <a:noFill/>
        </p:spPr>
        <p:txBody>
          <a:bodyPr wrap="square" rtlCol="0">
            <a:spAutoFit/>
          </a:bodyPr>
          <a:lstStyle/>
          <a:p>
            <a:pPr>
              <a:lnSpc>
                <a:spcPct val="107000"/>
              </a:lnSpc>
              <a:spcAft>
                <a:spcPts val="800"/>
              </a:spcAft>
            </a:pPr>
            <a:r>
              <a:rPr lang="en-US" dirty="0">
                <a:latin typeface="Garamond" panose="02020404030301010803" pitchFamily="18" charset="0"/>
              </a:rPr>
              <a:t>At the very beginning of the summer holidays, the Diocese of Brentwood will be undertaking its annual pilgrimage to Lourdes. </a:t>
            </a:r>
          </a:p>
          <a:p>
            <a:pPr algn="ctr">
              <a:lnSpc>
                <a:spcPct val="107000"/>
              </a:lnSpc>
              <a:spcAft>
                <a:spcPts val="800"/>
              </a:spcAft>
            </a:pPr>
            <a:r>
              <a:rPr lang="en-US" sz="2800" b="1" dirty="0">
                <a:latin typeface="Garamond" panose="02020404030301010803" pitchFamily="18" charset="0"/>
              </a:rPr>
              <a:t>The Domain and the Statue</a:t>
            </a:r>
          </a:p>
          <a:p>
            <a:pPr algn="just"/>
            <a:r>
              <a:rPr lang="en-GB" dirty="0">
                <a:latin typeface="Garamond" panose="02020404030301010803" pitchFamily="18" charset="0"/>
              </a:rPr>
              <a:t>The statue of the Crowned Virgin is a statue of Our Lady of Lourdes very similar to the statue in the grotto of </a:t>
            </a:r>
            <a:r>
              <a:rPr lang="en-GB" dirty="0" err="1">
                <a:latin typeface="Garamond" panose="02020404030301010803" pitchFamily="18" charset="0"/>
              </a:rPr>
              <a:t>Massabielle</a:t>
            </a:r>
            <a:r>
              <a:rPr lang="en-GB" dirty="0">
                <a:latin typeface="Garamond" panose="02020404030301010803" pitchFamily="18" charset="0"/>
              </a:rPr>
              <a:t>. It has been known as the "crowned statue" after its canonical coronation on 3 July 1876 by the papal legate. The statue stands across Rosary Square from the Rosary Basilica and faces the entrance. This prominent statue is a familiar landmark and a traditional meeting point. The statue is 2.5m high and cast in bronze, painted white and blue in the traditional colours. Her rosary is of the </a:t>
            </a:r>
            <a:r>
              <a:rPr lang="en-GB" dirty="0" err="1">
                <a:latin typeface="Garamond" panose="02020404030301010803" pitchFamily="18" charset="0"/>
              </a:rPr>
              <a:t>Brigittine</a:t>
            </a:r>
            <a:r>
              <a:rPr lang="en-GB" dirty="0">
                <a:latin typeface="Garamond" panose="02020404030301010803" pitchFamily="18" charset="0"/>
              </a:rPr>
              <a:t> style and incorporates six decades. Behind the Crowned Statue is the </a:t>
            </a:r>
            <a:r>
              <a:rPr lang="en-GB" i="1" dirty="0">
                <a:latin typeface="Garamond" panose="02020404030301010803" pitchFamily="18" charset="0"/>
              </a:rPr>
              <a:t>Esplanade</a:t>
            </a:r>
            <a:r>
              <a:rPr lang="en-GB" dirty="0">
                <a:latin typeface="Garamond" panose="02020404030301010803" pitchFamily="18" charset="0"/>
              </a:rPr>
              <a:t>, a large open walkway which is used for the processions.</a:t>
            </a:r>
          </a:p>
          <a:p>
            <a:endParaRPr lang="en-GB" sz="100" dirty="0">
              <a:latin typeface="Garamond" panose="02020404030301010803" pitchFamily="18" charset="0"/>
            </a:endParaRPr>
          </a:p>
          <a:p>
            <a:pPr algn="just">
              <a:lnSpc>
                <a:spcPct val="107000"/>
              </a:lnSpc>
              <a:spcAft>
                <a:spcPts val="800"/>
              </a:spcAft>
            </a:pPr>
            <a:r>
              <a:rPr lang="en-US" dirty="0">
                <a:latin typeface="Garamond" panose="02020404030301010803" pitchFamily="18" charset="0"/>
              </a:rPr>
              <a:t>Will you walk in procession at  Lourdes one day?  </a:t>
            </a:r>
            <a:endParaRPr lang="en-GB" dirty="0">
              <a:latin typeface="Garamond" panose="02020404030301010803" pitchFamily="18" charset="0"/>
            </a:endParaRPr>
          </a:p>
        </p:txBody>
      </p:sp>
      <p:pic>
        <p:nvPicPr>
          <p:cNvPr id="6148" name="Picture 4">
            <a:extLst>
              <a:ext uri="{FF2B5EF4-FFF2-40B4-BE49-F238E27FC236}">
                <a16:creationId xmlns:a16="http://schemas.microsoft.com/office/drawing/2014/main" id="{731771FF-0541-A3C5-C4AD-838B9744F4DD}"/>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6362" t="744" r="8334" b="-744"/>
          <a:stretch/>
        </p:blipFill>
        <p:spPr bwMode="auto">
          <a:xfrm>
            <a:off x="1" y="1809848"/>
            <a:ext cx="5475272" cy="46752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92365540"/>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04402" y="5780280"/>
            <a:ext cx="9144000" cy="1655762"/>
          </a:xfrm>
        </p:spPr>
        <p:txBody>
          <a:bodyPr>
            <a:normAutofit/>
          </a:bodyPr>
          <a:lstStyle/>
          <a:p>
            <a:r>
              <a:rPr lang="en-GB" sz="2800" dirty="0">
                <a:solidFill>
                  <a:schemeClr val="accent4">
                    <a:lumMod val="75000"/>
                  </a:schemeClr>
                </a:solidFill>
                <a:latin typeface="Garamond" panose="02020404030301010803" pitchFamily="18" charset="0"/>
              </a:rPr>
              <a:t>Monday 10</a:t>
            </a:r>
            <a:r>
              <a:rPr lang="en-GB" sz="2800" baseline="30000" dirty="0">
                <a:solidFill>
                  <a:schemeClr val="accent4">
                    <a:lumMod val="75000"/>
                  </a:schemeClr>
                </a:solidFill>
                <a:latin typeface="Garamond" panose="02020404030301010803" pitchFamily="18" charset="0"/>
              </a:rPr>
              <a:t>th</a:t>
            </a:r>
            <a:r>
              <a:rPr lang="en-GB" sz="2800" dirty="0">
                <a:solidFill>
                  <a:schemeClr val="accent4">
                    <a:lumMod val="75000"/>
                  </a:schemeClr>
                </a:solidFill>
                <a:latin typeface="Garamond" panose="02020404030301010803" pitchFamily="18" charset="0"/>
              </a:rPr>
              <a:t> July 2023</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64400" y="608913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24000" y="249839"/>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Looking Forward</a:t>
            </a:r>
          </a:p>
        </p:txBody>
      </p:sp>
      <p:pic>
        <p:nvPicPr>
          <p:cNvPr id="8" name="Picture 7" descr="World Youth Day Lisbon 2023 unveils Marian logo | Angelus News"/>
          <p:cNvPicPr/>
          <p:nvPr/>
        </p:nvPicPr>
        <p:blipFill rotWithShape="1">
          <a:blip r:embed="rId3" cstate="print">
            <a:extLst>
              <a:ext uri="{28A0092B-C50C-407E-A947-70E740481C1C}">
                <a14:useLocalDpi xmlns:a14="http://schemas.microsoft.com/office/drawing/2010/main" val="0"/>
              </a:ext>
            </a:extLst>
          </a:blip>
          <a:srcRect l="25420" t="2314" r="22249" b="2792"/>
          <a:stretch/>
        </p:blipFill>
        <p:spPr bwMode="auto">
          <a:xfrm>
            <a:off x="227489" y="4971098"/>
            <a:ext cx="1789747" cy="1759902"/>
          </a:xfrm>
          <a:prstGeom prst="rect">
            <a:avLst/>
          </a:prstGeom>
          <a:noFill/>
          <a:ln>
            <a:noFill/>
          </a:ln>
          <a:extLst>
            <a:ext uri="{53640926-AAD7-44D8-BBD7-CCE9431645EC}">
              <a14:shadowObscured xmlns:a14="http://schemas.microsoft.com/office/drawing/2010/main"/>
            </a:ext>
          </a:extLst>
        </p:spPr>
      </p:pic>
      <p:sp>
        <p:nvSpPr>
          <p:cNvPr id="9" name="Subtitle 2"/>
          <p:cNvSpPr txBox="1">
            <a:spLocks/>
          </p:cNvSpPr>
          <p:nvPr/>
        </p:nvSpPr>
        <p:spPr>
          <a:xfrm>
            <a:off x="1391795" y="5142049"/>
            <a:ext cx="9144000" cy="162625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Garamond" panose="02020404030301010803" pitchFamily="18" charset="0"/>
              </a:rPr>
              <a:t>~ Looking Forward Together ~</a:t>
            </a:r>
          </a:p>
        </p:txBody>
      </p:sp>
      <p:pic>
        <p:nvPicPr>
          <p:cNvPr id="2" name="Picture 2" descr="20th century Galilean boat">
            <a:extLst>
              <a:ext uri="{FF2B5EF4-FFF2-40B4-BE49-F238E27FC236}">
                <a16:creationId xmlns:a16="http://schemas.microsoft.com/office/drawing/2014/main" id="{87EB3369-926D-95A9-BE22-EB0958E1CA05}"/>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t="33946" b="11425"/>
          <a:stretch/>
        </p:blipFill>
        <p:spPr bwMode="auto">
          <a:xfrm>
            <a:off x="2234211" y="2024621"/>
            <a:ext cx="7537139" cy="27792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74436834"/>
      </p:ext>
    </p:extLst>
  </p:cSld>
  <p:clrMapOvr>
    <a:masterClrMapping/>
  </p:clrMapOvr>
  <p:transition spd="slow">
    <p:push dir="u"/>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674C4D908A1454EA680D99890B63DD8" ma:contentTypeVersion="11" ma:contentTypeDescription="Create a new document." ma:contentTypeScope="" ma:versionID="9402c1d68d3900ee211fc7516b8e0b3d">
  <xsd:schema xmlns:xsd="http://www.w3.org/2001/XMLSchema" xmlns:xs="http://www.w3.org/2001/XMLSchema" xmlns:p="http://schemas.microsoft.com/office/2006/metadata/properties" xmlns:ns3="66f78821-969e-443f-8b7e-99ce487fda93" targetNamespace="http://schemas.microsoft.com/office/2006/metadata/properties" ma:root="true" ma:fieldsID="41d38482d1c0efd77029f8be5c83b58b" ns3:_="">
    <xsd:import namespace="66f78821-969e-443f-8b7e-99ce487fda93"/>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LengthInSeconds" minOccurs="0"/>
                <xsd:element ref="ns3:MediaServiceAutoTags" minOccurs="0"/>
                <xsd:element ref="ns3:MediaServiceLocation" minOccurs="0"/>
                <xsd:element ref="ns3:MediaServiceGenerationTime" minOccurs="0"/>
                <xsd:element ref="ns3:MediaServiceEventHashCode"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6f78821-969e-443f-8b7e-99ce487fda9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AutoTags" ma:index="14" nillable="true" ma:displayName="Tags" ma:internalName="MediaServiceAutoTags"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F5F0585-C9A4-4F37-BF45-19570350497D}">
  <ds:schemaRefs>
    <ds:schemaRef ds:uri="http://schemas.microsoft.com/office/infopath/2007/PartnerControl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66f78821-969e-443f-8b7e-99ce487fda93"/>
    <ds:schemaRef ds:uri="http://www.w3.org/XML/1998/namespace"/>
    <ds:schemaRef ds:uri="http://purl.org/dc/dcmitype/"/>
  </ds:schemaRefs>
</ds:datastoreItem>
</file>

<file path=customXml/itemProps2.xml><?xml version="1.0" encoding="utf-8"?>
<ds:datastoreItem xmlns:ds="http://schemas.openxmlformats.org/officeDocument/2006/customXml" ds:itemID="{C51E2457-5AA8-4476-B0FB-665F6FA1918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6f78821-969e-443f-8b7e-99ce487fda9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471895A-9627-4D5A-93F3-5760510F593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8105</TotalTime>
  <Words>748</Words>
  <Application>Microsoft Office PowerPoint</Application>
  <PresentationFormat>Widescreen</PresentationFormat>
  <Paragraphs>58</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Calibri</vt:lpstr>
      <vt:lpstr>Calibri Light</vt:lpstr>
      <vt:lpstr>Garamond</vt:lpstr>
      <vt:lpstr>新細明體</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Diocese Of Brentwood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Sophie Russell</dc:creator>
  <cp:lastModifiedBy>Catherine McKenna</cp:lastModifiedBy>
  <cp:revision>525</cp:revision>
  <dcterms:created xsi:type="dcterms:W3CDTF">2019-09-06T14:56:38Z</dcterms:created>
  <dcterms:modified xsi:type="dcterms:W3CDTF">2023-06-16T07:53:43Z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0x0101001674C4D908A1454EA680D99890B63DD8</vt:lpwstr>
  </property>
</Properties>
</file>