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297" r:id="rId4"/>
    <p:sldId id="258" r:id="rId5"/>
    <p:sldId id="381" r:id="rId6"/>
    <p:sldId id="272" r:id="rId7"/>
    <p:sldId id="391" r:id="rId8"/>
    <p:sldId id="3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E7F83-85F7-498B-82EB-D6DEE434A441}" v="9" dt="2023-07-07T14:31:47.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66" d="100"/>
          <a:sy n="66" d="100"/>
        </p:scale>
        <p:origin x="470"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100E7F83-85F7-498B-82EB-D6DEE434A441}"/>
    <pc:docChg chg="modSld">
      <pc:chgData name="John Adams" userId="1143faee-bb16-416e-8056-0ed4c730fe93" providerId="ADAL" clId="{100E7F83-85F7-498B-82EB-D6DEE434A441}" dt="2023-07-07T14:31:47.790" v="27" actId="1076"/>
      <pc:docMkLst>
        <pc:docMk/>
      </pc:docMkLst>
      <pc:sldChg chg="addSp delSp modSp mod">
        <pc:chgData name="John Adams" userId="1143faee-bb16-416e-8056-0ed4c730fe93" providerId="ADAL" clId="{100E7F83-85F7-498B-82EB-D6DEE434A441}" dt="2023-07-07T14:31:47.790" v="27" actId="1076"/>
        <pc:sldMkLst>
          <pc:docMk/>
          <pc:sldMk cId="3285657778" sldId="391"/>
        </pc:sldMkLst>
        <pc:spChg chg="mod">
          <ac:chgData name="John Adams" userId="1143faee-bb16-416e-8056-0ed4c730fe93" providerId="ADAL" clId="{100E7F83-85F7-498B-82EB-D6DEE434A441}" dt="2023-07-07T14:30:32.575" v="18" actId="207"/>
          <ac:spMkLst>
            <pc:docMk/>
            <pc:sldMk cId="3285657778" sldId="391"/>
            <ac:spMk id="4" creationId="{00000000-0000-0000-0000-000000000000}"/>
          </ac:spMkLst>
        </pc:spChg>
        <pc:picChg chg="del">
          <ac:chgData name="John Adams" userId="1143faee-bb16-416e-8056-0ed4c730fe93" providerId="ADAL" clId="{100E7F83-85F7-498B-82EB-D6DEE434A441}" dt="2023-07-07T14:30:41.938" v="19" actId="478"/>
          <ac:picMkLst>
            <pc:docMk/>
            <pc:sldMk cId="3285657778" sldId="391"/>
            <ac:picMk id="2" creationId="{2BD19982-0901-C885-2092-C1E623ADEDE2}"/>
          </ac:picMkLst>
        </pc:picChg>
        <pc:picChg chg="add mod">
          <ac:chgData name="John Adams" userId="1143faee-bb16-416e-8056-0ed4c730fe93" providerId="ADAL" clId="{100E7F83-85F7-498B-82EB-D6DEE434A441}" dt="2023-07-07T14:31:47.790" v="27" actId="1076"/>
          <ac:picMkLst>
            <pc:docMk/>
            <pc:sldMk cId="3285657778" sldId="391"/>
            <ac:picMk id="7170" creationId="{853EC460-96D3-EC52-C222-06AE255A4BD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17</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Together~</a:t>
            </a:r>
          </a:p>
        </p:txBody>
      </p:sp>
      <p:pic>
        <p:nvPicPr>
          <p:cNvPr id="1026" name="Picture 2">
            <a:extLst>
              <a:ext uri="{FF2B5EF4-FFF2-40B4-BE49-F238E27FC236}">
                <a16:creationId xmlns:a16="http://schemas.microsoft.com/office/drawing/2014/main" id="{23018A00-A411-7964-B2C7-97DF6EC5AF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832"/>
          <a:stretch/>
        </p:blipFill>
        <p:spPr bwMode="auto">
          <a:xfrm>
            <a:off x="2290439" y="1800993"/>
            <a:ext cx="7463767" cy="455981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World Youth Day Lisbon 2023 unveils Marian logo | Angelus News">
            <a:extLst>
              <a:ext uri="{FF2B5EF4-FFF2-40B4-BE49-F238E27FC236}">
                <a16:creationId xmlns:a16="http://schemas.microsoft.com/office/drawing/2014/main" id="{FD70F0FE-B24C-7545-EE49-451D90DA86FD}"/>
              </a:ext>
            </a:extLst>
          </p:cNvPr>
          <p:cNvPicPr/>
          <p:nvPr/>
        </p:nvPicPr>
        <p:blipFill rotWithShape="1">
          <a:blip r:embed="rId4"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7" name="Subtitle 2">
            <a:extLst>
              <a:ext uri="{FF2B5EF4-FFF2-40B4-BE49-F238E27FC236}">
                <a16:creationId xmlns:a16="http://schemas.microsoft.com/office/drawing/2014/main" id="{58A76CA3-62A8-3953-C9B2-677B8604AFCE}"/>
              </a:ext>
            </a:extLst>
          </p:cNvPr>
          <p:cNvSpPr txBox="1">
            <a:spLocks/>
          </p:cNvSpPr>
          <p:nvPr/>
        </p:nvSpPr>
        <p:spPr>
          <a:xfrm>
            <a:off x="3292133" y="188314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a:solidFill>
                  <a:schemeClr val="bg1"/>
                </a:solidFill>
                <a:latin typeface="Garamond" panose="02020404030301010803" pitchFamily="18" charset="0"/>
              </a:rPr>
              <a:t>Monday 3</a:t>
            </a:r>
            <a:r>
              <a:rPr lang="en-GB" sz="2800" baseline="30000">
                <a:solidFill>
                  <a:schemeClr val="bg1"/>
                </a:solidFill>
                <a:latin typeface="Garamond" panose="02020404030301010803" pitchFamily="18" charset="0"/>
              </a:rPr>
              <a:t>rd</a:t>
            </a:r>
            <a:r>
              <a:rPr lang="en-GB" sz="2800">
                <a:solidFill>
                  <a:schemeClr val="bg1"/>
                </a:solidFill>
                <a:latin typeface="Garamond" panose="02020404030301010803" pitchFamily="18" charset="0"/>
              </a:rPr>
              <a:t> July 2023</a:t>
            </a:r>
            <a:endParaRPr lang="en-GB" sz="28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7557833" y="1314589"/>
            <a:ext cx="3930904" cy="3186389"/>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Forward Together</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solidFill>
            <a:schemeClr val="bg1"/>
          </a:solid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pic>
        <p:nvPicPr>
          <p:cNvPr id="2050" name="Picture 2" descr="World Youth Day USA on Twitter: &quot;Check out the official prayer for #WorldYouthDay  2023! Ora pro nobis! @jmj_pt @wyd_en @jmj_es&quot; / Twitter">
            <a:extLst>
              <a:ext uri="{FF2B5EF4-FFF2-40B4-BE49-F238E27FC236}">
                <a16:creationId xmlns:a16="http://schemas.microsoft.com/office/drawing/2014/main" id="{8EF12824-5ACE-9AFE-BA93-2F5D1B6304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98765" y="194434"/>
            <a:ext cx="11240798" cy="160665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100" dirty="0">
              <a:solidFill>
                <a:schemeClr val="accent4">
                  <a:lumMod val="75000"/>
                </a:schemeClr>
              </a:solidFill>
              <a:latin typeface="Garamond" panose="02020404030301010803" pitchFamily="18" charset="0"/>
            </a:endParaRPr>
          </a:p>
          <a:p>
            <a:pPr algn="ctr"/>
            <a:r>
              <a:rPr lang="en-GB" sz="6000" dirty="0">
                <a:solidFill>
                  <a:schemeClr val="accent4">
                    <a:lumMod val="75000"/>
                  </a:schemeClr>
                </a:solidFill>
                <a:latin typeface="Garamond" panose="02020404030301010803" pitchFamily="18" charset="0"/>
              </a:rPr>
              <a:t>In Sunday’s Gospel Reading</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3" name="Rectangle 2"/>
          <p:cNvSpPr/>
          <p:nvPr/>
        </p:nvSpPr>
        <p:spPr>
          <a:xfrm>
            <a:off x="6701325" y="1957523"/>
            <a:ext cx="5291091" cy="3936334"/>
          </a:xfrm>
          <a:prstGeom prst="rect">
            <a:avLst/>
          </a:prstGeom>
          <a:solidFill>
            <a:schemeClr val="bg1"/>
          </a:solidFill>
          <a:effectLst>
            <a:softEdge rad="635000"/>
          </a:effectLst>
        </p:spPr>
        <p:txBody>
          <a:bodyPr wrap="square">
            <a:spAutoFit/>
          </a:bodyPr>
          <a:lstStyle/>
          <a:p>
            <a:pPr algn="ctr"/>
            <a:r>
              <a:rPr lang="en-GB" sz="2600" b="1" dirty="0">
                <a:latin typeface="Garamond" panose="02020404030301010803" pitchFamily="18" charset="0"/>
              </a:rPr>
              <a:t>16</a:t>
            </a:r>
            <a:r>
              <a:rPr lang="en-GB" sz="2600" b="1" baseline="30000" dirty="0">
                <a:latin typeface="Garamond" panose="02020404030301010803" pitchFamily="18" charset="0"/>
              </a:rPr>
              <a:t>th</a:t>
            </a:r>
            <a:r>
              <a:rPr lang="en-GB" sz="2600" b="1" dirty="0">
                <a:latin typeface="Garamond" panose="02020404030301010803" pitchFamily="18" charset="0"/>
              </a:rPr>
              <a:t> July 2023</a:t>
            </a:r>
            <a:r>
              <a:rPr lang="en-GB" dirty="0">
                <a:latin typeface="Garamond" panose="02020404030301010803" pitchFamily="18" charset="0"/>
              </a:rPr>
              <a:t> </a:t>
            </a:r>
          </a:p>
          <a:p>
            <a:pPr algn="ctr"/>
            <a:endParaRPr lang="en-GB" sz="16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r>
              <a:rPr lang="en-GB" sz="100" dirty="0">
                <a:latin typeface="Garamond" panose="02020404030301010803" pitchFamily="18" charset="0"/>
              </a:rPr>
              <a:t>    </a:t>
            </a:r>
          </a:p>
          <a:p>
            <a:pPr algn="ctr"/>
            <a:r>
              <a:rPr lang="en-GB" sz="2800" dirty="0">
                <a:latin typeface="Garamond" panose="02020404030301010803" pitchFamily="18" charset="0"/>
              </a:rPr>
              <a:t>In the Gospel of Matthew,                  Jesus tells His friends :</a:t>
            </a:r>
            <a:r>
              <a:rPr lang="en-GB" sz="1600" dirty="0">
                <a:latin typeface="Garamond" panose="02020404030301010803" pitchFamily="18" charset="0"/>
              </a:rPr>
              <a:t>  </a:t>
            </a:r>
            <a:endParaRPr lang="en-GB" sz="1100" dirty="0">
              <a:latin typeface="Garamond" panose="02020404030301010803" pitchFamily="18" charset="0"/>
            </a:endParaRPr>
          </a:p>
          <a:p>
            <a:pPr algn="ctr"/>
            <a:r>
              <a:rPr lang="en-GB" sz="1100" dirty="0">
                <a:latin typeface="Garamond" panose="02020404030301010803" pitchFamily="18" charset="0"/>
              </a:rPr>
              <a:t>                                                                                      </a:t>
            </a:r>
          </a:p>
          <a:p>
            <a:pPr algn="ctr">
              <a:lnSpc>
                <a:spcPct val="107000"/>
              </a:lnSpc>
              <a:spcAft>
                <a:spcPts val="800"/>
              </a:spcAft>
            </a:pPr>
            <a:r>
              <a:rPr lang="en-GB" sz="32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r>
              <a:rPr lang="en-US" sz="3200" b="0" i="0" dirty="0">
                <a:solidFill>
                  <a:srgbClr val="000000"/>
                </a:solidFill>
                <a:effectLst/>
                <a:latin typeface="Garamond" panose="02020404030301010803" pitchFamily="18" charset="0"/>
              </a:rPr>
              <a:t>Blessed are your eyes,   because they see,                   and your ears,                         because they hear</a:t>
            </a:r>
            <a:r>
              <a:rPr lang="en-GB" sz="32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3074" name="Picture 2" descr="But blessed are your eyes, for they see, and your ears, for they hear.”  ~Jesus | Jesus Quotes and God Thoughts">
            <a:extLst>
              <a:ext uri="{FF2B5EF4-FFF2-40B4-BE49-F238E27FC236}">
                <a16:creationId xmlns:a16="http://schemas.microsoft.com/office/drawing/2014/main" id="{72D9C824-612F-335E-B989-981F1C8483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65" y="2153807"/>
            <a:ext cx="6363536" cy="4238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Preparing for World Youth Day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516226" y="200903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072501" y="1786368"/>
            <a:ext cx="7635888" cy="3924472"/>
          </a:xfrm>
          <a:prstGeom prst="rect">
            <a:avLst/>
          </a:prstGeom>
          <a:noFill/>
        </p:spPr>
        <p:txBody>
          <a:bodyPr wrap="square" rtlCol="0">
            <a:spAutoFit/>
          </a:bodyPr>
          <a:lstStyle/>
          <a:p>
            <a:pPr algn="ctr">
              <a:lnSpc>
                <a:spcPct val="107000"/>
              </a:lnSpc>
              <a:spcAft>
                <a:spcPts val="800"/>
              </a:spcAft>
            </a:pPr>
            <a:r>
              <a:rPr lang="en-GB" sz="48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a:t>
            </a:r>
            <a:r>
              <a:rPr lang="en-GB" sz="4800" dirty="0">
                <a:solidFill>
                  <a:srgbClr val="101010"/>
                </a:solidFill>
                <a:effectLst/>
                <a:latin typeface="Garamond" panose="02020404030301010803" pitchFamily="18" charset="0"/>
                <a:ea typeface="Calibri" panose="020F0502020204030204" pitchFamily="34" charset="0"/>
                <a:cs typeface="Arial" panose="020B0604020202020204" pitchFamily="34" charset="0"/>
              </a:rPr>
              <a:t>Do not be afraid to listen </a:t>
            </a:r>
          </a:p>
          <a:p>
            <a:pPr algn="ctr">
              <a:lnSpc>
                <a:spcPct val="107000"/>
              </a:lnSpc>
              <a:spcAft>
                <a:spcPts val="800"/>
              </a:spcAft>
            </a:pPr>
            <a:r>
              <a:rPr lang="en-GB" sz="4800" dirty="0">
                <a:solidFill>
                  <a:srgbClr val="101010"/>
                </a:solidFill>
                <a:effectLst/>
                <a:latin typeface="Garamond" panose="02020404030301010803" pitchFamily="18" charset="0"/>
                <a:ea typeface="Calibri" panose="020F0502020204030204" pitchFamily="34" charset="0"/>
                <a:cs typeface="Arial" panose="020B0604020202020204" pitchFamily="34" charset="0"/>
              </a:rPr>
              <a:t>to the Spirit </a:t>
            </a:r>
          </a:p>
          <a:p>
            <a:pPr algn="ctr">
              <a:lnSpc>
                <a:spcPct val="107000"/>
              </a:lnSpc>
              <a:spcAft>
                <a:spcPts val="800"/>
              </a:spcAft>
            </a:pPr>
            <a:r>
              <a:rPr lang="en-GB" sz="4800" dirty="0">
                <a:solidFill>
                  <a:srgbClr val="101010"/>
                </a:solidFill>
                <a:effectLst/>
                <a:latin typeface="Garamond" panose="02020404030301010803" pitchFamily="18" charset="0"/>
                <a:ea typeface="Calibri" panose="020F0502020204030204" pitchFamily="34" charset="0"/>
                <a:cs typeface="Arial" panose="020B0604020202020204" pitchFamily="34" charset="0"/>
              </a:rPr>
              <a:t>who proposes bold choices.</a:t>
            </a:r>
            <a:r>
              <a:rPr lang="en-GB" sz="48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endParaRPr lang="en-GB" sz="48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800"/>
              </a:spcAft>
              <a:buClr>
                <a:srgbClr val="212121"/>
              </a:buClr>
            </a:pPr>
            <a:endParaRPr lang="en-GB" sz="4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 </a:t>
            </a:r>
          </a:p>
          <a:p>
            <a:pPr algn="ctr"/>
            <a:r>
              <a:rPr lang="en-GB" sz="32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Letter to Young People, 2018</a:t>
            </a:r>
            <a:endParaRPr lang="en-GB" sz="3200"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TextBox 2"/>
          <p:cNvSpPr txBox="1"/>
          <p:nvPr/>
        </p:nvSpPr>
        <p:spPr>
          <a:xfrm>
            <a:off x="8164238" y="357512"/>
            <a:ext cx="3576117" cy="5463034"/>
          </a:xfrm>
          <a:prstGeom prst="rect">
            <a:avLst/>
          </a:prstGeom>
          <a:noFill/>
        </p:spPr>
        <p:txBody>
          <a:bodyPr wrap="square" rtlCol="0">
            <a:spAutoFit/>
          </a:bodyPr>
          <a:lstStyle/>
          <a:p>
            <a:pPr algn="just"/>
            <a:r>
              <a:rPr lang="en-US" sz="2400" dirty="0">
                <a:latin typeface="Garamond" panose="02020404030301010803" pitchFamily="18" charset="0"/>
              </a:rPr>
              <a:t>As we look forward to World Youth Day in August this year, we remind ourselves of the things we share with our fellow Christians from all over the world.  At this international event, Catholics will pray the prayer Jesus taught us in a huge number of languages, languages often familiar to those in our schools, e.g.                </a:t>
            </a:r>
            <a:r>
              <a:rPr lang="en-US" sz="2400" dirty="0" err="1">
                <a:solidFill>
                  <a:schemeClr val="bg1"/>
                </a:solidFill>
                <a:latin typeface="Garamond" panose="02020404030301010803" pitchFamily="18" charset="0"/>
              </a:rPr>
              <a:t>xxx</a:t>
            </a:r>
            <a:r>
              <a:rPr lang="en-US" sz="4000" b="1" dirty="0" err="1">
                <a:latin typeface="Garamond" panose="02020404030301010803" pitchFamily="18" charset="0"/>
              </a:rPr>
              <a:t>Portuguese</a:t>
            </a:r>
            <a:r>
              <a:rPr lang="en-US" sz="2400" b="0" i="0" dirty="0">
                <a:solidFill>
                  <a:srgbClr val="4D5156"/>
                </a:solidFill>
                <a:effectLst/>
                <a:latin typeface="Garamond" panose="02020404030301010803" pitchFamily="18" charset="0"/>
              </a:rPr>
              <a:t> </a:t>
            </a:r>
          </a:p>
          <a:p>
            <a:pPr algn="ctr"/>
            <a:r>
              <a:rPr lang="en-US" sz="2100" dirty="0">
                <a:solidFill>
                  <a:srgbClr val="4D5156"/>
                </a:solidFill>
                <a:latin typeface="Garamond" panose="02020404030301010803" pitchFamily="18" charset="0"/>
              </a:rPr>
              <a:t>the language of the host nation.</a:t>
            </a:r>
            <a:r>
              <a:rPr lang="en-US" sz="2100" dirty="0">
                <a:latin typeface="Garamond" panose="02020404030301010803" pitchFamily="18" charset="0"/>
              </a:rPr>
              <a:t> </a:t>
            </a:r>
            <a:endParaRPr lang="en-GB" sz="2100" dirty="0">
              <a:solidFill>
                <a:srgbClr val="FF0000"/>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0180" y="5849091"/>
            <a:ext cx="771525" cy="914400"/>
          </a:xfrm>
          <a:prstGeom prst="rect">
            <a:avLst/>
          </a:prstGeom>
        </p:spPr>
      </p:pic>
      <p:sp>
        <p:nvSpPr>
          <p:cNvPr id="8" name="Title 1"/>
          <p:cNvSpPr txBox="1">
            <a:spLocks/>
          </p:cNvSpPr>
          <p:nvPr/>
        </p:nvSpPr>
        <p:spPr>
          <a:xfrm>
            <a:off x="180295" y="151646"/>
            <a:ext cx="7844416" cy="1388792"/>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The Lord’s Prayer</a:t>
            </a:r>
            <a:endParaRPr lang="en-GB" sz="6600" dirty="0">
              <a:solidFill>
                <a:schemeClr val="accent4">
                  <a:lumMod val="75000"/>
                </a:schemeClr>
              </a:solidFill>
              <a:latin typeface="Garamond" panose="02020404030301010803" pitchFamily="18" charset="0"/>
            </a:endParaRPr>
          </a:p>
        </p:txBody>
      </p:sp>
      <p:sp>
        <p:nvSpPr>
          <p:cNvPr id="4" name="TextBox 3">
            <a:extLst>
              <a:ext uri="{FF2B5EF4-FFF2-40B4-BE49-F238E27FC236}">
                <a16:creationId xmlns:a16="http://schemas.microsoft.com/office/drawing/2014/main" id="{6891C652-A2C5-AE71-4649-507F08E68BF8}"/>
              </a:ext>
            </a:extLst>
          </p:cNvPr>
          <p:cNvSpPr txBox="1"/>
          <p:nvPr/>
        </p:nvSpPr>
        <p:spPr>
          <a:xfrm>
            <a:off x="326518" y="1644035"/>
            <a:ext cx="3986997" cy="4893647"/>
          </a:xfrm>
          <a:prstGeom prst="rect">
            <a:avLst/>
          </a:prstGeom>
          <a:noFill/>
        </p:spPr>
        <p:txBody>
          <a:bodyPr wrap="square" rtlCol="0">
            <a:spAutoFit/>
          </a:bodyPr>
          <a:lstStyle/>
          <a:p>
            <a:pPr algn="l" fontAlgn="base"/>
            <a:r>
              <a:rPr lang="en-GB" sz="2400" i="0" dirty="0">
                <a:solidFill>
                  <a:srgbClr val="292727"/>
                </a:solidFill>
                <a:effectLst/>
                <a:latin typeface="Garamond" panose="02020404030301010803" pitchFamily="18" charset="0"/>
              </a:rPr>
              <a:t>Pai </a:t>
            </a:r>
            <a:r>
              <a:rPr lang="en-GB" sz="2400" i="0" dirty="0" err="1">
                <a:solidFill>
                  <a:srgbClr val="292727"/>
                </a:solidFill>
                <a:effectLst/>
                <a:latin typeface="Garamond" panose="02020404030301010803" pitchFamily="18" charset="0"/>
              </a:rPr>
              <a:t>nosso</a:t>
            </a:r>
            <a:r>
              <a:rPr lang="en-GB" sz="2400" i="0" dirty="0">
                <a:solidFill>
                  <a:srgbClr val="292727"/>
                </a:solidFill>
                <a:effectLst/>
                <a:latin typeface="Garamond" panose="02020404030301010803" pitchFamily="18" charset="0"/>
              </a:rPr>
              <a:t>, </a:t>
            </a:r>
          </a:p>
          <a:p>
            <a:pPr algn="l" fontAlgn="base"/>
            <a:r>
              <a:rPr lang="en-GB" sz="2400" i="0" dirty="0">
                <a:solidFill>
                  <a:srgbClr val="292727"/>
                </a:solidFill>
                <a:effectLst/>
                <a:latin typeface="Garamond" panose="02020404030301010803" pitchFamily="18" charset="0"/>
              </a:rPr>
              <a:t>que </a:t>
            </a:r>
            <a:r>
              <a:rPr lang="en-GB" sz="2400" i="0" dirty="0" err="1">
                <a:solidFill>
                  <a:srgbClr val="292727"/>
                </a:solidFill>
                <a:effectLst/>
                <a:latin typeface="Garamond" panose="02020404030301010803" pitchFamily="18" charset="0"/>
              </a:rPr>
              <a:t>estáis</a:t>
            </a:r>
            <a:r>
              <a:rPr lang="en-GB" sz="2400" i="0" dirty="0">
                <a:solidFill>
                  <a:srgbClr val="292727"/>
                </a:solidFill>
                <a:effectLst/>
                <a:latin typeface="Garamond" panose="02020404030301010803" pitchFamily="18" charset="0"/>
              </a:rPr>
              <a:t> no </a:t>
            </a:r>
            <a:r>
              <a:rPr lang="en-GB" sz="2400" i="0" dirty="0" err="1">
                <a:solidFill>
                  <a:srgbClr val="292727"/>
                </a:solidFill>
                <a:effectLst/>
                <a:latin typeface="Garamond" panose="02020404030301010803" pitchFamily="18" charset="0"/>
              </a:rPr>
              <a:t>céu</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Santificado</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seja</a:t>
            </a:r>
            <a:r>
              <a:rPr lang="en-GB" sz="2400" i="0" dirty="0">
                <a:solidFill>
                  <a:srgbClr val="292727"/>
                </a:solidFill>
                <a:effectLst/>
                <a:latin typeface="Garamond" panose="02020404030301010803" pitchFamily="18" charset="0"/>
              </a:rPr>
              <a:t> o </a:t>
            </a:r>
            <a:r>
              <a:rPr lang="en-GB" sz="2400" i="0" dirty="0" err="1">
                <a:solidFill>
                  <a:srgbClr val="292727"/>
                </a:solidFill>
                <a:effectLst/>
                <a:latin typeface="Garamond" panose="02020404030301010803" pitchFamily="18" charset="0"/>
              </a:rPr>
              <a:t>Teu</a:t>
            </a:r>
            <a:r>
              <a:rPr lang="en-GB" sz="2400" i="0" dirty="0">
                <a:solidFill>
                  <a:srgbClr val="292727"/>
                </a:solidFill>
                <a:effectLst/>
                <a:latin typeface="Garamond" panose="02020404030301010803" pitchFamily="18" charset="0"/>
              </a:rPr>
              <a:t> Nome, </a:t>
            </a:r>
            <a:r>
              <a:rPr lang="en-GB" sz="2400" i="0" dirty="0" err="1">
                <a:solidFill>
                  <a:srgbClr val="292727"/>
                </a:solidFill>
                <a:effectLst/>
                <a:latin typeface="Garamond" panose="02020404030301010803" pitchFamily="18" charset="0"/>
              </a:rPr>
              <a:t>Venha</a:t>
            </a:r>
            <a:r>
              <a:rPr lang="en-GB" sz="2400" i="0" dirty="0">
                <a:solidFill>
                  <a:srgbClr val="292727"/>
                </a:solidFill>
                <a:effectLst/>
                <a:latin typeface="Garamond" panose="02020404030301010803" pitchFamily="18" charset="0"/>
              </a:rPr>
              <a:t> o </a:t>
            </a:r>
            <a:r>
              <a:rPr lang="en-GB" sz="2400" i="0" dirty="0" err="1">
                <a:solidFill>
                  <a:srgbClr val="292727"/>
                </a:solidFill>
                <a:effectLst/>
                <a:latin typeface="Garamond" panose="02020404030301010803" pitchFamily="18" charset="0"/>
              </a:rPr>
              <a:t>Teu</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Reino</a:t>
            </a:r>
            <a:r>
              <a:rPr lang="en-GB" sz="2400" i="0" dirty="0">
                <a:solidFill>
                  <a:srgbClr val="292727"/>
                </a:solidFill>
                <a:effectLst/>
                <a:latin typeface="Garamond" panose="02020404030301010803" pitchFamily="18" charset="0"/>
              </a:rPr>
              <a:t>,</a:t>
            </a:r>
            <a:endParaRPr lang="en-GB" sz="2400" b="0" i="0" dirty="0">
              <a:solidFill>
                <a:srgbClr val="292727"/>
              </a:solidFill>
              <a:effectLst/>
              <a:latin typeface="Garamond" panose="02020404030301010803" pitchFamily="18" charset="0"/>
            </a:endParaRPr>
          </a:p>
          <a:p>
            <a:pPr algn="l" fontAlgn="base"/>
            <a:r>
              <a:rPr lang="en-GB" sz="2400" i="0" dirty="0" err="1">
                <a:solidFill>
                  <a:srgbClr val="292727"/>
                </a:solidFill>
                <a:effectLst/>
                <a:latin typeface="Garamond" panose="02020404030301010803" pitchFamily="18" charset="0"/>
              </a:rPr>
              <a:t>Seja</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feita</a:t>
            </a:r>
            <a:r>
              <a:rPr lang="en-GB" sz="2400" i="0" dirty="0">
                <a:solidFill>
                  <a:srgbClr val="292727"/>
                </a:solidFill>
                <a:effectLst/>
                <a:latin typeface="Garamond" panose="02020404030301010803" pitchFamily="18" charset="0"/>
              </a:rPr>
              <a:t> a </a:t>
            </a:r>
            <a:r>
              <a:rPr lang="en-GB" sz="2400" i="0" dirty="0" err="1">
                <a:solidFill>
                  <a:srgbClr val="292727"/>
                </a:solidFill>
                <a:effectLst/>
                <a:latin typeface="Garamond" panose="02020404030301010803" pitchFamily="18" charset="0"/>
              </a:rPr>
              <a:t>Tua</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Vontade</a:t>
            </a:r>
            <a:endParaRPr lang="en-GB" sz="2400" dirty="0">
              <a:solidFill>
                <a:srgbClr val="292727"/>
              </a:solidFill>
              <a:latin typeface="Garamond" panose="02020404030301010803" pitchFamily="18" charset="0"/>
            </a:endParaRPr>
          </a:p>
          <a:p>
            <a:pPr algn="l" fontAlgn="base"/>
            <a:r>
              <a:rPr lang="en-GB" sz="2400" i="0" dirty="0" err="1">
                <a:solidFill>
                  <a:srgbClr val="292727"/>
                </a:solidFill>
                <a:effectLst/>
                <a:latin typeface="Garamond" panose="02020404030301010803" pitchFamily="18" charset="0"/>
              </a:rPr>
              <a:t>Assim</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na</a:t>
            </a:r>
            <a:r>
              <a:rPr lang="en-GB" sz="2400" i="0" dirty="0">
                <a:solidFill>
                  <a:srgbClr val="292727"/>
                </a:solidFill>
                <a:effectLst/>
                <a:latin typeface="Garamond" panose="02020404030301010803" pitchFamily="18" charset="0"/>
              </a:rPr>
              <a:t> terra </a:t>
            </a:r>
            <a:r>
              <a:rPr lang="en-GB" sz="2400" i="0" dirty="0" err="1">
                <a:solidFill>
                  <a:srgbClr val="292727"/>
                </a:solidFill>
                <a:effectLst/>
                <a:latin typeface="Garamond" panose="02020404030301010803" pitchFamily="18" charset="0"/>
              </a:rPr>
              <a:t>como</a:t>
            </a:r>
            <a:r>
              <a:rPr lang="en-GB" sz="2400" i="0" dirty="0">
                <a:solidFill>
                  <a:srgbClr val="292727"/>
                </a:solidFill>
                <a:effectLst/>
                <a:latin typeface="Garamond" panose="02020404030301010803" pitchFamily="18" charset="0"/>
              </a:rPr>
              <a:t> no </a:t>
            </a:r>
            <a:r>
              <a:rPr lang="en-GB" sz="2400" i="0" dirty="0" err="1">
                <a:solidFill>
                  <a:srgbClr val="292727"/>
                </a:solidFill>
                <a:effectLst/>
                <a:latin typeface="Garamond" panose="02020404030301010803" pitchFamily="18" charset="0"/>
              </a:rPr>
              <a:t>céu</a:t>
            </a:r>
            <a:r>
              <a:rPr lang="en-GB" sz="2400" i="0" dirty="0">
                <a:solidFill>
                  <a:srgbClr val="292727"/>
                </a:solidFill>
                <a:effectLst/>
                <a:latin typeface="Garamond" panose="02020404030301010803" pitchFamily="18" charset="0"/>
              </a:rPr>
              <a:t>.</a:t>
            </a:r>
            <a:br>
              <a:rPr lang="en-GB" sz="2400" i="0" dirty="0">
                <a:solidFill>
                  <a:srgbClr val="292727"/>
                </a:solidFill>
                <a:effectLst/>
                <a:latin typeface="Garamond" panose="02020404030301010803" pitchFamily="18" charset="0"/>
              </a:rPr>
            </a:br>
            <a:r>
              <a:rPr lang="en-GB" sz="2400" i="0" dirty="0">
                <a:solidFill>
                  <a:srgbClr val="292727"/>
                </a:solidFill>
                <a:effectLst/>
                <a:latin typeface="Garamond" panose="02020404030301010803" pitchFamily="18" charset="0"/>
              </a:rPr>
              <a:t>O </a:t>
            </a:r>
            <a:r>
              <a:rPr lang="en-GB" sz="2400" i="0" dirty="0" err="1">
                <a:solidFill>
                  <a:srgbClr val="292727"/>
                </a:solidFill>
                <a:effectLst/>
                <a:latin typeface="Garamond" panose="02020404030301010803" pitchFamily="18" charset="0"/>
              </a:rPr>
              <a:t>pão</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nosso</a:t>
            </a:r>
            <a:r>
              <a:rPr lang="en-GB" sz="2400" i="0" dirty="0">
                <a:solidFill>
                  <a:srgbClr val="292727"/>
                </a:solidFill>
                <a:effectLst/>
                <a:latin typeface="Garamond" panose="02020404030301010803" pitchFamily="18" charset="0"/>
              </a:rPr>
              <a:t> de </a:t>
            </a:r>
            <a:r>
              <a:rPr lang="en-GB" sz="2400" i="0" dirty="0" err="1">
                <a:solidFill>
                  <a:srgbClr val="292727"/>
                </a:solidFill>
                <a:effectLst/>
                <a:latin typeface="Garamond" panose="02020404030301010803" pitchFamily="18" charset="0"/>
              </a:rPr>
              <a:t>cada</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dia</a:t>
            </a:r>
            <a:r>
              <a:rPr lang="en-GB" sz="2400" i="0" dirty="0">
                <a:solidFill>
                  <a:srgbClr val="292727"/>
                </a:solidFill>
                <a:effectLst/>
                <a:latin typeface="Garamond" panose="02020404030301010803" pitchFamily="18" charset="0"/>
              </a:rPr>
              <a:t> </a:t>
            </a:r>
          </a:p>
          <a:p>
            <a:pPr algn="l" fontAlgn="base"/>
            <a:r>
              <a:rPr lang="en-GB" sz="2400" dirty="0">
                <a:solidFill>
                  <a:srgbClr val="292727"/>
                </a:solidFill>
                <a:latin typeface="Garamond" panose="02020404030301010803" pitchFamily="18" charset="0"/>
              </a:rPr>
              <a:t>                          </a:t>
            </a:r>
            <a:r>
              <a:rPr lang="en-GB" sz="2400" i="0" dirty="0" err="1">
                <a:solidFill>
                  <a:srgbClr val="292727"/>
                </a:solidFill>
                <a:effectLst/>
                <a:latin typeface="Garamond" panose="02020404030301010803" pitchFamily="18" charset="0"/>
              </a:rPr>
              <a:t>nos</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dai</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hoje</a:t>
            </a:r>
            <a:endParaRPr lang="en-GB" sz="2400" i="0" dirty="0">
              <a:solidFill>
                <a:srgbClr val="292727"/>
              </a:solidFill>
              <a:effectLst/>
              <a:latin typeface="Garamond" panose="02020404030301010803" pitchFamily="18" charset="0"/>
            </a:endParaRPr>
          </a:p>
          <a:p>
            <a:pPr algn="l" fontAlgn="base"/>
            <a:r>
              <a:rPr lang="en-GB" sz="2400" i="0" dirty="0">
                <a:solidFill>
                  <a:srgbClr val="292727"/>
                </a:solidFill>
                <a:effectLst/>
                <a:latin typeface="Garamond" panose="02020404030301010803" pitchFamily="18" charset="0"/>
              </a:rPr>
              <a:t>E </a:t>
            </a:r>
            <a:r>
              <a:rPr lang="en-GB" sz="2400" i="0" dirty="0" err="1">
                <a:solidFill>
                  <a:srgbClr val="292727"/>
                </a:solidFill>
                <a:effectLst/>
                <a:latin typeface="Garamond" panose="02020404030301010803" pitchFamily="18" charset="0"/>
              </a:rPr>
              <a:t>perdoai</a:t>
            </a:r>
            <a:r>
              <a:rPr lang="en-GB" sz="2400" i="0" dirty="0">
                <a:solidFill>
                  <a:srgbClr val="292727"/>
                </a:solidFill>
                <a:effectLst/>
                <a:latin typeface="Garamond" panose="02020404030301010803" pitchFamily="18" charset="0"/>
              </a:rPr>
              <a:t> as </a:t>
            </a:r>
            <a:r>
              <a:rPr lang="en-GB" sz="2400" i="0" dirty="0" err="1">
                <a:solidFill>
                  <a:srgbClr val="292727"/>
                </a:solidFill>
                <a:effectLst/>
                <a:latin typeface="Garamond" panose="02020404030301010803" pitchFamily="18" charset="0"/>
              </a:rPr>
              <a:t>nossas</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ofensas</a:t>
            </a:r>
            <a:endParaRPr lang="en-GB" sz="2400" b="1" i="0" dirty="0">
              <a:solidFill>
                <a:srgbClr val="292727"/>
              </a:solidFill>
              <a:effectLst/>
              <a:latin typeface="Garamond" panose="02020404030301010803" pitchFamily="18" charset="0"/>
            </a:endParaRPr>
          </a:p>
          <a:p>
            <a:pPr algn="l" fontAlgn="base"/>
            <a:r>
              <a:rPr lang="en-GB" sz="2400" i="0" dirty="0" err="1">
                <a:solidFill>
                  <a:srgbClr val="292727"/>
                </a:solidFill>
                <a:effectLst/>
                <a:latin typeface="Garamond" panose="02020404030301010803" pitchFamily="18" charset="0"/>
              </a:rPr>
              <a:t>Assim</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como</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nós</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perdoamos</a:t>
            </a:r>
            <a:r>
              <a:rPr lang="en-GB" sz="2400" i="0" dirty="0">
                <a:solidFill>
                  <a:srgbClr val="292727"/>
                </a:solidFill>
                <a:effectLst/>
                <a:latin typeface="Garamond" panose="02020404030301010803" pitchFamily="18" charset="0"/>
              </a:rPr>
              <a:t>,   E </a:t>
            </a:r>
            <a:r>
              <a:rPr lang="en-GB" sz="2400" i="0" dirty="0" err="1">
                <a:solidFill>
                  <a:srgbClr val="292727"/>
                </a:solidFill>
                <a:effectLst/>
                <a:latin typeface="Garamond" panose="02020404030301010803" pitchFamily="18" charset="0"/>
              </a:rPr>
              <a:t>não</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nos</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cair</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em</a:t>
            </a:r>
            <a:r>
              <a:rPr lang="en-GB" sz="2400" i="0" dirty="0">
                <a:solidFill>
                  <a:srgbClr val="292727"/>
                </a:solidFill>
                <a:effectLst/>
                <a:latin typeface="Garamond" panose="02020404030301010803" pitchFamily="18" charset="0"/>
              </a:rPr>
              <a:t> </a:t>
            </a:r>
            <a:r>
              <a:rPr lang="en-GB" sz="2400" i="0" dirty="0" err="1">
                <a:solidFill>
                  <a:srgbClr val="292727"/>
                </a:solidFill>
                <a:effectLst/>
                <a:latin typeface="Garamond" panose="02020404030301010803" pitchFamily="18" charset="0"/>
              </a:rPr>
              <a:t>tentação</a:t>
            </a:r>
            <a:r>
              <a:rPr lang="en-GB" sz="2400" i="0" dirty="0">
                <a:solidFill>
                  <a:srgbClr val="292727"/>
                </a:solidFill>
                <a:effectLst/>
                <a:latin typeface="Garamond" panose="02020404030301010803" pitchFamily="18" charset="0"/>
              </a:rPr>
              <a:t>,</a:t>
            </a:r>
            <a:r>
              <a:rPr lang="en-GB" sz="2400" b="0" i="0" dirty="0">
                <a:solidFill>
                  <a:srgbClr val="292727"/>
                </a:solidFill>
                <a:effectLst/>
                <a:latin typeface="Garamond" panose="02020404030301010803" pitchFamily="18" charset="0"/>
              </a:rPr>
              <a:t> </a:t>
            </a:r>
            <a:endParaRPr lang="en-GB" sz="2400" i="0" dirty="0">
              <a:solidFill>
                <a:srgbClr val="292727"/>
              </a:solidFill>
              <a:effectLst/>
              <a:latin typeface="Garamond" panose="02020404030301010803" pitchFamily="18" charset="0"/>
            </a:endParaRPr>
          </a:p>
          <a:p>
            <a:pPr algn="l" fontAlgn="base"/>
            <a:r>
              <a:rPr lang="en-GB" sz="2400" i="0" dirty="0">
                <a:solidFill>
                  <a:srgbClr val="292727"/>
                </a:solidFill>
                <a:effectLst/>
                <a:latin typeface="Garamond" panose="02020404030301010803" pitchFamily="18" charset="0"/>
              </a:rPr>
              <a:t>Mas </a:t>
            </a:r>
            <a:r>
              <a:rPr lang="en-GB" sz="2400" i="0" dirty="0" err="1">
                <a:solidFill>
                  <a:srgbClr val="292727"/>
                </a:solidFill>
                <a:effectLst/>
                <a:latin typeface="Garamond" panose="02020404030301010803" pitchFamily="18" charset="0"/>
              </a:rPr>
              <a:t>livrai-nos</a:t>
            </a:r>
            <a:r>
              <a:rPr lang="en-GB" sz="2400" i="0" dirty="0">
                <a:solidFill>
                  <a:srgbClr val="292727"/>
                </a:solidFill>
                <a:effectLst/>
                <a:latin typeface="Garamond" panose="02020404030301010803" pitchFamily="18" charset="0"/>
              </a:rPr>
              <a:t> do mal.</a:t>
            </a:r>
            <a:r>
              <a:rPr lang="en-GB" sz="2400" b="0" i="0" dirty="0">
                <a:solidFill>
                  <a:srgbClr val="292727"/>
                </a:solidFill>
                <a:effectLst/>
                <a:latin typeface="Garamond" panose="02020404030301010803" pitchFamily="18" charset="0"/>
              </a:rPr>
              <a:t> </a:t>
            </a:r>
          </a:p>
          <a:p>
            <a:pPr algn="l" fontAlgn="base"/>
            <a:r>
              <a:rPr lang="en-GB" sz="2400" i="0" dirty="0" err="1">
                <a:solidFill>
                  <a:srgbClr val="292727"/>
                </a:solidFill>
                <a:effectLst/>
                <a:latin typeface="Garamond" panose="02020404030301010803" pitchFamily="18" charset="0"/>
              </a:rPr>
              <a:t>Amém</a:t>
            </a:r>
            <a:r>
              <a:rPr lang="en-GB" sz="2400" i="0" dirty="0">
                <a:solidFill>
                  <a:srgbClr val="292727"/>
                </a:solidFill>
                <a:effectLst/>
                <a:latin typeface="Garamond" panose="02020404030301010803" pitchFamily="18" charset="0"/>
              </a:rPr>
              <a:t>.</a:t>
            </a:r>
          </a:p>
        </p:txBody>
      </p:sp>
      <p:pic>
        <p:nvPicPr>
          <p:cNvPr id="4100" name="Picture 4" descr="YOUNG MAN PRAYING AT CHURCH">
            <a:extLst>
              <a:ext uri="{FF2B5EF4-FFF2-40B4-BE49-F238E27FC236}">
                <a16:creationId xmlns:a16="http://schemas.microsoft.com/office/drawing/2014/main" id="{5BEDCCC9-98BC-910D-E20F-FCC2564DF5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6385" r="10607"/>
          <a:stretch/>
        </p:blipFill>
        <p:spPr bwMode="auto">
          <a:xfrm>
            <a:off x="4127414" y="1743161"/>
            <a:ext cx="3897297" cy="50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0531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04468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01841" y="199570"/>
            <a:ext cx="7577726" cy="200875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The Carmelite Nuns of Compiegne, 17</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July </a:t>
            </a:r>
            <a:endParaRPr lang="en-GB" sz="66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5" name="TextBox 4"/>
          <p:cNvSpPr txBox="1"/>
          <p:nvPr/>
        </p:nvSpPr>
        <p:spPr>
          <a:xfrm>
            <a:off x="8143981" y="290099"/>
            <a:ext cx="3811480" cy="5940088"/>
          </a:xfrm>
          <a:prstGeom prst="rect">
            <a:avLst/>
          </a:prstGeom>
          <a:noFill/>
        </p:spPr>
        <p:txBody>
          <a:bodyPr wrap="square" rtlCol="0">
            <a:spAutoFit/>
          </a:bodyPr>
          <a:lstStyle/>
          <a:p>
            <a:pPr algn="just"/>
            <a:r>
              <a:rPr lang="en-US" sz="2000" b="0" i="0" dirty="0">
                <a:solidFill>
                  <a:srgbClr val="202122"/>
                </a:solidFill>
                <a:effectLst/>
                <a:latin typeface="Garamond" panose="02020404030301010803" pitchFamily="18" charset="0"/>
              </a:rPr>
              <a:t>The </a:t>
            </a:r>
            <a:r>
              <a:rPr lang="en-US" sz="2000" b="1" i="0" dirty="0">
                <a:solidFill>
                  <a:srgbClr val="202122"/>
                </a:solidFill>
                <a:effectLst/>
                <a:latin typeface="Garamond" panose="02020404030301010803" pitchFamily="18" charset="0"/>
              </a:rPr>
              <a:t>Martyrs of </a:t>
            </a:r>
            <a:r>
              <a:rPr lang="en-US" sz="2000" b="1" i="0" dirty="0" err="1">
                <a:solidFill>
                  <a:srgbClr val="202122"/>
                </a:solidFill>
                <a:effectLst/>
                <a:latin typeface="Garamond" panose="02020404030301010803" pitchFamily="18" charset="0"/>
              </a:rPr>
              <a:t>Compiègne</a:t>
            </a:r>
            <a:r>
              <a:rPr lang="en-US" sz="2000" b="0" i="0" dirty="0">
                <a:solidFill>
                  <a:srgbClr val="202122"/>
                </a:solidFill>
                <a:effectLst/>
                <a:latin typeface="Garamond" panose="02020404030301010803" pitchFamily="18" charset="0"/>
              </a:rPr>
              <a:t> were the 16 members of the Carmelite convent of </a:t>
            </a:r>
            <a:r>
              <a:rPr lang="en-US" sz="2000" b="1" i="0" dirty="0">
                <a:solidFill>
                  <a:srgbClr val="202122"/>
                </a:solidFill>
                <a:effectLst/>
                <a:latin typeface="Garamond" panose="02020404030301010803" pitchFamily="18" charset="0"/>
              </a:rPr>
              <a:t> </a:t>
            </a:r>
            <a:r>
              <a:rPr lang="en-US" sz="2000" i="0" dirty="0" err="1">
                <a:solidFill>
                  <a:srgbClr val="202122"/>
                </a:solidFill>
                <a:effectLst/>
                <a:latin typeface="Garamond" panose="02020404030301010803" pitchFamily="18" charset="0"/>
              </a:rPr>
              <a:t>Compiègne</a:t>
            </a:r>
            <a:r>
              <a:rPr lang="en-US" sz="2000" i="0" dirty="0">
                <a:solidFill>
                  <a:srgbClr val="202122"/>
                </a:solidFill>
                <a:effectLst/>
                <a:latin typeface="Garamond" panose="02020404030301010803" pitchFamily="18" charset="0"/>
              </a:rPr>
              <a:t> in Northern France.  Eleven nuns, three lay sisters and two externs (nuns who deal with the outside world) were executed by the guillotine towards the end of the Terror during the French Revolution, near the site of the Bastille in Paris on </a:t>
            </a:r>
            <a:r>
              <a:rPr lang="en-US" sz="2000" b="0" i="0" dirty="0">
                <a:solidFill>
                  <a:srgbClr val="202122"/>
                </a:solidFill>
                <a:effectLst/>
                <a:latin typeface="Garamond" panose="02020404030301010803" pitchFamily="18" charset="0"/>
              </a:rPr>
              <a:t>17</a:t>
            </a:r>
            <a:r>
              <a:rPr lang="en-US" sz="2000" b="0" i="0" baseline="30000" dirty="0">
                <a:solidFill>
                  <a:srgbClr val="202122"/>
                </a:solidFill>
                <a:effectLst/>
                <a:latin typeface="Garamond" panose="02020404030301010803" pitchFamily="18" charset="0"/>
              </a:rPr>
              <a:t>th</a:t>
            </a:r>
            <a:r>
              <a:rPr lang="en-US" sz="2000" b="0" i="0" dirty="0">
                <a:solidFill>
                  <a:srgbClr val="202122"/>
                </a:solidFill>
                <a:effectLst/>
                <a:latin typeface="Garamond" panose="02020404030301010803" pitchFamily="18" charset="0"/>
              </a:rPr>
              <a:t>  July 1794.  They went to their deaths singing hymns of praise and are venerated as beatified martyrs of the Catholic Church.  Their story has inspired a novella, movies for television and the big screen, and even an opera, the </a:t>
            </a:r>
            <a:r>
              <a:rPr lang="en-US" sz="2000" b="0" i="1" dirty="0">
                <a:solidFill>
                  <a:srgbClr val="202122"/>
                </a:solidFill>
                <a:effectLst/>
                <a:latin typeface="Garamond" panose="02020404030301010803" pitchFamily="18" charset="0"/>
              </a:rPr>
              <a:t>Dialogues of the Carmelites</a:t>
            </a:r>
            <a:r>
              <a:rPr lang="en-US" sz="2000" b="0" i="0" dirty="0">
                <a:solidFill>
                  <a:srgbClr val="202122"/>
                </a:solidFill>
                <a:effectLst/>
                <a:latin typeface="Garamond" panose="02020404030301010803" pitchFamily="18" charset="0"/>
              </a:rPr>
              <a:t> by the French composer Francis Poulenc. </a:t>
            </a:r>
            <a:endParaRPr lang="en-GB" sz="2000" dirty="0">
              <a:latin typeface="Garamond" panose="02020404030301010803" pitchFamily="18" charset="0"/>
            </a:endParaRPr>
          </a:p>
        </p:txBody>
      </p:sp>
      <p:pic>
        <p:nvPicPr>
          <p:cNvPr id="2" name="Picture 2" descr="The Carmelite Martyrs of Compiègne And The Reign of Terror | Simply Catholic">
            <a:extLst>
              <a:ext uri="{FF2B5EF4-FFF2-40B4-BE49-F238E27FC236}">
                <a16:creationId xmlns:a16="http://schemas.microsoft.com/office/drawing/2014/main" id="{CE6E1F77-D970-BE32-35C5-BF013AF592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840" y="2328029"/>
            <a:ext cx="7613397" cy="4529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Diocesan Pilgrimage to Lourdes, July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6226208" y="1786368"/>
            <a:ext cx="5612388" cy="4774320"/>
          </a:xfrm>
          <a:prstGeom prst="rect">
            <a:avLst/>
          </a:prstGeom>
          <a:noFill/>
        </p:spPr>
        <p:txBody>
          <a:bodyPr wrap="square" rtlCol="0">
            <a:spAutoFit/>
          </a:bodyPr>
          <a:lstStyle/>
          <a:p>
            <a:pPr algn="just">
              <a:lnSpc>
                <a:spcPct val="107000"/>
              </a:lnSpc>
              <a:spcAft>
                <a:spcPts val="800"/>
              </a:spcAft>
            </a:pPr>
            <a:r>
              <a:rPr lang="en-US" dirty="0">
                <a:latin typeface="Garamond" panose="02020404030301010803" pitchFamily="18" charset="0"/>
              </a:rPr>
              <a:t>At the very beginning of the summer holidays, the Diocese of Brentwood will be undertaking its annual pilgrimage to Lourdes.  As part of this pilgrimage, a large group of young people will be attending in order to help less able pilgrims and to celebrate the journey and the destination in their own unique style.  Their experiences will include taking part in  </a:t>
            </a:r>
          </a:p>
          <a:p>
            <a:pPr algn="ctr">
              <a:lnSpc>
                <a:spcPct val="107000"/>
              </a:lnSpc>
              <a:spcAft>
                <a:spcPts val="800"/>
              </a:spcAft>
            </a:pPr>
            <a:r>
              <a:rPr lang="en-US" sz="4000" dirty="0">
                <a:latin typeface="Garamond" panose="02020404030301010803" pitchFamily="18" charset="0"/>
              </a:rPr>
              <a:t>THE TORCHLIGHT PROCESSION</a:t>
            </a:r>
          </a:p>
          <a:p>
            <a:pPr algn="just">
              <a:lnSpc>
                <a:spcPct val="107000"/>
              </a:lnSpc>
              <a:spcAft>
                <a:spcPts val="800"/>
              </a:spcAft>
            </a:pPr>
            <a:r>
              <a:rPr lang="en-US" dirty="0">
                <a:latin typeface="Garamond" panose="02020404030301010803" pitchFamily="18" charset="0"/>
              </a:rPr>
              <a:t>k</a:t>
            </a:r>
            <a:r>
              <a:rPr lang="en-US" b="0" i="0" dirty="0">
                <a:effectLst/>
                <a:latin typeface="Garamond" panose="02020404030301010803" pitchFamily="18" charset="0"/>
              </a:rPr>
              <a:t>nown throughout the world and introduced in 1863 by Father Marie-Antoine, the ‘Saint of Toulouse’. </a:t>
            </a:r>
          </a:p>
          <a:p>
            <a:pPr algn="just">
              <a:lnSpc>
                <a:spcPct val="107000"/>
              </a:lnSpc>
              <a:spcAft>
                <a:spcPts val="800"/>
              </a:spcAft>
            </a:pPr>
            <a:r>
              <a:rPr lang="en-US" dirty="0">
                <a:latin typeface="Garamond" panose="02020404030301010803" pitchFamily="18" charset="0"/>
              </a:rPr>
              <a:t>Are you going this year? Will you go one day? </a:t>
            </a:r>
          </a:p>
          <a:p>
            <a:pPr>
              <a:lnSpc>
                <a:spcPct val="107000"/>
              </a:lnSpc>
              <a:spcAft>
                <a:spcPts val="800"/>
              </a:spcAft>
            </a:pPr>
            <a:r>
              <a:rPr lang="en-US" dirty="0">
                <a:latin typeface="Garamond" panose="02020404030301010803" pitchFamily="18" charset="0"/>
              </a:rPr>
              <a:t>Will you wear the “Brentwood blue”? </a:t>
            </a:r>
            <a:endParaRPr lang="en-GB" dirty="0">
              <a:latin typeface="Garamond" panose="02020404030301010803" pitchFamily="18" charset="0"/>
            </a:endParaRPr>
          </a:p>
        </p:txBody>
      </p:sp>
      <p:pic>
        <p:nvPicPr>
          <p:cNvPr id="7170" name="Picture 2" descr="The magical nights of Lourdes">
            <a:extLst>
              <a:ext uri="{FF2B5EF4-FFF2-40B4-BE49-F238E27FC236}">
                <a16:creationId xmlns:a16="http://schemas.microsoft.com/office/drawing/2014/main" id="{853EC460-96D3-EC52-C222-06AE255A4B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71"/>
          <a:stretch/>
        </p:blipFill>
        <p:spPr bwMode="auto">
          <a:xfrm>
            <a:off x="102579" y="1860895"/>
            <a:ext cx="5872804" cy="4625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65777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17</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Together~</a:t>
            </a:r>
          </a:p>
        </p:txBody>
      </p:sp>
      <p:pic>
        <p:nvPicPr>
          <p:cNvPr id="1026" name="Picture 2">
            <a:extLst>
              <a:ext uri="{FF2B5EF4-FFF2-40B4-BE49-F238E27FC236}">
                <a16:creationId xmlns:a16="http://schemas.microsoft.com/office/drawing/2014/main" id="{23018A00-A411-7964-B2C7-97DF6EC5AF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832"/>
          <a:stretch/>
        </p:blipFill>
        <p:spPr bwMode="auto">
          <a:xfrm>
            <a:off x="2290439" y="1800993"/>
            <a:ext cx="7463767" cy="455981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World Youth Day Lisbon 2023 unveils Marian logo | Angelus News">
            <a:extLst>
              <a:ext uri="{FF2B5EF4-FFF2-40B4-BE49-F238E27FC236}">
                <a16:creationId xmlns:a16="http://schemas.microsoft.com/office/drawing/2014/main" id="{FD70F0FE-B24C-7545-EE49-451D90DA86FD}"/>
              </a:ext>
            </a:extLst>
          </p:cNvPr>
          <p:cNvPicPr/>
          <p:nvPr/>
        </p:nvPicPr>
        <p:blipFill rotWithShape="1">
          <a:blip r:embed="rId4"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7" name="Subtitle 2">
            <a:extLst>
              <a:ext uri="{FF2B5EF4-FFF2-40B4-BE49-F238E27FC236}">
                <a16:creationId xmlns:a16="http://schemas.microsoft.com/office/drawing/2014/main" id="{58A76CA3-62A8-3953-C9B2-677B8604AFCE}"/>
              </a:ext>
            </a:extLst>
          </p:cNvPr>
          <p:cNvSpPr txBox="1">
            <a:spLocks/>
          </p:cNvSpPr>
          <p:nvPr/>
        </p:nvSpPr>
        <p:spPr>
          <a:xfrm>
            <a:off x="3292133" y="188314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a:solidFill>
                  <a:schemeClr val="bg1"/>
                </a:solidFill>
                <a:latin typeface="Garamond" panose="02020404030301010803" pitchFamily="18" charset="0"/>
              </a:rPr>
              <a:t>Monday 3</a:t>
            </a:r>
            <a:r>
              <a:rPr lang="en-GB" sz="2800" baseline="30000">
                <a:solidFill>
                  <a:schemeClr val="bg1"/>
                </a:solidFill>
                <a:latin typeface="Garamond" panose="02020404030301010803" pitchFamily="18" charset="0"/>
              </a:rPr>
              <a:t>rd</a:t>
            </a:r>
            <a:r>
              <a:rPr lang="en-GB" sz="2800">
                <a:solidFill>
                  <a:schemeClr val="bg1"/>
                </a:solidFill>
                <a:latin typeface="Garamond" panose="02020404030301010803" pitchFamily="18" charset="0"/>
              </a:rPr>
              <a:t> July 2023</a:t>
            </a:r>
            <a:endParaRPr lang="en-GB" sz="28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41864769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8411</TotalTime>
  <Words>498</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255</cp:revision>
  <dcterms:created xsi:type="dcterms:W3CDTF">2019-09-06T14:56:38Z</dcterms:created>
  <dcterms:modified xsi:type="dcterms:W3CDTF">2023-07-10T07:33:19Z</dcterms:modified>
</cp:coreProperties>
</file>