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395" r:id="rId5"/>
    <p:sldId id="258" r:id="rId6"/>
    <p:sldId id="381" r:id="rId7"/>
    <p:sldId id="393" r:id="rId8"/>
    <p:sldId id="391" r:id="rId9"/>
    <p:sldId id="39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8D58C-389D-4427-9315-5C1C5FEB852A}" v="46" dt="2023-09-05T14:18:26.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92" d="100"/>
          <a:sy n="92" d="100"/>
        </p:scale>
        <p:origin x="53"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06/09/2023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06/09/2023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06/09/2023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06/09/2023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06/09/2023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06/09/2023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06/09/2023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11</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Stewards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1028" name="Picture 4" descr="World Youth Day - Archdiocese for the Military, USAArchdiocese for the  Military, USA">
            <a:extLst>
              <a:ext uri="{FF2B5EF4-FFF2-40B4-BE49-F238E27FC236}">
                <a16:creationId xmlns:a16="http://schemas.microsoft.com/office/drawing/2014/main" id="{7979069F-46A7-BF85-A7AD-3AD53F882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157" y="1895688"/>
            <a:ext cx="8361680" cy="298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798990" y="400190"/>
            <a:ext cx="10787401" cy="118891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Forward as Stewards</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2" name="Rectangle 1">
            <a:extLst>
              <a:ext uri="{FF2B5EF4-FFF2-40B4-BE49-F238E27FC236}">
                <a16:creationId xmlns:a16="http://schemas.microsoft.com/office/drawing/2014/main" id="{8AAE6C56-5E7E-D6F8-A418-DDBDD80F118F}"/>
              </a:ext>
            </a:extLst>
          </p:cNvPr>
          <p:cNvSpPr/>
          <p:nvPr/>
        </p:nvSpPr>
        <p:spPr>
          <a:xfrm>
            <a:off x="742249" y="1388549"/>
            <a:ext cx="10707502" cy="4355038"/>
          </a:xfrm>
          <a:prstGeom prst="rect">
            <a:avLst/>
          </a:prstGeom>
          <a:solidFill>
            <a:schemeClr val="bg1"/>
          </a:solidFill>
          <a:effectLst>
            <a:softEdge rad="635000"/>
          </a:effectLst>
        </p:spPr>
        <p:txBody>
          <a:bodyPr wrap="square">
            <a:spAutoFit/>
          </a:bodyPr>
          <a:lstStyle/>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US" sz="3200" b="0" i="0" dirty="0">
                <a:solidFill>
                  <a:srgbClr val="040C28"/>
                </a:solidFill>
                <a:effectLst/>
                <a:latin typeface="Garamond" panose="02020404030301010803" pitchFamily="18" charset="0"/>
              </a:rPr>
              <a:t>Gracious and loving God, </a:t>
            </a:r>
          </a:p>
          <a:p>
            <a:pPr algn="ctr"/>
            <a:r>
              <a:rPr lang="en-US" sz="3200" b="0" i="0" dirty="0">
                <a:solidFill>
                  <a:srgbClr val="040C28"/>
                </a:solidFill>
                <a:effectLst/>
                <a:latin typeface="Garamond" panose="02020404030301010803" pitchFamily="18" charset="0"/>
              </a:rPr>
              <a:t>we understand that you call us to be </a:t>
            </a:r>
          </a:p>
          <a:p>
            <a:pPr algn="ctr"/>
            <a:r>
              <a:rPr lang="en-US" sz="3200" b="0" i="0" dirty="0">
                <a:solidFill>
                  <a:srgbClr val="040C28"/>
                </a:solidFill>
                <a:effectLst/>
                <a:latin typeface="Garamond" panose="02020404030301010803" pitchFamily="18" charset="0"/>
              </a:rPr>
              <a:t>the stewards of Your abundance, </a:t>
            </a:r>
          </a:p>
          <a:p>
            <a:pPr algn="ctr"/>
            <a:r>
              <a:rPr lang="en-US" sz="3200" b="0" i="0" dirty="0">
                <a:solidFill>
                  <a:srgbClr val="040C28"/>
                </a:solidFill>
                <a:effectLst/>
                <a:latin typeface="Garamond" panose="02020404030301010803" pitchFamily="18" charset="0"/>
              </a:rPr>
              <a:t>the caretakers of all you have entrusted to us</a:t>
            </a:r>
            <a:r>
              <a:rPr lang="en-US" sz="3200" b="0" i="0" dirty="0">
                <a:solidFill>
                  <a:srgbClr val="202124"/>
                </a:solidFill>
                <a:effectLst/>
                <a:latin typeface="Garamond" panose="02020404030301010803" pitchFamily="18" charset="0"/>
              </a:rPr>
              <a:t>. </a:t>
            </a:r>
          </a:p>
          <a:p>
            <a:pPr algn="ctr"/>
            <a:r>
              <a:rPr lang="en-US" sz="3200" b="0" i="0" dirty="0">
                <a:solidFill>
                  <a:srgbClr val="202124"/>
                </a:solidFill>
                <a:effectLst/>
                <a:latin typeface="Garamond" panose="02020404030301010803" pitchFamily="18" charset="0"/>
              </a:rPr>
              <a:t>Help us always to use your gifts wisely </a:t>
            </a:r>
          </a:p>
          <a:p>
            <a:pPr algn="ctr"/>
            <a:r>
              <a:rPr lang="en-US" sz="3200" b="0" i="0" dirty="0">
                <a:solidFill>
                  <a:srgbClr val="202124"/>
                </a:solidFill>
                <a:effectLst/>
                <a:latin typeface="Garamond" panose="02020404030301010803" pitchFamily="18" charset="0"/>
              </a:rPr>
              <a:t>and teach us to share them generously. </a:t>
            </a:r>
          </a:p>
          <a:p>
            <a:pPr algn="ctr"/>
            <a:r>
              <a:rPr lang="en-US" sz="3200" b="0" i="0" dirty="0">
                <a:solidFill>
                  <a:srgbClr val="202124"/>
                </a:solidFill>
                <a:effectLst/>
                <a:latin typeface="Garamond" panose="02020404030301010803" pitchFamily="18" charset="0"/>
              </a:rPr>
              <a:t>May our faithful stewardship bear witness</a:t>
            </a:r>
          </a:p>
          <a:p>
            <a:pPr algn="ctr"/>
            <a:r>
              <a:rPr lang="en-US" sz="3200" b="0" i="0" dirty="0">
                <a:solidFill>
                  <a:srgbClr val="202124"/>
                </a:solidFill>
                <a:effectLst/>
                <a:latin typeface="Garamond" panose="02020404030301010803" pitchFamily="18" charset="0"/>
              </a:rPr>
              <a:t> to the love of Christ in our lives.</a:t>
            </a:r>
            <a:endParaRPr lang="en-GB" sz="32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D5FCE118-DF2A-7A54-3946-D86B3B936B02}"/>
              </a:ext>
            </a:extLst>
          </p:cNvPr>
          <p:cNvSpPr txBox="1">
            <a:spLocks/>
          </p:cNvSpPr>
          <p:nvPr/>
        </p:nvSpPr>
        <p:spPr>
          <a:xfrm>
            <a:off x="3125051" y="5859013"/>
            <a:ext cx="6304161" cy="88612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Season of Creation</a:t>
            </a:r>
            <a:endParaRPr lang="en-GB" sz="5400" dirty="0">
              <a:solidFill>
                <a:schemeClr val="accent4">
                  <a:lumMod val="75000"/>
                </a:schemeClr>
              </a:solidFill>
              <a:latin typeface="Garamond" panose="02020404030301010803"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765" y="194434"/>
            <a:ext cx="11240798" cy="160665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6197646" y="2044489"/>
            <a:ext cx="5291091" cy="4464812"/>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10</a:t>
            </a:r>
            <a:r>
              <a:rPr lang="en-GB" sz="2600" b="1" baseline="30000" dirty="0">
                <a:latin typeface="Garamond" panose="02020404030301010803" pitchFamily="18" charset="0"/>
              </a:rPr>
              <a:t>th</a:t>
            </a:r>
            <a:r>
              <a:rPr lang="en-GB" sz="2600" b="1" dirty="0">
                <a:latin typeface="Garamond" panose="02020404030301010803" pitchFamily="18" charset="0"/>
              </a:rPr>
              <a:t> September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Jesus tells His friends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“W</a:t>
            </a:r>
            <a:r>
              <a:rPr lang="en-US" sz="3200" b="0" i="0" dirty="0">
                <a:solidFill>
                  <a:srgbClr val="000000"/>
                </a:solidFill>
                <a:effectLst/>
                <a:latin typeface="Garamond" panose="02020404030301010803" pitchFamily="18" charset="0"/>
              </a:rPr>
              <a:t>here two or three              are gathered together               in my name,                           there am I in the midst of them</a:t>
            </a: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endParaRPr lang="en-GB" sz="32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2" name="Picture 2" descr="Christians standing and holding hands while praying for one another near church pews">
            <a:extLst>
              <a:ext uri="{FF2B5EF4-FFF2-40B4-BE49-F238E27FC236}">
                <a16:creationId xmlns:a16="http://schemas.microsoft.com/office/drawing/2014/main" id="{E04C8F34-A346-5ED9-4D1D-86A59254D4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540" r="8625"/>
          <a:stretch/>
        </p:blipFill>
        <p:spPr bwMode="auto">
          <a:xfrm>
            <a:off x="1366981" y="2061613"/>
            <a:ext cx="4812146" cy="4649276"/>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3" name="Title 1">
            <a:extLst>
              <a:ext uri="{FF2B5EF4-FFF2-40B4-BE49-F238E27FC236}">
                <a16:creationId xmlns:a16="http://schemas.microsoft.com/office/drawing/2014/main" id="{D5FCE118-DF2A-7A54-3946-D86B3B936B02}"/>
              </a:ext>
            </a:extLst>
          </p:cNvPr>
          <p:cNvSpPr txBox="1">
            <a:spLocks/>
          </p:cNvSpPr>
          <p:nvPr/>
        </p:nvSpPr>
        <p:spPr>
          <a:xfrm>
            <a:off x="5078028" y="386055"/>
            <a:ext cx="6989685" cy="163805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EDUCATION SUNDAY  10</a:t>
            </a:r>
            <a:r>
              <a:rPr lang="en-GB" altLang="en-US" sz="5400" baseline="30000" dirty="0">
                <a:solidFill>
                  <a:schemeClr val="accent4">
                    <a:lumMod val="75000"/>
                  </a:schemeClr>
                </a:solidFill>
                <a:latin typeface="Garamond" panose="02020404030301010803" pitchFamily="18" charset="0"/>
              </a:rPr>
              <a:t>th</a:t>
            </a:r>
            <a:r>
              <a:rPr lang="en-GB" altLang="en-US" sz="5400" dirty="0">
                <a:solidFill>
                  <a:schemeClr val="accent4">
                    <a:lumMod val="75000"/>
                  </a:schemeClr>
                </a:solidFill>
                <a:latin typeface="Garamond" panose="02020404030301010803" pitchFamily="18" charset="0"/>
              </a:rPr>
              <a:t> SEPTEMBER</a:t>
            </a:r>
            <a:endParaRPr lang="en-GB" sz="5400" dirty="0">
              <a:solidFill>
                <a:schemeClr val="accent4">
                  <a:lumMod val="75000"/>
                </a:schemeClr>
              </a:solidFill>
              <a:latin typeface="Garamond" panose="02020404030301010803" pitchFamily="18" charset="0"/>
            </a:endParaRPr>
          </a:p>
        </p:txBody>
      </p:sp>
      <p:pic>
        <p:nvPicPr>
          <p:cNvPr id="6" name="Picture 5">
            <a:extLst>
              <a:ext uri="{FF2B5EF4-FFF2-40B4-BE49-F238E27FC236}">
                <a16:creationId xmlns:a16="http://schemas.microsoft.com/office/drawing/2014/main" id="{5663ABA3-F5BA-CDF8-143C-983DE65E71FA}"/>
              </a:ext>
            </a:extLst>
          </p:cNvPr>
          <p:cNvPicPr>
            <a:picLocks noChangeAspect="1"/>
          </p:cNvPicPr>
          <p:nvPr/>
        </p:nvPicPr>
        <p:blipFill rotWithShape="1">
          <a:blip r:embed="rId3"/>
          <a:srcRect l="34951" t="30550" r="39491" b="5113"/>
          <a:stretch/>
        </p:blipFill>
        <p:spPr>
          <a:xfrm>
            <a:off x="-2" y="-1"/>
            <a:ext cx="4847209" cy="6863427"/>
          </a:xfrm>
          <a:prstGeom prst="rect">
            <a:avLst/>
          </a:prstGeom>
        </p:spPr>
      </p:pic>
      <p:pic>
        <p:nvPicPr>
          <p:cNvPr id="9" name="Picture 8">
            <a:extLst>
              <a:ext uri="{FF2B5EF4-FFF2-40B4-BE49-F238E27FC236}">
                <a16:creationId xmlns:a16="http://schemas.microsoft.com/office/drawing/2014/main" id="{DC20D2BE-90A6-C524-4924-F053158CE521}"/>
              </a:ext>
            </a:extLst>
          </p:cNvPr>
          <p:cNvPicPr>
            <a:picLocks noChangeAspect="1"/>
          </p:cNvPicPr>
          <p:nvPr/>
        </p:nvPicPr>
        <p:blipFill rotWithShape="1">
          <a:blip r:embed="rId4"/>
          <a:srcRect l="34806" t="22524" r="39757" b="45114"/>
          <a:stretch/>
        </p:blipFill>
        <p:spPr>
          <a:xfrm>
            <a:off x="5472872" y="2130641"/>
            <a:ext cx="5867598" cy="4199137"/>
          </a:xfrm>
          <a:prstGeom prst="ellipse">
            <a:avLst/>
          </a:prstGeom>
        </p:spPr>
      </p:pic>
    </p:spTree>
    <p:extLst>
      <p:ext uri="{BB962C8B-B14F-4D97-AF65-F5344CB8AC3E}">
        <p14:creationId xmlns:p14="http://schemas.microsoft.com/office/powerpoint/2010/main" val="51638413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2027</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765228" y="2040130"/>
            <a:ext cx="7635888" cy="3719288"/>
          </a:xfrm>
          <a:prstGeom prst="rect">
            <a:avLst/>
          </a:prstGeom>
          <a:noFill/>
        </p:spPr>
        <p:txBody>
          <a:bodyPr wrap="square" rtlCol="0">
            <a:spAutoFit/>
          </a:bodyPr>
          <a:lstStyle/>
          <a:p>
            <a:pPr algn="ctr">
              <a:lnSpc>
                <a:spcPct val="107000"/>
              </a:lnSpc>
              <a:spcAft>
                <a:spcPts val="800"/>
              </a:spcAft>
            </a:pPr>
            <a:r>
              <a:rPr lang="en-GB" sz="48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800" dirty="0">
                <a:solidFill>
                  <a:srgbClr val="101010"/>
                </a:solidFill>
                <a:effectLst/>
                <a:latin typeface="Garamond" panose="02020404030301010803" pitchFamily="18" charset="0"/>
                <a:ea typeface="Calibri" panose="020F0502020204030204" pitchFamily="34" charset="0"/>
                <a:cs typeface="Arial" panose="020B0604020202020204" pitchFamily="34" charset="0"/>
              </a:rPr>
              <a:t>Jesus is the path,                and we are going                       to walk with him.</a:t>
            </a: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endParaRPr lang="en-GB" sz="4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p>
          <a:p>
            <a:pPr algn="ctr"/>
            <a:r>
              <a:rPr lang="en-GB" sz="32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Youth Day, 2023</a:t>
            </a:r>
            <a:endParaRPr lang="en-GB" sz="32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692402"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pic>
        <p:nvPicPr>
          <p:cNvPr id="9" name="Picture 8">
            <a:extLst>
              <a:ext uri="{FF2B5EF4-FFF2-40B4-BE49-F238E27FC236}">
                <a16:creationId xmlns:a16="http://schemas.microsoft.com/office/drawing/2014/main" id="{06DE459C-EE56-0882-37CC-4A467E7DA9A4}"/>
              </a:ext>
            </a:extLst>
          </p:cNvPr>
          <p:cNvPicPr>
            <a:picLocks noChangeAspect="1"/>
          </p:cNvPicPr>
          <p:nvPr/>
        </p:nvPicPr>
        <p:blipFill rotWithShape="1">
          <a:blip r:embed="rId3"/>
          <a:srcRect l="41851" t="20741" r="14446" b="18519"/>
          <a:stretch/>
        </p:blipFill>
        <p:spPr>
          <a:xfrm>
            <a:off x="1048685" y="2033246"/>
            <a:ext cx="3867240" cy="4299814"/>
          </a:xfrm>
          <a:prstGeom prst="rect">
            <a:avLst/>
          </a:prstGeom>
        </p:spPr>
      </p:pic>
      <p:sp>
        <p:nvSpPr>
          <p:cNvPr id="10" name="Rectangle 9">
            <a:extLst>
              <a:ext uri="{FF2B5EF4-FFF2-40B4-BE49-F238E27FC236}">
                <a16:creationId xmlns:a16="http://schemas.microsoft.com/office/drawing/2014/main" id="{B0CE0FE7-3C99-ABFD-0DF7-4A90AC2C1F11}"/>
              </a:ext>
            </a:extLst>
          </p:cNvPr>
          <p:cNvSpPr/>
          <p:nvPr/>
        </p:nvSpPr>
        <p:spPr>
          <a:xfrm rot="18820295">
            <a:off x="4093251" y="1026393"/>
            <a:ext cx="2362200" cy="2280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 name="Title 1"/>
          <p:cNvSpPr txBox="1">
            <a:spLocks/>
          </p:cNvSpPr>
          <p:nvPr/>
        </p:nvSpPr>
        <p:spPr>
          <a:xfrm>
            <a:off x="2062361" y="255243"/>
            <a:ext cx="784441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Do not be afraid</a:t>
            </a:r>
            <a:endParaRPr lang="en-GB" sz="6600" dirty="0">
              <a:solidFill>
                <a:schemeClr val="accent4">
                  <a:lumMod val="75000"/>
                </a:schemeClr>
              </a:solidFill>
              <a:latin typeface="Garamond" panose="02020404030301010803" pitchFamily="18" charset="0"/>
            </a:endParaRPr>
          </a:p>
        </p:txBody>
      </p:sp>
      <p:sp>
        <p:nvSpPr>
          <p:cNvPr id="5" name="TextBox 4">
            <a:extLst>
              <a:ext uri="{FF2B5EF4-FFF2-40B4-BE49-F238E27FC236}">
                <a16:creationId xmlns:a16="http://schemas.microsoft.com/office/drawing/2014/main" id="{8936B17B-6172-A419-1E95-FD0AE0C4F90A}"/>
              </a:ext>
            </a:extLst>
          </p:cNvPr>
          <p:cNvSpPr txBox="1"/>
          <p:nvPr/>
        </p:nvSpPr>
        <p:spPr>
          <a:xfrm>
            <a:off x="4581096" y="2033245"/>
            <a:ext cx="7430609" cy="4447371"/>
          </a:xfrm>
          <a:prstGeom prst="rect">
            <a:avLst/>
          </a:prstGeom>
          <a:noFill/>
        </p:spPr>
        <p:txBody>
          <a:bodyPr wrap="square">
            <a:spAutoFit/>
          </a:bodyPr>
          <a:lstStyle/>
          <a:p>
            <a:pPr algn="ctr"/>
            <a:r>
              <a:rPr lang="en-US" sz="3200" b="0" i="0" dirty="0">
                <a:effectLst/>
                <a:latin typeface="Garamond" panose="02020404030301010803" pitchFamily="18" charset="0"/>
              </a:rPr>
              <a:t>“</a:t>
            </a:r>
            <a:r>
              <a:rPr lang="en-US" sz="3200" dirty="0">
                <a:solidFill>
                  <a:srgbClr val="333333"/>
                </a:solidFill>
                <a:latin typeface="Garamond" panose="02020404030301010803" pitchFamily="18" charset="0"/>
              </a:rPr>
              <a:t>Don’t be afraid.                                                  Be of good cheer.                                         Jesus knows the heart                                   of each one of  our lives.                                    He knows our hearts.                                Our hearts burn,                                  knowing that we are loved</a:t>
            </a:r>
            <a:r>
              <a:rPr lang="en-US" sz="3200" b="0" i="0" dirty="0">
                <a:effectLst/>
                <a:latin typeface="Garamond" panose="02020404030301010803" pitchFamily="18" charset="0"/>
              </a:rPr>
              <a:t>.”                                           </a:t>
            </a:r>
          </a:p>
          <a:p>
            <a:pPr algn="ctr"/>
            <a:endParaRPr lang="en-US" sz="1100" dirty="0">
              <a:latin typeface="Garamond" panose="02020404030301010803" pitchFamily="18" charset="0"/>
            </a:endParaRPr>
          </a:p>
          <a:p>
            <a:pPr algn="ctr"/>
            <a:r>
              <a:rPr lang="en-US" sz="2400" b="0" i="0" dirty="0">
                <a:effectLst/>
                <a:latin typeface="Garamond" panose="02020404030301010803" pitchFamily="18" charset="0"/>
              </a:rPr>
              <a:t>– Pope Francis,                                                              World Youth Day 2023</a:t>
            </a:r>
            <a:endParaRPr lang="en-US" sz="3200" b="0" i="0" dirty="0">
              <a:effectLst/>
              <a:latin typeface="Garamond" panose="02020404030301010803" pitchFamily="18" charset="0"/>
            </a:endParaRPr>
          </a:p>
        </p:txBody>
      </p:sp>
    </p:spTree>
    <p:extLst>
      <p:ext uri="{BB962C8B-B14F-4D97-AF65-F5344CB8AC3E}">
        <p14:creationId xmlns:p14="http://schemas.microsoft.com/office/powerpoint/2010/main" val="7690531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C17C6C-7D94-5EE6-742F-BACB4E27BC36}"/>
              </a:ext>
            </a:extLst>
          </p:cNvPr>
          <p:cNvPicPr>
            <a:picLocks noChangeAspect="1"/>
          </p:cNvPicPr>
          <p:nvPr/>
        </p:nvPicPr>
        <p:blipFill>
          <a:blip r:embed="rId2"/>
          <a:stretch>
            <a:fillRect/>
          </a:stretch>
        </p:blipFill>
        <p:spPr>
          <a:xfrm>
            <a:off x="-1" y="0"/>
            <a:ext cx="12348839" cy="6860466"/>
          </a:xfrm>
          <a:prstGeom prst="rect">
            <a:avLst/>
          </a:prstGeom>
        </p:spPr>
      </p:pic>
      <p:sp>
        <p:nvSpPr>
          <p:cNvPr id="6" name="TextBox 5"/>
          <p:cNvSpPr txBox="1"/>
          <p:nvPr/>
        </p:nvSpPr>
        <p:spPr>
          <a:xfrm>
            <a:off x="10647363" y="5903893"/>
            <a:ext cx="1544637"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020" y="5905089"/>
            <a:ext cx="806818" cy="956229"/>
          </a:xfrm>
          <a:prstGeom prst="rect">
            <a:avLst/>
          </a:prstGeom>
        </p:spPr>
      </p:pic>
    </p:spTree>
    <p:extLst>
      <p:ext uri="{BB962C8B-B14F-4D97-AF65-F5344CB8AC3E}">
        <p14:creationId xmlns:p14="http://schemas.microsoft.com/office/powerpoint/2010/main" val="52364908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71196" y="250481"/>
            <a:ext cx="6216617"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Places of Pilgrimage</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986510" y="1839634"/>
            <a:ext cx="5612388" cy="4865884"/>
          </a:xfrm>
          <a:prstGeom prst="rect">
            <a:avLst/>
          </a:prstGeom>
          <a:noFill/>
        </p:spPr>
        <p:txBody>
          <a:bodyPr wrap="square" rtlCol="0">
            <a:spAutoFit/>
          </a:bodyPr>
          <a:lstStyle/>
          <a:p>
            <a:pPr algn="ctr">
              <a:lnSpc>
                <a:spcPct val="107000"/>
              </a:lnSpc>
              <a:spcAft>
                <a:spcPts val="800"/>
              </a:spcAft>
            </a:pPr>
            <a:r>
              <a:rPr lang="en-US" sz="4000" dirty="0">
                <a:latin typeface="Garamond" panose="02020404030301010803" pitchFamily="18" charset="0"/>
              </a:rPr>
              <a:t>IONA</a:t>
            </a:r>
          </a:p>
          <a:p>
            <a:pPr algn="just" fontAlgn="base"/>
            <a:r>
              <a:rPr lang="en-US" sz="2000" b="0" i="0" dirty="0">
                <a:effectLst/>
                <a:latin typeface="Garamond" panose="02020404030301010803" pitchFamily="18" charset="0"/>
              </a:rPr>
              <a:t>is a holy isle and has been described as the birthplace of Christianity in Scotland. St Columba and 12 companions went there from Ireland in AD 563. The monastery they founded was one of the most important and influential in the British Isles. It sent missionaries to northern Britain to convert people to Christianity. </a:t>
            </a:r>
          </a:p>
          <a:p>
            <a:pPr algn="just" fontAlgn="base"/>
            <a:r>
              <a:rPr lang="en-US" sz="2000" dirty="0">
                <a:latin typeface="Garamond" panose="02020404030301010803" pitchFamily="18" charset="0"/>
              </a:rPr>
              <a:t>Pilgrims today</a:t>
            </a:r>
            <a:r>
              <a:rPr lang="en-US" sz="2000" b="0" i="0" dirty="0">
                <a:effectLst/>
                <a:latin typeface="Garamond" panose="02020404030301010803" pitchFamily="18" charset="0"/>
              </a:rPr>
              <a:t> still follow a route similar to that taken by pilgrims of old, ending at a 13th-century abbey which stands on the site of Columba’s church.</a:t>
            </a:r>
          </a:p>
          <a:p>
            <a:pPr algn="just" fontAlgn="base"/>
            <a:r>
              <a:rPr lang="en-US" sz="2000" b="0" i="0" dirty="0">
                <a:effectLst/>
                <a:latin typeface="Garamond" panose="02020404030301010803" pitchFamily="18" charset="0"/>
              </a:rPr>
              <a:t>Iona’s spiritual life continues today, through </a:t>
            </a:r>
            <a:r>
              <a:rPr lang="en-US" sz="2000" b="0" i="0" dirty="0">
                <a:solidFill>
                  <a:schemeClr val="bg1"/>
                </a:solidFill>
                <a:effectLst/>
                <a:latin typeface="Garamond" panose="02020404030301010803" pitchFamily="18" charset="0"/>
              </a:rPr>
              <a:t>xxxxxx </a:t>
            </a:r>
            <a:r>
              <a:rPr lang="en-US" sz="2000" b="0" i="0" dirty="0">
                <a:effectLst/>
                <a:latin typeface="Garamond" panose="02020404030301010803" pitchFamily="18" charset="0"/>
              </a:rPr>
              <a:t>the work of the Iona Community.</a:t>
            </a:r>
          </a:p>
          <a:p>
            <a:pPr algn="just">
              <a:lnSpc>
                <a:spcPct val="107000"/>
              </a:lnSpc>
              <a:spcAft>
                <a:spcPts val="800"/>
              </a:spcAft>
            </a:pPr>
            <a:endParaRPr lang="en-GB" sz="2000" dirty="0">
              <a:latin typeface="Garamond" panose="02020404030301010803" pitchFamily="18" charset="0"/>
            </a:endParaRPr>
          </a:p>
        </p:txBody>
      </p:sp>
      <p:pic>
        <p:nvPicPr>
          <p:cNvPr id="5122" name="Picture 2" descr="Iona Abbey, History &amp; Photos | Historic Scotland Guide">
            <a:extLst>
              <a:ext uri="{FF2B5EF4-FFF2-40B4-BE49-F238E27FC236}">
                <a16:creationId xmlns:a16="http://schemas.microsoft.com/office/drawing/2014/main" id="{4F38AD6E-4B15-415E-DBD8-368E53145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06408" cy="8069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577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11</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September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Stewards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1028" name="Picture 4" descr="World Youth Day - Archdiocese for the Military, USAArchdiocese for the  Military, USA">
            <a:extLst>
              <a:ext uri="{FF2B5EF4-FFF2-40B4-BE49-F238E27FC236}">
                <a16:creationId xmlns:a16="http://schemas.microsoft.com/office/drawing/2014/main" id="{7979069F-46A7-BF85-A7AD-3AD53F882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157" y="1895688"/>
            <a:ext cx="8361680" cy="298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56415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347</Words>
  <Application>Microsoft Office PowerPoint</Application>
  <PresentationFormat>Widescreen</PresentationFormat>
  <Paragraphs>61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Maria Shepherd</cp:lastModifiedBy>
  <cp:revision>257</cp:revision>
  <dcterms:created xsi:type="dcterms:W3CDTF">2019-09-06T14:56:38Z</dcterms:created>
  <dcterms:modified xsi:type="dcterms:W3CDTF">2023-09-06T11:23:55Z</dcterms:modified>
</cp:coreProperties>
</file>