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334" r:id="rId5"/>
    <p:sldId id="289" r:id="rId6"/>
    <p:sldId id="297" r:id="rId7"/>
    <p:sldId id="360" r:id="rId8"/>
    <p:sldId id="333" r:id="rId9"/>
    <p:sldId id="359" r:id="rId10"/>
    <p:sldId id="353" r:id="rId11"/>
    <p:sldId id="36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FE9321-87A1-46F7-870E-28E8FF1835B9}" v="28" dt="2023-09-11T15:39:53.94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41" y="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12/09/2023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825842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12/09/2023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539346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12/09/2023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6152926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12/09/2023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4852221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12/09/2023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837802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12/09/2023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4782591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12/09/2023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1717808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12/09/2023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8818789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12/09/2023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1292292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12/09/2023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0422680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12/09/2023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4665318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02A62-F375-41FE-A154-0A2551C1B81C}" type="datetimeFigureOut">
              <a:rPr lang="en-GB" smtClean="0"/>
              <a:t>12/09/2023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2578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8" y="5700381"/>
            <a:ext cx="9144000" cy="1655762"/>
          </a:xfrm>
        </p:spPr>
        <p:txBody>
          <a:bodyPr>
            <a:normAutofit/>
          </a:bodyPr>
          <a:lstStyle/>
          <a:p>
            <a:r>
              <a:rPr lang="en-GB" sz="28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Monday 18</a:t>
            </a:r>
            <a:r>
              <a:rPr lang="en-GB" sz="2800" baseline="300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th</a:t>
            </a:r>
            <a:r>
              <a:rPr lang="en-GB" sz="28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 September 2023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264400" y="6089134"/>
            <a:ext cx="44656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accent1">
                    <a:lumMod val="50000"/>
                  </a:schemeClr>
                </a:solidFill>
              </a:rPr>
              <a:t>Brentwood Diocese Education Service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524000" y="249839"/>
            <a:ext cx="9144000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Looking Forward</a:t>
            </a: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1391795" y="5023168"/>
            <a:ext cx="1013659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4400" dirty="0">
                <a:latin typeface="Garamond" panose="02020404030301010803" pitchFamily="18" charset="0"/>
              </a:rPr>
              <a:t>~ Looking Forward As Stewards ~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0D4E249-6698-465A-9CB1-396CF67373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83979" y="2009301"/>
            <a:ext cx="6082497" cy="2901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 descr="World Youth Day - The next World Youth Day will be in Seoul, South Korea!  🇰🇷 See you in 2027! #WYD #Seoul2027 🇰🇷 🫰 Dicastery for Laity, Family  and Life | Facebook">
            <a:extLst>
              <a:ext uri="{FF2B5EF4-FFF2-40B4-BE49-F238E27FC236}">
                <a16:creationId xmlns:a16="http://schemas.microsoft.com/office/drawing/2014/main" id="{8D0F55F0-CD72-251A-5BC3-B5CEEC5F15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343" y="4635661"/>
            <a:ext cx="1890080" cy="189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392071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842748" y="1580508"/>
            <a:ext cx="10506504" cy="473151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/>
            <a:r>
              <a:rPr lang="en-GB" sz="2800" b="1" dirty="0" err="1">
                <a:latin typeface="Garamond" panose="02020404030301010803" pitchFamily="18" charset="0"/>
              </a:rPr>
              <a:t>Evangelii</a:t>
            </a:r>
            <a:r>
              <a:rPr lang="en-GB" sz="2800" b="1" dirty="0">
                <a:latin typeface="Garamond" panose="02020404030301010803" pitchFamily="18" charset="0"/>
              </a:rPr>
              <a:t> </a:t>
            </a:r>
            <a:r>
              <a:rPr lang="en-GB" sz="2800" b="1" dirty="0" err="1">
                <a:latin typeface="Garamond" panose="02020404030301010803" pitchFamily="18" charset="0"/>
              </a:rPr>
              <a:t>Gaudium</a:t>
            </a:r>
            <a:r>
              <a:rPr lang="en-GB" sz="2800" b="1" dirty="0">
                <a:latin typeface="Garamond" panose="02020404030301010803" pitchFamily="18" charset="0"/>
              </a:rPr>
              <a:t> Sunday</a:t>
            </a:r>
          </a:p>
          <a:p>
            <a:pPr algn="ctr"/>
            <a:r>
              <a:rPr lang="en-GB" sz="2800" dirty="0">
                <a:latin typeface="Garamond" panose="02020404030301010803" pitchFamily="18" charset="0"/>
              </a:rPr>
              <a:t>is celebrated each year on the Third Sunday in September. </a:t>
            </a:r>
          </a:p>
          <a:p>
            <a:pPr algn="ctr"/>
            <a:r>
              <a:rPr lang="en-GB" sz="2800" dirty="0">
                <a:latin typeface="Garamond" panose="02020404030301010803" pitchFamily="18" charset="0"/>
              </a:rPr>
              <a:t>We proclaim the unique message of the Gospel that brings joy                 to all people who receive it with an open heart.</a:t>
            </a:r>
          </a:p>
          <a:p>
            <a:pPr algn="ctr"/>
            <a:r>
              <a:rPr lang="en-GB" sz="2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Pope Francis </a:t>
            </a:r>
            <a:r>
              <a:rPr lang="en-GB" sz="2800" dirty="0">
                <a:latin typeface="Garamond" panose="02020404030301010803" pitchFamily="18" charset="0"/>
              </a:rPr>
              <a:t>invited the Catholic Church to be joyous </a:t>
            </a:r>
          </a:p>
          <a:p>
            <a:pPr algn="ctr"/>
            <a:r>
              <a:rPr lang="en-GB" sz="2800" dirty="0">
                <a:latin typeface="Garamond" panose="02020404030301010803" pitchFamily="18" charset="0"/>
              </a:rPr>
              <a:t>in proclaiming the faith – </a:t>
            </a:r>
          </a:p>
          <a:p>
            <a:pPr algn="ctr"/>
            <a:r>
              <a:rPr lang="en-GB" sz="2800" dirty="0">
                <a:latin typeface="Garamond" panose="02020404030301010803" pitchFamily="18" charset="0"/>
              </a:rPr>
              <a:t>seeking new ways of understanding the faith and reaching out to others.</a:t>
            </a:r>
          </a:p>
          <a:p>
            <a:pPr algn="ctr"/>
            <a:r>
              <a:rPr lang="en-GB" sz="2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Church is finding ways to reach out to all people, </a:t>
            </a:r>
          </a:p>
          <a:p>
            <a:pPr algn="ctr"/>
            <a:r>
              <a:rPr lang="en-GB" sz="2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those of other faiths and none.</a:t>
            </a:r>
          </a:p>
          <a:p>
            <a:pPr algn="ctr"/>
            <a:endParaRPr lang="en-GB" sz="1600" dirty="0"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GB" sz="2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What are you doing to reach out?</a:t>
            </a:r>
          </a:p>
        </p:txBody>
      </p:sp>
      <p:pic>
        <p:nvPicPr>
          <p:cNvPr id="7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2100" y="5845821"/>
            <a:ext cx="771525" cy="914400"/>
          </a:xfrm>
          <a:prstGeom prst="rect">
            <a:avLst/>
          </a:prstGeom>
        </p:spPr>
      </p:pic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838199" y="244172"/>
            <a:ext cx="10461171" cy="1131867"/>
          </a:xfrm>
          <a:prstGeom prst="rect">
            <a:avLst/>
          </a:prstGeom>
          <a:solidFill>
            <a:srgbClr val="FFFF00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endParaRPr lang="en-GB" sz="6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GB" sz="4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Looking </a:t>
            </a:r>
            <a:r>
              <a:rPr lang="en-GB" sz="4800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en-GB" sz="4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orward As Stewards</a:t>
            </a:r>
            <a:endParaRPr lang="en-GB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1D6D902-36D1-4CF9-BDFA-75FE237F5371}"/>
              </a:ext>
            </a:extLst>
          </p:cNvPr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</p:spTree>
    <p:extLst>
      <p:ext uri="{BB962C8B-B14F-4D97-AF65-F5344CB8AC3E}">
        <p14:creationId xmlns:p14="http://schemas.microsoft.com/office/powerpoint/2010/main" val="83571431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53143" y="415926"/>
            <a:ext cx="10835593" cy="15919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60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In Sunday’s Gospel Reading  …</a:t>
            </a:r>
          </a:p>
        </p:txBody>
      </p:sp>
      <p:sp>
        <p:nvSpPr>
          <p:cNvPr id="3" name="Rectangle 2"/>
          <p:cNvSpPr/>
          <p:nvPr/>
        </p:nvSpPr>
        <p:spPr>
          <a:xfrm>
            <a:off x="6443923" y="2576927"/>
            <a:ext cx="5782568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600" b="1" dirty="0">
                <a:latin typeface="Garamond" panose="02020404030301010803" pitchFamily="18" charset="0"/>
              </a:rPr>
              <a:t>Sunday 17</a:t>
            </a:r>
            <a:r>
              <a:rPr lang="en-GB" sz="2600" b="1" baseline="30000" dirty="0">
                <a:latin typeface="Garamond" panose="02020404030301010803" pitchFamily="18" charset="0"/>
              </a:rPr>
              <a:t>th</a:t>
            </a:r>
            <a:r>
              <a:rPr lang="en-GB" sz="2600" b="1" dirty="0">
                <a:latin typeface="Garamond" panose="02020404030301010803" pitchFamily="18" charset="0"/>
              </a:rPr>
              <a:t> September 2023</a:t>
            </a:r>
            <a:r>
              <a:rPr lang="en-GB" sz="2600" dirty="0">
                <a:latin typeface="Garamond" panose="02020404030301010803" pitchFamily="18" charset="0"/>
              </a:rPr>
              <a:t> :</a:t>
            </a:r>
            <a:r>
              <a:rPr lang="en-GB" dirty="0">
                <a:latin typeface="Garamond" panose="02020404030301010803" pitchFamily="18" charset="0"/>
              </a:rPr>
              <a:t>  </a:t>
            </a:r>
          </a:p>
          <a:p>
            <a:pPr algn="ctr"/>
            <a:r>
              <a:rPr lang="en-GB" dirty="0">
                <a:latin typeface="Garamond" panose="02020404030301010803" pitchFamily="18" charset="0"/>
              </a:rPr>
              <a:t>    </a:t>
            </a:r>
          </a:p>
          <a:p>
            <a:pPr algn="ctr"/>
            <a:r>
              <a:rPr lang="en-GB" sz="2800" dirty="0">
                <a:latin typeface="Garamond" panose="02020404030301010803" pitchFamily="18" charset="0"/>
              </a:rPr>
              <a:t>The Gospel of Matthew :                                                    </a:t>
            </a:r>
          </a:p>
          <a:p>
            <a:pPr algn="ctr"/>
            <a:endParaRPr lang="en-GB" sz="200" dirty="0">
              <a:latin typeface="Garamond" panose="02020404030301010803" pitchFamily="18" charset="0"/>
            </a:endParaRPr>
          </a:p>
          <a:p>
            <a:pPr algn="ctr"/>
            <a:r>
              <a:rPr lang="en-GB" sz="1200" dirty="0">
                <a:latin typeface="Garamond" panose="02020404030301010803" pitchFamily="18" charset="0"/>
              </a:rPr>
              <a:t>                  </a:t>
            </a:r>
            <a:r>
              <a:rPr lang="en-GB" sz="400" dirty="0">
                <a:latin typeface="Garamond" panose="02020404030301010803" pitchFamily="18" charset="0"/>
              </a:rPr>
              <a:t> </a:t>
            </a:r>
            <a:r>
              <a:rPr lang="en-GB" sz="1000" dirty="0">
                <a:latin typeface="Garamond" panose="02020404030301010803" pitchFamily="18" charset="0"/>
              </a:rPr>
              <a:t>                      </a:t>
            </a:r>
          </a:p>
          <a:p>
            <a:pPr algn="ctr"/>
            <a:r>
              <a:rPr lang="en-GB" sz="3600" dirty="0">
                <a:latin typeface="Garamond" panose="02020404030301010803" pitchFamily="18" charset="0"/>
              </a:rPr>
              <a:t>“Forgive your brothers       from your heart.”</a:t>
            </a:r>
          </a:p>
        </p:txBody>
      </p:sp>
      <p:pic>
        <p:nvPicPr>
          <p:cNvPr id="7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8037" y="5854700"/>
            <a:ext cx="771525" cy="914400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8C0BB082-7727-8901-CE4B-6FE41B12C34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828"/>
          <a:stretch/>
        </p:blipFill>
        <p:spPr bwMode="auto">
          <a:xfrm>
            <a:off x="653143" y="2262909"/>
            <a:ext cx="6155552" cy="4073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888138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729343" y="254646"/>
            <a:ext cx="11010220" cy="132268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altLang="en-US" sz="54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Preparing for World Youth Day 2027</a:t>
            </a:r>
            <a:endParaRPr lang="en-GB" sz="5400" dirty="0">
              <a:solidFill>
                <a:schemeClr val="accent4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944100" y="6063737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pic>
        <p:nvPicPr>
          <p:cNvPr id="7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8037" y="5854700"/>
            <a:ext cx="771525" cy="9144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765228" y="2040130"/>
            <a:ext cx="7635888" cy="39244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4800" dirty="0">
                <a:solidFill>
                  <a:srgbClr val="333333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GB" sz="4800" dirty="0">
                <a:latin typeface="Garamond" panose="02020404030301010803" pitchFamily="18" charset="0"/>
              </a:rPr>
              <a:t>Have the courage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4800" dirty="0">
                <a:latin typeface="Garamond" panose="02020404030301010803" pitchFamily="18" charset="0"/>
              </a:rPr>
              <a:t>to replace your doubts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4800" dirty="0">
                <a:latin typeface="Garamond" panose="02020404030301010803" pitchFamily="18" charset="0"/>
              </a:rPr>
              <a:t>with dreams</a:t>
            </a:r>
            <a:r>
              <a:rPr lang="en-GB" sz="4800" dirty="0">
                <a:solidFill>
                  <a:srgbClr val="10101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en-GB" sz="480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Open Sans" panose="020B0606030504020204" pitchFamily="34" charset="0"/>
              </a:rPr>
              <a:t>”</a:t>
            </a:r>
            <a:endParaRPr lang="en-GB" sz="48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  <a:buClr>
                <a:srgbClr val="212121"/>
              </a:buClr>
            </a:pPr>
            <a:endParaRPr lang="en-GB" sz="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GB" sz="3200" dirty="0">
                <a:latin typeface="Garamond" panose="02020404030301010803" pitchFamily="18" charset="0"/>
              </a:rPr>
              <a:t> </a:t>
            </a:r>
            <a:r>
              <a:rPr lang="en-GB" sz="3200" dirty="0">
                <a:solidFill>
                  <a:srgbClr val="333333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- Pope Francis, </a:t>
            </a:r>
          </a:p>
          <a:p>
            <a:pPr algn="ctr"/>
            <a:r>
              <a:rPr lang="en-GB" sz="3200" dirty="0">
                <a:solidFill>
                  <a:srgbClr val="333333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Open Sans" panose="020B0606030504020204" pitchFamily="34" charset="0"/>
              </a:rPr>
              <a:t>World Youth Day, 2023</a:t>
            </a:r>
            <a:endParaRPr lang="en-GB" sz="3200" dirty="0">
              <a:latin typeface="Garamond" panose="02020404030301010803" pitchFamily="18" charset="0"/>
            </a:endParaRPr>
          </a:p>
        </p:txBody>
      </p:sp>
      <p:pic>
        <p:nvPicPr>
          <p:cNvPr id="3" name="Picture 2" descr="World Youth Day - The next World Youth Day will be in Seoul, South Korea!  🇰🇷 See you in 2027! #WYD #Seoul2027 🇰🇷 🫰 Dicastery for Laity, Family  and Life | Facebook">
            <a:extLst>
              <a:ext uri="{FF2B5EF4-FFF2-40B4-BE49-F238E27FC236}">
                <a16:creationId xmlns:a16="http://schemas.microsoft.com/office/drawing/2014/main" id="{8D0F55F0-CD72-251A-5BC3-B5CEEC5F15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343" y="1833339"/>
            <a:ext cx="4340368" cy="4692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34290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ircle of Light – Filling Your Heart with Light">
            <a:extLst>
              <a:ext uri="{FF2B5EF4-FFF2-40B4-BE49-F238E27FC236}">
                <a16:creationId xmlns:a16="http://schemas.microsoft.com/office/drawing/2014/main" id="{D736DD35-163A-AD67-4407-49B1F324087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42" b="13375"/>
          <a:stretch/>
        </p:blipFill>
        <p:spPr bwMode="auto">
          <a:xfrm>
            <a:off x="909887" y="1811045"/>
            <a:ext cx="10062913" cy="4332271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9944099" y="6143316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932792" y="145750"/>
            <a:ext cx="4326416" cy="15919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60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Reflection </a:t>
            </a:r>
          </a:p>
        </p:txBody>
      </p:sp>
      <p:pic>
        <p:nvPicPr>
          <p:cNvPr id="7" name="Content Placeholder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2973" y="5836945"/>
            <a:ext cx="771525" cy="9144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84502" y="2044056"/>
            <a:ext cx="1190749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latin typeface="Garamond" panose="02020404030301010803" pitchFamily="18" charset="0"/>
              </a:rPr>
              <a:t>DO NOT BE AFRAID </a:t>
            </a:r>
          </a:p>
          <a:p>
            <a:pPr algn="ctr"/>
            <a:r>
              <a:rPr lang="en-GB" sz="4000" dirty="0">
                <a:latin typeface="Garamond" panose="02020404030301010803" pitchFamily="18" charset="0"/>
              </a:rPr>
              <a:t>for your God goes with you; </a:t>
            </a:r>
          </a:p>
          <a:p>
            <a:pPr algn="ctr"/>
            <a:r>
              <a:rPr lang="en-GB" sz="4000" dirty="0">
                <a:latin typeface="Garamond" panose="02020404030301010803" pitchFamily="18" charset="0"/>
              </a:rPr>
              <a:t>he will never leave you.</a:t>
            </a:r>
          </a:p>
          <a:p>
            <a:pPr algn="ctr"/>
            <a:r>
              <a:rPr lang="en-GB" sz="2400" dirty="0">
                <a:latin typeface="Garamond" panose="02020404030301010803" pitchFamily="18" charset="0"/>
              </a:rPr>
              <a:t>(Deuteronomy 31 :6)</a:t>
            </a:r>
          </a:p>
        </p:txBody>
      </p:sp>
    </p:spTree>
    <p:extLst>
      <p:ext uri="{BB962C8B-B14F-4D97-AF65-F5344CB8AC3E}">
        <p14:creationId xmlns:p14="http://schemas.microsoft.com/office/powerpoint/2010/main" val="269733815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098064" y="6297976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946043" y="27753"/>
            <a:ext cx="8245957" cy="140670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54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St Andrew Kim </a:t>
            </a:r>
            <a:r>
              <a:rPr lang="en-GB" sz="5400" dirty="0" err="1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Taegon</a:t>
            </a:r>
            <a:endParaRPr lang="en-GB" sz="5400" dirty="0">
              <a:solidFill>
                <a:schemeClr val="accent4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88151" y="2359148"/>
            <a:ext cx="77149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sz="2800" b="0" i="0" dirty="0">
              <a:solidFill>
                <a:srgbClr val="202122"/>
              </a:solidFill>
              <a:effectLst/>
              <a:latin typeface="Garamond" panose="02020404030301010803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58405" y="2359148"/>
            <a:ext cx="631399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GB" sz="2200" dirty="0"/>
          </a:p>
        </p:txBody>
      </p:sp>
      <p:sp>
        <p:nvSpPr>
          <p:cNvPr id="5" name="TextBox 4"/>
          <p:cNvSpPr txBox="1"/>
          <p:nvPr/>
        </p:nvSpPr>
        <p:spPr>
          <a:xfrm>
            <a:off x="4285673" y="1757790"/>
            <a:ext cx="76257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2400" dirty="0">
                <a:latin typeface="Garamond" panose="02020404030301010803" pitchFamily="18" charset="0"/>
              </a:rPr>
              <a:t>. </a:t>
            </a:r>
          </a:p>
        </p:txBody>
      </p:sp>
      <p:pic>
        <p:nvPicPr>
          <p:cNvPr id="7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4592" y="5906796"/>
            <a:ext cx="771525" cy="9144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474079" y="1692583"/>
            <a:ext cx="7070701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2400" dirty="0">
                <a:latin typeface="Garamond" panose="02020404030301010803" pitchFamily="18" charset="0"/>
              </a:rPr>
              <a:t>St Andrew Kim </a:t>
            </a:r>
            <a:r>
              <a:rPr lang="en-GB" sz="2400" dirty="0" err="1">
                <a:latin typeface="Garamond" panose="02020404030301010803" pitchFamily="18" charset="0"/>
              </a:rPr>
              <a:t>Taegon</a:t>
            </a:r>
            <a:r>
              <a:rPr lang="en-GB" sz="2400" dirty="0">
                <a:latin typeface="Garamond" panose="02020404030301010803" pitchFamily="18" charset="0"/>
              </a:rPr>
              <a:t> was the first Korean-born Catholic priest and is the patron saint of Korean clergy.  </a:t>
            </a:r>
          </a:p>
          <a:p>
            <a:pPr algn="just"/>
            <a:endParaRPr lang="en-GB" sz="2400" dirty="0">
              <a:latin typeface="Garamond" panose="02020404030301010803" pitchFamily="18" charset="0"/>
            </a:endParaRPr>
          </a:p>
          <a:p>
            <a:pPr algn="just"/>
            <a:r>
              <a:rPr lang="en-GB" sz="2400" dirty="0">
                <a:latin typeface="Garamond" panose="02020404030301010803" pitchFamily="18" charset="0"/>
              </a:rPr>
              <a:t>He was baptised at the age 15 and joined the seminary in Macau. He then became a priest and returned to Korea.</a:t>
            </a:r>
          </a:p>
          <a:p>
            <a:pPr algn="just"/>
            <a:endParaRPr lang="en-GB" sz="2400" dirty="0">
              <a:latin typeface="Garamond" panose="02020404030301010803" pitchFamily="18" charset="0"/>
            </a:endParaRPr>
          </a:p>
          <a:p>
            <a:pPr algn="just"/>
            <a:r>
              <a:rPr lang="en-GB" sz="2400" dirty="0">
                <a:latin typeface="Garamond" panose="02020404030301010803" pitchFamily="18" charset="0"/>
              </a:rPr>
              <a:t>Christianity was persecuted in his home country and at the age of 25 he was martyred near Seoul.</a:t>
            </a:r>
          </a:p>
          <a:p>
            <a:pPr algn="just"/>
            <a:endParaRPr lang="en-GB" sz="2400" dirty="0">
              <a:latin typeface="Garamond" panose="02020404030301010803" pitchFamily="18" charset="0"/>
            </a:endParaRPr>
          </a:p>
          <a:p>
            <a:pPr algn="just"/>
            <a:r>
              <a:rPr lang="en-GB" sz="2400" dirty="0">
                <a:latin typeface="Garamond" panose="02020404030301010803" pitchFamily="18" charset="0"/>
              </a:rPr>
              <a:t>He was canonised in 1984 during a visit of Pope John Paul II to Korea and his feast day is celebrated on 20</a:t>
            </a:r>
            <a:r>
              <a:rPr lang="en-GB" sz="2400" baseline="30000" dirty="0">
                <a:latin typeface="Garamond" panose="02020404030301010803" pitchFamily="18" charset="0"/>
              </a:rPr>
              <a:t>th</a:t>
            </a:r>
            <a:r>
              <a:rPr lang="en-GB" sz="2400" dirty="0">
                <a:latin typeface="Garamond" panose="02020404030301010803" pitchFamily="18" charset="0"/>
              </a:rPr>
              <a:t> September.</a:t>
            </a:r>
          </a:p>
          <a:p>
            <a:pPr algn="just"/>
            <a:endParaRPr lang="en-GB" sz="2400" dirty="0">
              <a:latin typeface="Garamond" panose="02020404030301010803" pitchFamily="18" charset="0"/>
            </a:endParaRP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5C6E93DB-E68A-E7DF-35E9-E4689FCE44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27" r="18788"/>
          <a:stretch/>
        </p:blipFill>
        <p:spPr bwMode="auto">
          <a:xfrm>
            <a:off x="0" y="0"/>
            <a:ext cx="394604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70023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7212E6C-BE5F-2C19-DD90-34C78C9FA455}"/>
              </a:ext>
            </a:extLst>
          </p:cNvPr>
          <p:cNvSpPr/>
          <p:nvPr/>
        </p:nvSpPr>
        <p:spPr>
          <a:xfrm>
            <a:off x="284086" y="250481"/>
            <a:ext cx="5007006" cy="6281347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9944100" y="6063737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pic>
        <p:nvPicPr>
          <p:cNvPr id="7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8037" y="5854700"/>
            <a:ext cx="771525" cy="9144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5771196" y="1658890"/>
            <a:ext cx="6216617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Garamond" panose="02020404030301010803" pitchFamily="18" charset="0"/>
              </a:rPr>
              <a:t>HOLYWELL</a:t>
            </a:r>
          </a:p>
          <a:p>
            <a:pPr algn="just"/>
            <a:r>
              <a:rPr lang="en-GB" sz="2400" dirty="0">
                <a:latin typeface="Garamond" panose="02020404030301010803" pitchFamily="18" charset="0"/>
              </a:rPr>
              <a:t>is a site of pilgrimage in North Wales. The town takes its name from the well of St </a:t>
            </a:r>
            <a:r>
              <a:rPr lang="en-GB" sz="2400" dirty="0" err="1">
                <a:latin typeface="Garamond" panose="02020404030301010803" pitchFamily="18" charset="0"/>
              </a:rPr>
              <a:t>Winefride</a:t>
            </a:r>
            <a:r>
              <a:rPr lang="en-GB" sz="2400" dirty="0">
                <a:latin typeface="Garamond" panose="02020404030301010803" pitchFamily="18" charset="0"/>
              </a:rPr>
              <a:t>.</a:t>
            </a:r>
          </a:p>
          <a:p>
            <a:pPr algn="just"/>
            <a:endParaRPr lang="en-GB" sz="300" dirty="0">
              <a:latin typeface="Garamond" panose="02020404030301010803" pitchFamily="18" charset="0"/>
            </a:endParaRPr>
          </a:p>
          <a:p>
            <a:pPr algn="just"/>
            <a:r>
              <a:rPr lang="en-GB" sz="2400" dirty="0">
                <a:latin typeface="Garamond" panose="02020404030301010803" pitchFamily="18" charset="0"/>
              </a:rPr>
              <a:t>The shrine dates from the seventh century when </a:t>
            </a:r>
            <a:r>
              <a:rPr lang="en-GB" sz="2400" dirty="0" err="1">
                <a:latin typeface="Garamond" panose="02020404030301010803" pitchFamily="18" charset="0"/>
              </a:rPr>
              <a:t>Winefride</a:t>
            </a:r>
            <a:r>
              <a:rPr lang="en-GB" sz="2400" dirty="0">
                <a:latin typeface="Garamond" panose="02020404030301010803" pitchFamily="18" charset="0"/>
              </a:rPr>
              <a:t>, the daughter of a chieftain, who wished to become a </a:t>
            </a:r>
            <a:r>
              <a:rPr lang="en-GB" sz="2400">
                <a:latin typeface="Garamond" panose="02020404030301010803" pitchFamily="18" charset="0"/>
              </a:rPr>
              <a:t>nun </a:t>
            </a:r>
            <a:r>
              <a:rPr lang="en-GB" sz="2400" smtClean="0">
                <a:latin typeface="Garamond" panose="02020404030301010803" pitchFamily="18" charset="0"/>
              </a:rPr>
              <a:t>was </a:t>
            </a:r>
            <a:r>
              <a:rPr lang="en-GB" sz="2400" dirty="0">
                <a:latin typeface="Garamond" panose="02020404030301010803" pitchFamily="18" charset="0"/>
              </a:rPr>
              <a:t>martyred for her beliefs.</a:t>
            </a:r>
          </a:p>
          <a:p>
            <a:pPr algn="just"/>
            <a:endParaRPr lang="en-GB" sz="300" dirty="0">
              <a:latin typeface="Garamond" panose="02020404030301010803" pitchFamily="18" charset="0"/>
            </a:endParaRPr>
          </a:p>
          <a:p>
            <a:pPr algn="just"/>
            <a:r>
              <a:rPr lang="en-GB" sz="2400" dirty="0">
                <a:latin typeface="Garamond" panose="02020404030301010803" pitchFamily="18" charset="0"/>
              </a:rPr>
              <a:t>An account of her life was produced by the abbey at Shrewsbury who held the bones of the saint.</a:t>
            </a:r>
          </a:p>
          <a:p>
            <a:pPr algn="just"/>
            <a:r>
              <a:rPr lang="en-GB" sz="2400" dirty="0">
                <a:latin typeface="Garamond" panose="02020404030301010803" pitchFamily="18" charset="0"/>
              </a:rPr>
              <a:t> </a:t>
            </a:r>
          </a:p>
          <a:p>
            <a:pPr algn="just"/>
            <a:r>
              <a:rPr lang="en-GB" sz="2400" dirty="0">
                <a:latin typeface="Garamond" panose="02020404030301010803" pitchFamily="18" charset="0"/>
              </a:rPr>
              <a:t>The well is one of the best examples of a medieval holy well in Britain.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441"/>
          <a:stretch/>
        </p:blipFill>
        <p:spPr>
          <a:xfrm>
            <a:off x="363984" y="326172"/>
            <a:ext cx="4829452" cy="6092383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02308AFE-37A3-173B-7206-C5D661A4F4BD}"/>
              </a:ext>
            </a:extLst>
          </p:cNvPr>
          <p:cNvSpPr txBox="1">
            <a:spLocks/>
          </p:cNvSpPr>
          <p:nvPr/>
        </p:nvSpPr>
        <p:spPr>
          <a:xfrm>
            <a:off x="5771196" y="250481"/>
            <a:ext cx="6216617" cy="132268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altLang="en-US" sz="54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Places of Pilgrimage</a:t>
            </a:r>
            <a:endParaRPr lang="en-GB" sz="5400" dirty="0">
              <a:solidFill>
                <a:schemeClr val="accent4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3655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8" y="5700381"/>
            <a:ext cx="9144000" cy="1655762"/>
          </a:xfrm>
        </p:spPr>
        <p:txBody>
          <a:bodyPr>
            <a:normAutofit/>
          </a:bodyPr>
          <a:lstStyle/>
          <a:p>
            <a:r>
              <a:rPr lang="en-GB" sz="280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Monday 18</a:t>
            </a:r>
            <a:r>
              <a:rPr lang="en-GB" sz="2800" baseline="3000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th</a:t>
            </a:r>
            <a:r>
              <a:rPr lang="en-GB" sz="280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en-GB" sz="28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September 2023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264400" y="6089134"/>
            <a:ext cx="44656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accent1">
                    <a:lumMod val="50000"/>
                  </a:schemeClr>
                </a:solidFill>
              </a:rPr>
              <a:t>Brentwood Diocese Education Service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524000" y="249839"/>
            <a:ext cx="9144000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Looking Forward</a:t>
            </a: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1391795" y="5023168"/>
            <a:ext cx="1013659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4400" dirty="0">
                <a:latin typeface="Garamond" panose="02020404030301010803" pitchFamily="18" charset="0"/>
              </a:rPr>
              <a:t>~ Looking Forward As Stewards ~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0D4E249-6698-465A-9CB1-396CF67373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83979" y="2009301"/>
            <a:ext cx="6082497" cy="2901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 descr="World Youth Day - The next World Youth Day will be in Seoul, South Korea!  🇰🇷 See you in 2027! #WYD #Seoul2027 🇰🇷 🫰 Dicastery for Laity, Family  and Life | Facebook">
            <a:extLst>
              <a:ext uri="{FF2B5EF4-FFF2-40B4-BE49-F238E27FC236}">
                <a16:creationId xmlns:a16="http://schemas.microsoft.com/office/drawing/2014/main" id="{8D0F55F0-CD72-251A-5BC3-B5CEEC5F15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343" y="4635661"/>
            <a:ext cx="1890080" cy="189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144851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674C4D908A1454EA680D99890B63DD8" ma:contentTypeVersion="11" ma:contentTypeDescription="Create a new document." ma:contentTypeScope="" ma:versionID="9402c1d68d3900ee211fc7516b8e0b3d">
  <xsd:schema xmlns:xsd="http://www.w3.org/2001/XMLSchema" xmlns:xs="http://www.w3.org/2001/XMLSchema" xmlns:p="http://schemas.microsoft.com/office/2006/metadata/properties" xmlns:ns3="66f78821-969e-443f-8b7e-99ce487fda93" targetNamespace="http://schemas.microsoft.com/office/2006/metadata/properties" ma:root="true" ma:fieldsID="41d38482d1c0efd77029f8be5c83b58b" ns3:_="">
    <xsd:import namespace="66f78821-969e-443f-8b7e-99ce487fda9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f78821-969e-443f-8b7e-99ce487fda9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71895A-9627-4D5A-93F3-5760510F593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F5F0585-C9A4-4F37-BF45-19570350497D}">
  <ds:schemaRefs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66f78821-969e-443f-8b7e-99ce487fda93"/>
    <ds:schemaRef ds:uri="http://purl.org/dc/elements/1.1/"/>
    <ds:schemaRef ds:uri="http://schemas.microsoft.com/office/2006/metadata/properties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C51E2457-5AA8-4476-B0FB-665F6FA1918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6f78821-969e-443f-8b7e-99ce487fda9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8219</TotalTime>
  <Words>390</Words>
  <Application>Microsoft Office PowerPoint</Application>
  <PresentationFormat>Widescreen</PresentationFormat>
  <Paragraphs>63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Garamond</vt:lpstr>
      <vt:lpstr>Open Sans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Diocese Of Brentwood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Sophie Russell</dc:creator>
  <cp:lastModifiedBy>Catherine McKenna</cp:lastModifiedBy>
  <cp:revision>542</cp:revision>
  <dcterms:created xsi:type="dcterms:W3CDTF">2019-09-06T14:56:38Z</dcterms:created>
  <dcterms:modified xsi:type="dcterms:W3CDTF">2023-09-12T11:19:36Z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0x0101001674C4D908A1454EA680D99890B63DD8</vt:lpwstr>
  </property>
</Properties>
</file>