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4" r:id="rId5"/>
    <p:sldId id="289" r:id="rId6"/>
    <p:sldId id="297" r:id="rId7"/>
    <p:sldId id="360" r:id="rId8"/>
    <p:sldId id="333" r:id="rId9"/>
    <p:sldId id="359" r:id="rId10"/>
    <p:sldId id="353" r:id="rId11"/>
    <p:sldId id="3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E9321-87A1-46F7-870E-28E8FF1835B9}" v="28" dt="2023-09-11T15:39:53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18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September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1013659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Looking Forward As Stewards ~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D4E249-6698-465A-9CB1-396CF6737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3979" y="2009301"/>
            <a:ext cx="6082497" cy="290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4635661"/>
            <a:ext cx="1890080" cy="189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42748" y="1580508"/>
            <a:ext cx="10506504" cy="4731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2800" b="1" dirty="0" err="1">
                <a:latin typeface="Garamond" panose="02020404030301010803" pitchFamily="18" charset="0"/>
              </a:rPr>
              <a:t>Evangelii</a:t>
            </a:r>
            <a:r>
              <a:rPr lang="en-GB" sz="2800" b="1" dirty="0">
                <a:latin typeface="Garamond" panose="02020404030301010803" pitchFamily="18" charset="0"/>
              </a:rPr>
              <a:t> </a:t>
            </a:r>
            <a:r>
              <a:rPr lang="en-GB" sz="2800" b="1" dirty="0" err="1">
                <a:latin typeface="Garamond" panose="02020404030301010803" pitchFamily="18" charset="0"/>
              </a:rPr>
              <a:t>Gaudium</a:t>
            </a:r>
            <a:r>
              <a:rPr lang="en-GB" sz="2800" b="1" dirty="0">
                <a:latin typeface="Garamond" panose="02020404030301010803" pitchFamily="18" charset="0"/>
              </a:rPr>
              <a:t> Sunday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is celebrated each year on the Third Sunday in September.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We proclaim the unique message of the Gospel that brings joy                 to all people who receive it with an open heart.</a:t>
            </a:r>
          </a:p>
          <a:p>
            <a:pPr algn="ctr"/>
            <a:r>
              <a:rPr lang="en-GB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Pope Francis </a:t>
            </a:r>
            <a:r>
              <a:rPr lang="en-GB" sz="2800" dirty="0">
                <a:latin typeface="Garamond" panose="02020404030301010803" pitchFamily="18" charset="0"/>
              </a:rPr>
              <a:t>invited the Catholic Church to be joyous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proclaiming the faith –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seeking new ways of understanding the faith and reaching out to others.</a:t>
            </a:r>
          </a:p>
          <a:p>
            <a:pPr algn="ctr"/>
            <a:r>
              <a:rPr lang="en-GB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is finding ways to reach out to all people, </a:t>
            </a:r>
          </a:p>
          <a:p>
            <a:pPr algn="ctr"/>
            <a:r>
              <a:rPr lang="en-GB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those of other faiths and none.</a:t>
            </a:r>
          </a:p>
          <a:p>
            <a:pPr algn="ctr"/>
            <a:endParaRPr lang="en-GB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you doing to reach out?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2"/>
            <a:ext cx="10461171" cy="1131867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Looking </a:t>
            </a:r>
            <a:r>
              <a:rPr lang="en-GB" sz="4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4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orward As Stewards</a:t>
            </a:r>
            <a:endParaRPr lang="en-GB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3923" y="2576927"/>
            <a:ext cx="57825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Sunday 17</a:t>
            </a:r>
            <a:r>
              <a:rPr lang="en-GB" sz="2600" b="1" baseline="30000" dirty="0">
                <a:latin typeface="Garamond" panose="02020404030301010803" pitchFamily="18" charset="0"/>
              </a:rPr>
              <a:t>th</a:t>
            </a:r>
            <a:r>
              <a:rPr lang="en-GB" sz="2600" b="1" dirty="0">
                <a:latin typeface="Garamond" panose="02020404030301010803" pitchFamily="18" charset="0"/>
              </a:rPr>
              <a:t> September 2023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The Gospel of Matthew :                                                    </a:t>
            </a:r>
          </a:p>
          <a:p>
            <a:pPr algn="ctr"/>
            <a:endParaRPr lang="en-GB" sz="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“Forgive your brothers       from your heart.”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C0BB082-7727-8901-CE4B-6FE41B12C3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28"/>
          <a:stretch/>
        </p:blipFill>
        <p:spPr bwMode="auto">
          <a:xfrm>
            <a:off x="653143" y="2262909"/>
            <a:ext cx="6155552" cy="407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2027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65228" y="2040130"/>
            <a:ext cx="7635888" cy="392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4800" dirty="0">
                <a:latin typeface="Garamond" panose="02020404030301010803" pitchFamily="18" charset="0"/>
              </a:rPr>
              <a:t>Have the courage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Garamond" panose="02020404030301010803" pitchFamily="18" charset="0"/>
              </a:rPr>
              <a:t>to replace your doubts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Garamond" panose="02020404030301010803" pitchFamily="18" charset="0"/>
              </a:rPr>
              <a:t>with dreams</a:t>
            </a:r>
            <a:r>
              <a:rPr lang="en-GB" sz="4800" dirty="0">
                <a:solidFill>
                  <a:srgbClr val="10101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GB" sz="4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”</a:t>
            </a:r>
            <a:endParaRPr lang="en-GB" sz="4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endParaRPr lang="en-GB" sz="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Francis, </a:t>
            </a:r>
          </a:p>
          <a:p>
            <a:pPr algn="ctr"/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World Youth Day, 2023</a:t>
            </a:r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rcle of Light – Filling Your Heart with Light">
            <a:extLst>
              <a:ext uri="{FF2B5EF4-FFF2-40B4-BE49-F238E27FC236}">
                <a16:creationId xmlns:a16="http://schemas.microsoft.com/office/drawing/2014/main" id="{D736DD35-163A-AD67-4407-49B1F32408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2" b="13375"/>
          <a:stretch/>
        </p:blipFill>
        <p:spPr bwMode="auto">
          <a:xfrm>
            <a:off x="909887" y="1811045"/>
            <a:ext cx="10062913" cy="433227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32792" y="145750"/>
            <a:ext cx="4326416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502" y="2044056"/>
            <a:ext cx="11907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Garamond" panose="02020404030301010803" pitchFamily="18" charset="0"/>
              </a:rPr>
              <a:t>DO NOT BE AFRAID </a:t>
            </a:r>
          </a:p>
          <a:p>
            <a:pPr algn="ctr"/>
            <a:r>
              <a:rPr lang="en-GB" sz="4000" dirty="0">
                <a:latin typeface="Garamond" panose="02020404030301010803" pitchFamily="18" charset="0"/>
              </a:rPr>
              <a:t>for your God goes with you; </a:t>
            </a:r>
          </a:p>
          <a:p>
            <a:pPr algn="ctr"/>
            <a:r>
              <a:rPr lang="en-GB" sz="4000" dirty="0">
                <a:latin typeface="Garamond" panose="02020404030301010803" pitchFamily="18" charset="0"/>
              </a:rPr>
              <a:t>he will never leave you.</a:t>
            </a:r>
          </a:p>
          <a:p>
            <a:pPr algn="ctr"/>
            <a:r>
              <a:rPr lang="en-GB" sz="2400" dirty="0">
                <a:latin typeface="Garamond" panose="02020404030301010803" pitchFamily="18" charset="0"/>
              </a:rPr>
              <a:t>(Deuteronomy 31 :6)</a:t>
            </a:r>
          </a:p>
        </p:txBody>
      </p:sp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46043" y="27753"/>
            <a:ext cx="8245957" cy="1406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 Andrew Kim </a:t>
            </a:r>
            <a:r>
              <a:rPr lang="en-GB" sz="5400" dirty="0" err="1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Taegon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8151" y="2359148"/>
            <a:ext cx="771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0" i="0" dirty="0">
              <a:solidFill>
                <a:srgbClr val="202122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8405" y="2359148"/>
            <a:ext cx="6313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673" y="1757790"/>
            <a:ext cx="7625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Garamond" panose="02020404030301010803" pitchFamily="18" charset="0"/>
              </a:rPr>
              <a:t>.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74079" y="1692583"/>
            <a:ext cx="70707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Garamond" panose="02020404030301010803" pitchFamily="18" charset="0"/>
              </a:rPr>
              <a:t>St Andrew Kim </a:t>
            </a:r>
            <a:r>
              <a:rPr lang="en-GB" sz="2400" dirty="0" err="1">
                <a:latin typeface="Garamond" panose="02020404030301010803" pitchFamily="18" charset="0"/>
              </a:rPr>
              <a:t>Taegon</a:t>
            </a:r>
            <a:r>
              <a:rPr lang="en-GB" sz="2400" dirty="0">
                <a:latin typeface="Garamond" panose="02020404030301010803" pitchFamily="18" charset="0"/>
              </a:rPr>
              <a:t> was the first Korean-born Catholic priest and is the patron saint of Korean clergy.  </a:t>
            </a:r>
          </a:p>
          <a:p>
            <a:pPr algn="just"/>
            <a:endParaRPr lang="en-GB" sz="24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He was baptised at the age 15 and joined the seminary in Macau. He then became a priest and returned to Korea.</a:t>
            </a:r>
          </a:p>
          <a:p>
            <a:pPr algn="just"/>
            <a:endParaRPr lang="en-GB" sz="24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Christianity was persecuted in his home country and at the age of 25 he was martyred near Seoul.</a:t>
            </a:r>
          </a:p>
          <a:p>
            <a:pPr algn="just"/>
            <a:endParaRPr lang="en-GB" sz="24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He was canonised in 1984 during a visit of Pope John Paul II to Korea and his feast day is celebrated on 20</a:t>
            </a:r>
            <a:r>
              <a:rPr lang="en-GB" sz="2400" baseline="30000" dirty="0">
                <a:latin typeface="Garamond" panose="02020404030301010803" pitchFamily="18" charset="0"/>
              </a:rPr>
              <a:t>th</a:t>
            </a:r>
            <a:r>
              <a:rPr lang="en-GB" sz="2400" dirty="0">
                <a:latin typeface="Garamond" panose="02020404030301010803" pitchFamily="18" charset="0"/>
              </a:rPr>
              <a:t> September.</a:t>
            </a:r>
          </a:p>
          <a:p>
            <a:pPr algn="just"/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C6E93DB-E68A-E7DF-35E9-E4689FCE4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7" r="18788"/>
          <a:stretch/>
        </p:blipFill>
        <p:spPr bwMode="auto">
          <a:xfrm>
            <a:off x="0" y="0"/>
            <a:ext cx="39460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00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212E6C-BE5F-2C19-DD90-34C78C9FA455}"/>
              </a:ext>
            </a:extLst>
          </p:cNvPr>
          <p:cNvSpPr/>
          <p:nvPr/>
        </p:nvSpPr>
        <p:spPr>
          <a:xfrm>
            <a:off x="284086" y="250481"/>
            <a:ext cx="5007006" cy="628134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71196" y="1658890"/>
            <a:ext cx="621661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aramond" panose="02020404030301010803" pitchFamily="18" charset="0"/>
              </a:rPr>
              <a:t>HOLYWELL</a:t>
            </a: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is a site of pilgrimage in North Wales. The town takes its name from the well of St </a:t>
            </a:r>
            <a:r>
              <a:rPr lang="en-GB" sz="2400" dirty="0" err="1">
                <a:latin typeface="Garamond" panose="02020404030301010803" pitchFamily="18" charset="0"/>
              </a:rPr>
              <a:t>Winefride</a:t>
            </a:r>
            <a:r>
              <a:rPr lang="en-GB" sz="2400" dirty="0">
                <a:latin typeface="Garamond" panose="02020404030301010803" pitchFamily="18" charset="0"/>
              </a:rPr>
              <a:t>.</a:t>
            </a:r>
          </a:p>
          <a:p>
            <a:pPr algn="just"/>
            <a:endParaRPr lang="en-GB" sz="3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The shrine dates from the seventh century when </a:t>
            </a:r>
            <a:r>
              <a:rPr lang="en-GB" sz="2400" dirty="0" err="1">
                <a:latin typeface="Garamond" panose="02020404030301010803" pitchFamily="18" charset="0"/>
              </a:rPr>
              <a:t>Winefride</a:t>
            </a:r>
            <a:r>
              <a:rPr lang="en-GB" sz="2400" dirty="0">
                <a:latin typeface="Garamond" panose="02020404030301010803" pitchFamily="18" charset="0"/>
              </a:rPr>
              <a:t>, the daughter of a chieftain, who wished to become a </a:t>
            </a:r>
            <a:r>
              <a:rPr lang="en-GB" sz="2400">
                <a:latin typeface="Garamond" panose="02020404030301010803" pitchFamily="18" charset="0"/>
              </a:rPr>
              <a:t>nun </a:t>
            </a:r>
            <a:r>
              <a:rPr lang="en-GB" sz="2400" smtClean="0">
                <a:latin typeface="Garamond" panose="02020404030301010803" pitchFamily="18" charset="0"/>
              </a:rPr>
              <a:t>was </a:t>
            </a:r>
            <a:r>
              <a:rPr lang="en-GB" sz="2400" dirty="0">
                <a:latin typeface="Garamond" panose="02020404030301010803" pitchFamily="18" charset="0"/>
              </a:rPr>
              <a:t>martyred for her beliefs.</a:t>
            </a:r>
          </a:p>
          <a:p>
            <a:pPr algn="just"/>
            <a:endParaRPr lang="en-GB" sz="3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An account of her life was produced by the abbey at Shrewsbury who held the bones of the saint.</a:t>
            </a: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 </a:t>
            </a: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The well is one of the best examples of a medieval holy well in Britain.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1"/>
          <a:stretch/>
        </p:blipFill>
        <p:spPr>
          <a:xfrm>
            <a:off x="363984" y="326172"/>
            <a:ext cx="4829452" cy="609238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2308AFE-37A3-173B-7206-C5D661A4F4BD}"/>
              </a:ext>
            </a:extLst>
          </p:cNvPr>
          <p:cNvSpPr txBox="1">
            <a:spLocks/>
          </p:cNvSpPr>
          <p:nvPr/>
        </p:nvSpPr>
        <p:spPr>
          <a:xfrm>
            <a:off x="5771196" y="250481"/>
            <a:ext cx="6216617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Places of Pilgrimage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5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18</a:t>
            </a:r>
            <a:r>
              <a:rPr lang="en-GB" sz="2800" baseline="3000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September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1013659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Looking Forward As Stewards ~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D4E249-6698-465A-9CB1-396CF6737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3979" y="2009301"/>
            <a:ext cx="6082497" cy="290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4635661"/>
            <a:ext cx="1890080" cy="189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4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F0585-C9A4-4F37-BF45-19570350497D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6f78821-969e-443f-8b7e-99ce487fda93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1E2457-5AA8-4476-B0FB-665F6FA19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8219</TotalTime>
  <Words>390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542</cp:revision>
  <dcterms:created xsi:type="dcterms:W3CDTF">2019-09-06T14:56:38Z</dcterms:created>
  <dcterms:modified xsi:type="dcterms:W3CDTF">2023-09-12T11:19:36Z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