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34" r:id="rId2"/>
    <p:sldId id="289" r:id="rId3"/>
    <p:sldId id="297" r:id="rId4"/>
    <p:sldId id="333" r:id="rId5"/>
    <p:sldId id="258" r:id="rId6"/>
    <p:sldId id="359" r:id="rId7"/>
    <p:sldId id="391" r:id="rId8"/>
    <p:sldId id="397"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33"/>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428" autoAdjust="0"/>
    <p:restoredTop sz="94660"/>
  </p:normalViewPr>
  <p:slideViewPr>
    <p:cSldViewPr snapToGrid="0">
      <p:cViewPr varScale="1">
        <p:scale>
          <a:sx n="66" d="100"/>
          <a:sy n="66" d="100"/>
        </p:scale>
        <p:origin x="470" y="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26/09/2023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2825842"/>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26/09/2023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25393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26/09/2023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316152926"/>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1102A62-F375-41FE-A154-0A2551C1B81C}" type="datetimeFigureOut">
              <a:rPr lang="en-GB" smtClean="0"/>
              <a:t>26/09/2023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174852221"/>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102A62-F375-41FE-A154-0A2551C1B81C}" type="datetimeFigureOut">
              <a:rPr lang="en-GB" smtClean="0"/>
              <a:t>26/09/2023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16483780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11102A62-F375-41FE-A154-0A2551C1B81C}" type="datetimeFigureOut">
              <a:rPr lang="en-GB" smtClean="0"/>
              <a:t>26/09/2023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874782591"/>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11102A62-F375-41FE-A154-0A2551C1B81C}" type="datetimeFigureOut">
              <a:rPr lang="en-GB" smtClean="0"/>
              <a:t>26/09/2023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3191717808"/>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11102A62-F375-41FE-A154-0A2551C1B81C}" type="datetimeFigureOut">
              <a:rPr lang="en-GB" smtClean="0"/>
              <a:t>26/09/2023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928818789"/>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102A62-F375-41FE-A154-0A2551C1B81C}" type="datetimeFigureOut">
              <a:rPr lang="en-GB" smtClean="0"/>
              <a:t>26/09/2023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46129229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26/09/2023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02042268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102A62-F375-41FE-A154-0A2551C1B81C}" type="datetimeFigureOut">
              <a:rPr lang="en-GB" smtClean="0"/>
              <a:t>26/09/2023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720777A2-8FDA-4D01-8F20-A07DB84ACCD9}" type="slidenum">
              <a:rPr lang="en-GB" smtClean="0"/>
              <a:t>‹#›</a:t>
            </a:fld>
            <a:endParaRPr lang="en-GB" dirty="0"/>
          </a:p>
        </p:txBody>
      </p:sp>
    </p:spTree>
    <p:extLst>
      <p:ext uri="{BB962C8B-B14F-4D97-AF65-F5344CB8AC3E}">
        <p14:creationId xmlns:p14="http://schemas.microsoft.com/office/powerpoint/2010/main" val="240466531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102A62-F375-41FE-A154-0A2551C1B81C}" type="datetimeFigureOut">
              <a:rPr lang="en-GB" smtClean="0"/>
              <a:t>26/09/2023</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0777A2-8FDA-4D01-8F20-A07DB84ACCD9}" type="slidenum">
              <a:rPr lang="en-GB" smtClean="0"/>
              <a:t>‹#›</a:t>
            </a:fld>
            <a:endParaRPr lang="en-GB" dirty="0"/>
          </a:p>
        </p:txBody>
      </p:sp>
    </p:spTree>
    <p:extLst>
      <p:ext uri="{BB962C8B-B14F-4D97-AF65-F5344CB8AC3E}">
        <p14:creationId xmlns:p14="http://schemas.microsoft.com/office/powerpoint/2010/main" val="38325785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4.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a:t>
            </a:r>
            <a:r>
              <a:rPr lang="en-GB" sz="2800" baseline="30000" dirty="0">
                <a:solidFill>
                  <a:schemeClr val="accent4">
                    <a:lumMod val="75000"/>
                  </a:schemeClr>
                </a:solidFill>
                <a:latin typeface="Garamond" panose="02020404030301010803" pitchFamily="18" charset="0"/>
              </a:rPr>
              <a:t>nd</a:t>
            </a:r>
            <a:r>
              <a:rPr lang="en-GB" sz="2800" dirty="0">
                <a:solidFill>
                  <a:schemeClr val="accent4">
                    <a:lumMod val="75000"/>
                  </a:schemeClr>
                </a:solidFill>
                <a:latin typeface="Garamond" panose="02020404030301010803" pitchFamily="18" charset="0"/>
              </a:rPr>
              <a:t> October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Stewards ~</a:t>
            </a:r>
          </a:p>
        </p:txBody>
      </p:sp>
      <p:sp>
        <p:nvSpPr>
          <p:cNvPr id="7" name="Subtitle 2">
            <a:extLst>
              <a:ext uri="{FF2B5EF4-FFF2-40B4-BE49-F238E27FC236}">
                <a16:creationId xmlns:a16="http://schemas.microsoft.com/office/drawing/2014/main" id="{58A76CA3-62A8-3953-C9B2-677B8604AFCE}"/>
              </a:ext>
            </a:extLst>
          </p:cNvPr>
          <p:cNvSpPr txBox="1">
            <a:spLocks/>
          </p:cNvSpPr>
          <p:nvPr/>
        </p:nvSpPr>
        <p:spPr>
          <a:xfrm>
            <a:off x="3292133" y="188314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chemeClr val="bg1"/>
                </a:solidFill>
                <a:latin typeface="Garamond" panose="02020404030301010803" pitchFamily="18" charset="0"/>
              </a:rPr>
              <a:t>Monday 3</a:t>
            </a:r>
            <a:r>
              <a:rPr lang="en-GB" sz="2800" baseline="30000" dirty="0">
                <a:solidFill>
                  <a:schemeClr val="bg1"/>
                </a:solidFill>
                <a:latin typeface="Garamond" panose="02020404030301010803" pitchFamily="18" charset="0"/>
              </a:rPr>
              <a:t>rd</a:t>
            </a:r>
            <a:r>
              <a:rPr lang="en-GB" sz="2800" dirty="0">
                <a:solidFill>
                  <a:schemeClr val="bg1"/>
                </a:solidFill>
                <a:latin typeface="Garamond" panose="02020404030301010803" pitchFamily="18" charset="0"/>
              </a:rPr>
              <a:t> July 2023</a:t>
            </a:r>
          </a:p>
        </p:txBody>
      </p:sp>
      <p:pic>
        <p:nvPicPr>
          <p:cNvPr id="2" name="Picture 2" descr="Applications are open now for the LandPaths Young Steward program. John Burgess / The Press Democrat">
            <a:extLst>
              <a:ext uri="{FF2B5EF4-FFF2-40B4-BE49-F238E27FC236}">
                <a16:creationId xmlns:a16="http://schemas.microsoft.com/office/drawing/2014/main" id="{07F69AD7-29DC-F393-7A4A-AF45793A3A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361" b="8809"/>
          <a:stretch/>
        </p:blipFill>
        <p:spPr bwMode="auto">
          <a:xfrm>
            <a:off x="2432459" y="1933737"/>
            <a:ext cx="7537142" cy="311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3920719"/>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Box 2"/>
          <p:cNvSpPr txBox="1">
            <a:spLocks noChangeArrowheads="1"/>
          </p:cNvSpPr>
          <p:nvPr/>
        </p:nvSpPr>
        <p:spPr bwMode="auto">
          <a:xfrm>
            <a:off x="798990" y="400190"/>
            <a:ext cx="10787401" cy="1188914"/>
          </a:xfrm>
          <a:prstGeom prst="rect">
            <a:avLst/>
          </a:prstGeom>
          <a:solidFill>
            <a:srgbClr val="FFFF00"/>
          </a:solidFill>
          <a:ln w="57150">
            <a:solidFill>
              <a:schemeClr val="accent1"/>
            </a:solidFill>
            <a:miter lim="800000"/>
            <a:headEnd/>
            <a:tailEnd/>
          </a:ln>
        </p:spPr>
        <p:txBody>
          <a:bodyPr rot="0" vert="horz" wrap="square" lIns="91440" tIns="45720" rIns="91440" bIns="45720" anchor="t" anchorCtr="0">
            <a:noAutofit/>
          </a:bodyPr>
          <a:lstStyle/>
          <a:p>
            <a:pPr algn="ctr">
              <a:lnSpc>
                <a:spcPct val="107000"/>
              </a:lnSpc>
              <a:spcAft>
                <a:spcPts val="0"/>
              </a:spcAft>
            </a:pPr>
            <a:endParaRPr lang="en-GB" sz="10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0"/>
              </a:spcAft>
            </a:pPr>
            <a:r>
              <a:rPr lang="en-GB" sz="4800" dirty="0">
                <a:effectLst/>
                <a:latin typeface="Garamond" panose="02020404030301010803" pitchFamily="18" charset="0"/>
                <a:ea typeface="Calibri" panose="020F0502020204030204" pitchFamily="34" charset="0"/>
                <a:cs typeface="Times New Roman" panose="02020603050405020304" pitchFamily="18" charset="0"/>
              </a:rPr>
              <a:t>Looking Forward as Stewards</a:t>
            </a:r>
            <a:endParaRPr lang="en-GB" sz="4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B1D6D902-36D1-4CF9-BDFA-75FE237F5371}"/>
              </a:ext>
            </a:extLst>
          </p:cNvPr>
          <p:cNvSpPr txBox="1"/>
          <p:nvPr/>
        </p:nvSpPr>
        <p:spPr>
          <a:xfrm>
            <a:off x="9944100" y="6050290"/>
            <a:ext cx="1544637" cy="523220"/>
          </a:xfrm>
          <a:prstGeom prst="rect">
            <a:avLst/>
          </a:prstGeom>
          <a:solidFill>
            <a:schemeClr val="bg1"/>
          </a:solid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32100" y="5845821"/>
            <a:ext cx="771525" cy="914400"/>
          </a:xfrm>
          <a:prstGeom prst="rect">
            <a:avLst/>
          </a:prstGeom>
        </p:spPr>
      </p:pic>
      <p:sp>
        <p:nvSpPr>
          <p:cNvPr id="2" name="Rectangle 1">
            <a:extLst>
              <a:ext uri="{FF2B5EF4-FFF2-40B4-BE49-F238E27FC236}">
                <a16:creationId xmlns:a16="http://schemas.microsoft.com/office/drawing/2014/main" id="{8AAE6C56-5E7E-D6F8-A418-DDBDD80F118F}"/>
              </a:ext>
            </a:extLst>
          </p:cNvPr>
          <p:cNvSpPr/>
          <p:nvPr/>
        </p:nvSpPr>
        <p:spPr>
          <a:xfrm>
            <a:off x="0" y="1541670"/>
            <a:ext cx="5633740" cy="3985706"/>
          </a:xfrm>
          <a:prstGeom prst="rect">
            <a:avLst/>
          </a:prstGeom>
          <a:solidFill>
            <a:schemeClr val="bg1"/>
          </a:solidFill>
          <a:effectLst>
            <a:softEdge rad="635000"/>
          </a:effectLst>
        </p:spPr>
        <p:txBody>
          <a:bodyPr wrap="square">
            <a:spAutoFit/>
          </a:bodyPr>
          <a:lstStyle/>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US" sz="3200" b="1" i="0" dirty="0">
                <a:solidFill>
                  <a:srgbClr val="333333"/>
                </a:solidFill>
                <a:effectLst/>
                <a:latin typeface="Garamond" panose="02020404030301010803" pitchFamily="18" charset="0"/>
              </a:rPr>
              <a:t>WHAT IS A STEWARD?</a:t>
            </a:r>
          </a:p>
          <a:p>
            <a:pPr algn="ctr"/>
            <a:r>
              <a:rPr lang="en-US" sz="2500" b="0" i="0" dirty="0">
                <a:solidFill>
                  <a:srgbClr val="333333"/>
                </a:solidFill>
                <a:effectLst/>
                <a:latin typeface="Garamond" panose="02020404030301010803" pitchFamily="18" charset="0"/>
              </a:rPr>
              <a:t>A steward is as a disciple of Jesus who                                                                      receives God's gifts gratefully,  </a:t>
            </a:r>
          </a:p>
          <a:p>
            <a:pPr algn="ctr"/>
            <a:r>
              <a:rPr lang="en-US" sz="2500" b="0" i="0" dirty="0">
                <a:solidFill>
                  <a:srgbClr val="333333"/>
                </a:solidFill>
                <a:effectLst/>
                <a:latin typeface="Garamond" panose="02020404030301010803" pitchFamily="18" charset="0"/>
              </a:rPr>
              <a:t>cultivates them responsibly,</a:t>
            </a:r>
          </a:p>
          <a:p>
            <a:pPr algn="ctr"/>
            <a:r>
              <a:rPr lang="en-US" sz="2500" b="0" i="0" dirty="0">
                <a:solidFill>
                  <a:srgbClr val="333333"/>
                </a:solidFill>
                <a:effectLst/>
                <a:latin typeface="Garamond" panose="02020404030301010803" pitchFamily="18" charset="0"/>
              </a:rPr>
              <a:t> shares them lovingly                                  in justice with others </a:t>
            </a:r>
          </a:p>
          <a:p>
            <a:pPr algn="ctr"/>
            <a:r>
              <a:rPr lang="en-US" sz="2500" b="0" i="0" dirty="0">
                <a:solidFill>
                  <a:srgbClr val="333333"/>
                </a:solidFill>
                <a:effectLst/>
                <a:latin typeface="Garamond" panose="02020404030301010803" pitchFamily="18" charset="0"/>
              </a:rPr>
              <a:t>and returns them                                    with increase                                                      to the Lord. </a:t>
            </a:r>
          </a:p>
        </p:txBody>
      </p:sp>
      <p:sp>
        <p:nvSpPr>
          <p:cNvPr id="3" name="Title 1">
            <a:extLst>
              <a:ext uri="{FF2B5EF4-FFF2-40B4-BE49-F238E27FC236}">
                <a16:creationId xmlns:a16="http://schemas.microsoft.com/office/drawing/2014/main" id="{D5FCE118-DF2A-7A54-3946-D86B3B936B02}"/>
              </a:ext>
            </a:extLst>
          </p:cNvPr>
          <p:cNvSpPr txBox="1">
            <a:spLocks/>
          </p:cNvSpPr>
          <p:nvPr/>
        </p:nvSpPr>
        <p:spPr>
          <a:xfrm>
            <a:off x="3125051" y="5859013"/>
            <a:ext cx="6304161" cy="88612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Season of Creation</a:t>
            </a:r>
            <a:endParaRPr lang="en-GB" sz="5400" dirty="0">
              <a:solidFill>
                <a:schemeClr val="accent4">
                  <a:lumMod val="75000"/>
                </a:schemeClr>
              </a:solidFill>
              <a:latin typeface="Garamond" panose="02020404030301010803" pitchFamily="18" charset="0"/>
            </a:endParaRPr>
          </a:p>
        </p:txBody>
      </p:sp>
      <p:sp>
        <p:nvSpPr>
          <p:cNvPr id="4" name="Rectangle 3">
            <a:extLst>
              <a:ext uri="{FF2B5EF4-FFF2-40B4-BE49-F238E27FC236}">
                <a16:creationId xmlns:a16="http://schemas.microsoft.com/office/drawing/2014/main" id="{27C42AB0-1205-1020-995C-18B1C4CE38DC}"/>
              </a:ext>
            </a:extLst>
          </p:cNvPr>
          <p:cNvSpPr/>
          <p:nvPr/>
        </p:nvSpPr>
        <p:spPr>
          <a:xfrm>
            <a:off x="6432730" y="1541670"/>
            <a:ext cx="5411105" cy="3985706"/>
          </a:xfrm>
          <a:prstGeom prst="rect">
            <a:avLst/>
          </a:prstGeom>
          <a:solidFill>
            <a:schemeClr val="bg1"/>
          </a:solidFill>
          <a:effectLst>
            <a:softEdge rad="635000"/>
          </a:effectLst>
        </p:spPr>
        <p:txBody>
          <a:bodyPr wrap="square">
            <a:spAutoFit/>
          </a:bodyPr>
          <a:lstStyle/>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US" sz="3200" b="1" i="0" dirty="0">
                <a:solidFill>
                  <a:srgbClr val="333333"/>
                </a:solidFill>
                <a:effectLst/>
                <a:latin typeface="Garamond" panose="02020404030301010803" pitchFamily="18" charset="0"/>
              </a:rPr>
              <a:t>WHAT IS STEWARDSHIP?</a:t>
            </a:r>
          </a:p>
          <a:p>
            <a:pPr algn="ctr"/>
            <a:r>
              <a:rPr lang="en-US" sz="2500" b="0" i="0" dirty="0">
                <a:solidFill>
                  <a:srgbClr val="333333"/>
                </a:solidFill>
                <a:effectLst/>
                <a:latin typeface="Garamond" panose="02020404030301010803" pitchFamily="18" charset="0"/>
              </a:rPr>
              <a:t>Stewardship is a way of life                  that comes from seeing everything                 as a gift from God,                                       changing the way we see things.                 Time, talent, and treasure                       are all shared as a gift,                                    in a planned, proportionate,                        thankful, and sacrificial manner.</a:t>
            </a:r>
            <a:endParaRPr lang="en-GB" sz="2500" b="1" dirty="0">
              <a:effectLst/>
              <a:latin typeface="Garamond" panose="02020404030301010803" pitchFamily="18" charset="0"/>
              <a:ea typeface="Calibri" panose="020F0502020204030204" pitchFamily="34" charset="0"/>
              <a:cs typeface="Times New Roman" panose="02020603050405020304" pitchFamily="18" charset="0"/>
            </a:endParaRPr>
          </a:p>
        </p:txBody>
      </p:sp>
      <p:pic>
        <p:nvPicPr>
          <p:cNvPr id="2050" name="Picture 2" descr="Young people smiling. Young smiling people over white ...">
            <a:extLst>
              <a:ext uri="{FF2B5EF4-FFF2-40B4-BE49-F238E27FC236}">
                <a16:creationId xmlns:a16="http://schemas.microsoft.com/office/drawing/2014/main" id="{C89094C2-BEB8-51CC-07C8-57BC60445D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902" r="16330" b="7505"/>
          <a:stretch/>
        </p:blipFill>
        <p:spPr bwMode="auto">
          <a:xfrm>
            <a:off x="4525818" y="3350636"/>
            <a:ext cx="2632363" cy="2246601"/>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14311"/>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txBox="1">
            <a:spLocks/>
          </p:cNvSpPr>
          <p:nvPr/>
        </p:nvSpPr>
        <p:spPr>
          <a:xfrm>
            <a:off x="498765" y="194434"/>
            <a:ext cx="11240798" cy="1606657"/>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GB" sz="100" dirty="0">
              <a:solidFill>
                <a:schemeClr val="accent4">
                  <a:lumMod val="75000"/>
                </a:schemeClr>
              </a:solidFill>
              <a:latin typeface="Garamond" panose="02020404030301010803" pitchFamily="18" charset="0"/>
            </a:endParaRPr>
          </a:p>
          <a:p>
            <a:pPr algn="ctr"/>
            <a:r>
              <a:rPr lang="en-GB" sz="6000" dirty="0">
                <a:solidFill>
                  <a:schemeClr val="accent4">
                    <a:lumMod val="75000"/>
                  </a:schemeClr>
                </a:solidFill>
                <a:latin typeface="Garamond" panose="02020404030301010803" pitchFamily="18" charset="0"/>
              </a:rPr>
              <a:t>In Sunday’s Gospel Reading</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3" name="Rectangle 2"/>
          <p:cNvSpPr/>
          <p:nvPr/>
        </p:nvSpPr>
        <p:spPr>
          <a:xfrm>
            <a:off x="6594809" y="2224464"/>
            <a:ext cx="5291091" cy="3606436"/>
          </a:xfrm>
          <a:prstGeom prst="rect">
            <a:avLst/>
          </a:prstGeom>
          <a:solidFill>
            <a:schemeClr val="bg1"/>
          </a:solidFill>
          <a:effectLst>
            <a:softEdge rad="635000"/>
          </a:effectLst>
        </p:spPr>
        <p:txBody>
          <a:bodyPr wrap="square">
            <a:spAutoFit/>
          </a:bodyPr>
          <a:lstStyle/>
          <a:p>
            <a:pPr algn="ctr"/>
            <a:r>
              <a:rPr lang="en-GB" sz="2600" b="1" dirty="0">
                <a:latin typeface="Garamond" panose="02020404030301010803" pitchFamily="18" charset="0"/>
              </a:rPr>
              <a:t>1</a:t>
            </a:r>
            <a:r>
              <a:rPr lang="en-GB" sz="2600" b="1" baseline="30000" dirty="0">
                <a:latin typeface="Garamond" panose="02020404030301010803" pitchFamily="18" charset="0"/>
              </a:rPr>
              <a:t>st</a:t>
            </a:r>
            <a:r>
              <a:rPr lang="en-GB" sz="2600" b="1" dirty="0">
                <a:latin typeface="Garamond" panose="02020404030301010803" pitchFamily="18" charset="0"/>
              </a:rPr>
              <a:t> October 2023</a:t>
            </a:r>
            <a:r>
              <a:rPr lang="en-GB" dirty="0">
                <a:latin typeface="Garamond" panose="02020404030301010803" pitchFamily="18" charset="0"/>
              </a:rPr>
              <a:t> </a:t>
            </a:r>
          </a:p>
          <a:p>
            <a:pPr algn="ctr"/>
            <a:endParaRPr lang="en-GB" sz="16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endParaRPr lang="en-GB" sz="100" dirty="0">
              <a:latin typeface="Garamond" panose="02020404030301010803" pitchFamily="18" charset="0"/>
            </a:endParaRPr>
          </a:p>
          <a:p>
            <a:pPr algn="ctr"/>
            <a:r>
              <a:rPr lang="en-GB" sz="100" dirty="0">
                <a:latin typeface="Garamond" panose="02020404030301010803" pitchFamily="18" charset="0"/>
              </a:rPr>
              <a:t>    </a:t>
            </a:r>
          </a:p>
          <a:p>
            <a:pPr algn="ctr"/>
            <a:r>
              <a:rPr lang="en-GB" sz="2800" dirty="0">
                <a:latin typeface="Garamond" panose="02020404030301010803" pitchFamily="18" charset="0"/>
              </a:rPr>
              <a:t>In the Gospel of Matthew,                  we are encouraged :</a:t>
            </a:r>
            <a:r>
              <a:rPr lang="en-GB" sz="1600" dirty="0">
                <a:latin typeface="Garamond" panose="02020404030301010803" pitchFamily="18" charset="0"/>
              </a:rPr>
              <a:t>  </a:t>
            </a:r>
            <a:endParaRPr lang="en-GB" sz="1100" dirty="0">
              <a:latin typeface="Garamond" panose="02020404030301010803" pitchFamily="18" charset="0"/>
            </a:endParaRPr>
          </a:p>
          <a:p>
            <a:pPr algn="ctr"/>
            <a:r>
              <a:rPr lang="en-GB" sz="1100" dirty="0">
                <a:latin typeface="Garamond" panose="02020404030301010803" pitchFamily="18" charset="0"/>
              </a:rPr>
              <a:t>                                                                                      </a:t>
            </a:r>
          </a:p>
          <a:p>
            <a:pPr algn="ctr">
              <a:lnSpc>
                <a:spcPct val="107000"/>
              </a:lnSpc>
              <a:spcAft>
                <a:spcPts val="800"/>
              </a:spcAft>
            </a:pPr>
            <a:r>
              <a:rPr lang="en-GB" sz="36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“Go out and work                in the vineyard                      today</a:t>
            </a:r>
            <a:r>
              <a:rPr lang="en-GB" sz="3600" dirty="0">
                <a:solidFill>
                  <a:srgbClr val="000000"/>
                </a:solidFill>
                <a:effectLst/>
                <a:latin typeface="Garamond" panose="02020404030301010803" pitchFamily="18" charset="0"/>
                <a:ea typeface="Calibri" panose="020F0502020204030204" pitchFamily="34" charset="0"/>
              </a:rPr>
              <a:t>.”</a:t>
            </a:r>
            <a:endParaRPr lang="en-GB" sz="3600" dirty="0">
              <a:effectLst/>
              <a:latin typeface="Garamond" panose="02020404030301010803" pitchFamily="18" charset="0"/>
              <a:ea typeface="Calibri" panose="020F0502020204030204" pitchFamily="34" charset="0"/>
              <a:cs typeface="Times New Roman" panose="02020603050405020304" pitchFamily="18" charset="0"/>
            </a:endParaRPr>
          </a:p>
        </p:txBody>
      </p:sp>
      <p:sp>
        <p:nvSpPr>
          <p:cNvPr id="6" name="TextBox 5"/>
          <p:cNvSpPr txBox="1"/>
          <p:nvPr/>
        </p:nvSpPr>
        <p:spPr>
          <a:xfrm>
            <a:off x="9944100" y="6050290"/>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4098" name="Picture 2" descr="Go and work in my vineyard&quot; (Matthew 20:1–16) - Marg Mowczko">
            <a:extLst>
              <a:ext uri="{FF2B5EF4-FFF2-40B4-BE49-F238E27FC236}">
                <a16:creationId xmlns:a16="http://schemas.microsoft.com/office/drawing/2014/main" id="{16089751-F613-4B60-9B6C-7978E9F357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2438" y="2016863"/>
            <a:ext cx="6945744" cy="4646703"/>
          </a:xfrm>
          <a:prstGeom prst="rect">
            <a:avLst/>
          </a:prstGeom>
          <a:noFill/>
          <a:effectLst>
            <a:softEdge rad="6350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8881387"/>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ircle of Light – Filling Your Heart with Light">
            <a:extLst>
              <a:ext uri="{FF2B5EF4-FFF2-40B4-BE49-F238E27FC236}">
                <a16:creationId xmlns:a16="http://schemas.microsoft.com/office/drawing/2014/main" id="{D736DD35-163A-AD67-4407-49B1F324087E}"/>
              </a:ext>
            </a:extLst>
          </p:cNvPr>
          <p:cNvPicPr>
            <a:picLocks noChangeAspect="1" noChangeArrowheads="1"/>
          </p:cNvPicPr>
          <p:nvPr/>
        </p:nvPicPr>
        <p:blipFill rotWithShape="1">
          <a:blip r:embed="rId2">
            <a:duotone>
              <a:schemeClr val="accent5">
                <a:shade val="45000"/>
                <a:satMod val="135000"/>
              </a:schemeClr>
              <a:prstClr val="white"/>
            </a:duotone>
            <a:extLst>
              <a:ext uri="{BEBA8EAE-BF5A-486C-A8C5-ECC9F3942E4B}">
                <a14:imgProps xmlns:a14="http://schemas.microsoft.com/office/drawing/2010/main">
                  <a14:imgLayer r:embed="rId3">
                    <a14:imgEffect>
                      <a14:artisticMarker/>
                    </a14:imgEffect>
                  </a14:imgLayer>
                </a14:imgProps>
              </a:ext>
              <a:ext uri="{28A0092B-C50C-407E-A947-70E740481C1C}">
                <a14:useLocalDpi xmlns:a14="http://schemas.microsoft.com/office/drawing/2010/main" val="0"/>
              </a:ext>
            </a:extLst>
          </a:blip>
          <a:srcRect t="8042" b="13375"/>
          <a:stretch/>
        </p:blipFill>
        <p:spPr bwMode="auto">
          <a:xfrm>
            <a:off x="909887" y="1811045"/>
            <a:ext cx="10062913" cy="4332271"/>
          </a:xfrm>
          <a:prstGeom prst="rect">
            <a:avLst/>
          </a:prstGeom>
          <a:noFill/>
          <a:effectLst>
            <a:softEdge rad="317500"/>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9944099" y="6143316"/>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sp>
        <p:nvSpPr>
          <p:cNvPr id="8" name="Title 1"/>
          <p:cNvSpPr txBox="1">
            <a:spLocks/>
          </p:cNvSpPr>
          <p:nvPr/>
        </p:nvSpPr>
        <p:spPr>
          <a:xfrm>
            <a:off x="3932792" y="145750"/>
            <a:ext cx="4326416" cy="159193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6000" dirty="0">
                <a:solidFill>
                  <a:schemeClr val="accent4">
                    <a:lumMod val="75000"/>
                  </a:schemeClr>
                </a:solidFill>
                <a:latin typeface="Garamond" panose="02020404030301010803" pitchFamily="18" charset="0"/>
              </a:rPr>
              <a:t>Reflection </a:t>
            </a:r>
          </a:p>
        </p:txBody>
      </p:sp>
      <p:pic>
        <p:nvPicPr>
          <p:cNvPr id="7"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02973" y="5836945"/>
            <a:ext cx="771525" cy="914400"/>
          </a:xfrm>
          <a:prstGeom prst="rect">
            <a:avLst/>
          </a:prstGeom>
        </p:spPr>
      </p:pic>
      <p:sp>
        <p:nvSpPr>
          <p:cNvPr id="2" name="TextBox 1"/>
          <p:cNvSpPr txBox="1"/>
          <p:nvPr/>
        </p:nvSpPr>
        <p:spPr>
          <a:xfrm>
            <a:off x="284502" y="2284409"/>
            <a:ext cx="11907498" cy="1692771"/>
          </a:xfrm>
          <a:prstGeom prst="rect">
            <a:avLst/>
          </a:prstGeom>
          <a:noFill/>
        </p:spPr>
        <p:txBody>
          <a:bodyPr wrap="square" rtlCol="0">
            <a:spAutoFit/>
          </a:bodyPr>
          <a:lstStyle/>
          <a:p>
            <a:pPr algn="ctr"/>
            <a:r>
              <a:rPr lang="en-GB" sz="4000" dirty="0">
                <a:latin typeface="Garamond" panose="02020404030301010803" pitchFamily="18" charset="0"/>
              </a:rPr>
              <a:t>DO NOT BE AFRAID, </a:t>
            </a:r>
          </a:p>
          <a:p>
            <a:pPr algn="ctr"/>
            <a:r>
              <a:rPr lang="en-GB" sz="40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I will provide for you.</a:t>
            </a:r>
          </a:p>
          <a:p>
            <a:pPr algn="ctr"/>
            <a:r>
              <a:rPr lang="en-GB" sz="2400" dirty="0">
                <a:latin typeface="Garamond" panose="02020404030301010803" pitchFamily="18" charset="0"/>
              </a:rPr>
              <a:t>(</a:t>
            </a:r>
            <a:r>
              <a:rPr lang="en-GB" sz="2400" dirty="0">
                <a:solidFill>
                  <a:srgbClr val="000000"/>
                </a:solidFill>
                <a:effectLst/>
                <a:latin typeface="Garamond" panose="02020404030301010803" pitchFamily="18" charset="0"/>
                <a:ea typeface="Calibri" panose="020F0502020204030204" pitchFamily="34" charset="0"/>
                <a:cs typeface="Times New Roman" panose="02020603050405020304" pitchFamily="18" charset="0"/>
              </a:rPr>
              <a:t>Genesis 50 : 21</a:t>
            </a:r>
            <a:r>
              <a:rPr lang="en-GB" sz="2400" dirty="0">
                <a:latin typeface="Garamond" panose="02020404030301010803" pitchFamily="18" charset="0"/>
              </a:rPr>
              <a:t>)</a:t>
            </a:r>
          </a:p>
        </p:txBody>
      </p:sp>
    </p:spTree>
    <p:extLst>
      <p:ext uri="{BB962C8B-B14F-4D97-AF65-F5344CB8AC3E}">
        <p14:creationId xmlns:p14="http://schemas.microsoft.com/office/powerpoint/2010/main" val="2697338157"/>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729343" y="254646"/>
            <a:ext cx="11010220"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Preparing for World Youth Day 2027</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4931483" y="1670237"/>
            <a:ext cx="7635888" cy="4509632"/>
          </a:xfrm>
          <a:prstGeom prst="rect">
            <a:avLst/>
          </a:prstGeom>
          <a:noFill/>
        </p:spPr>
        <p:txBody>
          <a:bodyPr wrap="square" rtlCol="0">
            <a:spAutoFit/>
          </a:bodyPr>
          <a:lstStyle/>
          <a:p>
            <a:pPr algn="ctr">
              <a:lnSpc>
                <a:spcPct val="107000"/>
              </a:lnSpc>
              <a:spcAft>
                <a:spcPts val="800"/>
              </a:spcAft>
            </a:pPr>
            <a:r>
              <a:rPr lang="en-GB" sz="4800" dirty="0">
                <a:solidFill>
                  <a:srgbClr val="333333"/>
                </a:solidFill>
                <a:effectLst/>
                <a:latin typeface="Garamond" panose="02020404030301010803" pitchFamily="18" charset="0"/>
                <a:ea typeface="Calibri" panose="020F0502020204030204" pitchFamily="34" charset="0"/>
                <a:cs typeface="Times New Roman" panose="02020603050405020304" pitchFamily="18" charset="0"/>
              </a:rPr>
              <a:t>“</a:t>
            </a:r>
            <a:r>
              <a:rPr lang="en-GB" sz="4800" dirty="0">
                <a:solidFill>
                  <a:srgbClr val="4F4D4D"/>
                </a:solidFill>
                <a:effectLst/>
                <a:latin typeface="Garamond" panose="02020404030301010803" pitchFamily="18" charset="0"/>
                <a:ea typeface="Calibri" panose="020F0502020204030204" pitchFamily="34" charset="0"/>
                <a:cs typeface="Times New Roman" panose="02020603050405020304" pitchFamily="18" charset="0"/>
              </a:rPr>
              <a:t>For God                          none of us                              is a number,                                   but a face and a heart</a:t>
            </a:r>
            <a:r>
              <a:rPr lang="en-GB" sz="4800" dirty="0">
                <a:solidFill>
                  <a:srgbClr val="101010"/>
                </a:solidFill>
                <a:effectLst/>
                <a:latin typeface="Garamond" panose="02020404030301010803" pitchFamily="18" charset="0"/>
                <a:ea typeface="Calibri" panose="020F0502020204030204" pitchFamily="34" charset="0"/>
                <a:cs typeface="Arial" panose="020B0604020202020204" pitchFamily="34" charset="0"/>
              </a:rPr>
              <a:t>.</a:t>
            </a:r>
            <a:r>
              <a:rPr lang="en-GB" sz="4800" dirty="0">
                <a:solidFill>
                  <a:srgbClr val="000000"/>
                </a:solidFill>
                <a:effectLst/>
                <a:latin typeface="Garamond" panose="02020404030301010803" pitchFamily="18" charset="0"/>
                <a:ea typeface="Calibri" panose="020F0502020204030204" pitchFamily="34" charset="0"/>
                <a:cs typeface="Open Sans" panose="020B0606030504020204" pitchFamily="34" charset="0"/>
              </a:rPr>
              <a:t>”</a:t>
            </a:r>
            <a:endParaRPr lang="en-GB" sz="4800" dirty="0">
              <a:effectLst/>
              <a:latin typeface="Garamond" panose="02020404030301010803" pitchFamily="18" charset="0"/>
              <a:ea typeface="Calibri" panose="020F0502020204030204" pitchFamily="34" charset="0"/>
              <a:cs typeface="Times New Roman" panose="02020603050405020304" pitchFamily="18" charset="0"/>
            </a:endParaRPr>
          </a:p>
          <a:p>
            <a:pPr algn="ctr">
              <a:lnSpc>
                <a:spcPct val="107000"/>
              </a:lnSpc>
              <a:spcAft>
                <a:spcPts val="800"/>
              </a:spcAft>
              <a:buClr>
                <a:srgbClr val="212121"/>
              </a:buClr>
            </a:pPr>
            <a:endParaRPr lang="en-GB" sz="400"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GB" sz="3200" dirty="0">
                <a:latin typeface="Garamond" panose="02020404030301010803" pitchFamily="18" charset="0"/>
              </a:rPr>
              <a:t> </a:t>
            </a:r>
            <a:r>
              <a:rPr lang="en-GB" sz="3200" dirty="0">
                <a:solidFill>
                  <a:srgbClr val="333333"/>
                </a:solidFill>
                <a:latin typeface="Garamond" panose="02020404030301010803" pitchFamily="18" charset="0"/>
                <a:cs typeface="Times New Roman" panose="02020603050405020304" pitchFamily="18" charset="0"/>
              </a:rPr>
              <a:t>- Pope Francis, </a:t>
            </a:r>
          </a:p>
          <a:p>
            <a:pPr algn="ctr"/>
            <a:r>
              <a:rPr lang="en-GB" sz="3200" dirty="0">
                <a:solidFill>
                  <a:srgbClr val="333333"/>
                </a:solidFill>
                <a:effectLst/>
                <a:latin typeface="Garamond" panose="02020404030301010803" pitchFamily="18" charset="0"/>
                <a:ea typeface="Calibri" panose="020F0502020204030204" pitchFamily="34" charset="0"/>
                <a:cs typeface="Open Sans" panose="020B0606030504020204" pitchFamily="34" charset="0"/>
              </a:rPr>
              <a:t>World Youth Day, 2023</a:t>
            </a:r>
            <a:endParaRPr lang="en-GB" sz="3200" dirty="0">
              <a:latin typeface="Garamond" panose="02020404030301010803" pitchFamily="18" charset="0"/>
            </a:endParaRPr>
          </a:p>
        </p:txBody>
      </p:sp>
      <p:pic>
        <p:nvPicPr>
          <p:cNvPr id="3" name="Picture 2" descr="World Youth Day - The next World Youth Day will be in Seoul, South Korea!  🇰🇷 See you in 2027! #WYD #Seoul2027 🇰🇷 🫰 Dicastery for Laity, Family  and Life | Facebook">
            <a:extLst>
              <a:ext uri="{FF2B5EF4-FFF2-40B4-BE49-F238E27FC236}">
                <a16:creationId xmlns:a16="http://schemas.microsoft.com/office/drawing/2014/main" id="{8D0F55F0-CD72-251A-5BC3-B5CEEC5F15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9343" y="1833339"/>
            <a:ext cx="4692402" cy="46924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6554078"/>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The Guardian Angels">
            <a:extLst>
              <a:ext uri="{FF2B5EF4-FFF2-40B4-BE49-F238E27FC236}">
                <a16:creationId xmlns:a16="http://schemas.microsoft.com/office/drawing/2014/main" id="{8A9CEDE5-9704-E0CE-47F6-381AC0DAA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344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195717" y="5906796"/>
            <a:ext cx="1544637" cy="954107"/>
          </a:xfrm>
          <a:prstGeom prst="rect">
            <a:avLst/>
          </a:prstGeom>
          <a:solidFill>
            <a:schemeClr val="bg1"/>
          </a:solidFill>
        </p:spPr>
        <p:txBody>
          <a:bodyPr wrap="square" rtlCol="0">
            <a:spAutoFit/>
          </a:bodyPr>
          <a:lstStyle/>
          <a:p>
            <a:endParaRPr lang="en-GB" sz="1600" b="1" dirty="0">
              <a:solidFill>
                <a:schemeClr val="accent1">
                  <a:lumMod val="50000"/>
                </a:schemeClr>
              </a:solidFill>
            </a:endParaRPr>
          </a:p>
          <a:p>
            <a:r>
              <a:rPr lang="en-GB" sz="2800" b="1" dirty="0">
                <a:solidFill>
                  <a:schemeClr val="accent1">
                    <a:lumMod val="50000"/>
                  </a:schemeClr>
                </a:solidFill>
              </a:rPr>
              <a:t>BDES</a:t>
            </a:r>
          </a:p>
          <a:p>
            <a:r>
              <a:rPr lang="en-GB" sz="1200" b="1" dirty="0">
                <a:solidFill>
                  <a:schemeClr val="bg1"/>
                </a:solidFill>
              </a:rPr>
              <a:t>xxxxx</a:t>
            </a:r>
            <a:endParaRPr lang="en-GB" sz="1100" b="1" dirty="0">
              <a:solidFill>
                <a:schemeClr val="bg1"/>
              </a:solidFill>
            </a:endParaRPr>
          </a:p>
        </p:txBody>
      </p:sp>
      <p:sp>
        <p:nvSpPr>
          <p:cNvPr id="4" name="TextBox 3"/>
          <p:cNvSpPr txBox="1"/>
          <p:nvPr/>
        </p:nvSpPr>
        <p:spPr>
          <a:xfrm>
            <a:off x="5758405" y="2359148"/>
            <a:ext cx="6313990" cy="430887"/>
          </a:xfrm>
          <a:prstGeom prst="rect">
            <a:avLst/>
          </a:prstGeom>
          <a:noFill/>
        </p:spPr>
        <p:txBody>
          <a:bodyPr wrap="square" rtlCol="0">
            <a:spAutoFit/>
          </a:bodyPr>
          <a:lstStyle/>
          <a:p>
            <a:pPr algn="just"/>
            <a:endParaRPr lang="en-GB" sz="2200" dirty="0"/>
          </a:p>
        </p:txBody>
      </p:sp>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54592" y="5906796"/>
            <a:ext cx="802578" cy="951204"/>
          </a:xfrm>
          <a:prstGeom prst="rect">
            <a:avLst/>
          </a:prstGeom>
        </p:spPr>
      </p:pic>
    </p:spTree>
    <p:extLst>
      <p:ext uri="{BB962C8B-B14F-4D97-AF65-F5344CB8AC3E}">
        <p14:creationId xmlns:p14="http://schemas.microsoft.com/office/powerpoint/2010/main" val="227700231"/>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5771196" y="250481"/>
            <a:ext cx="6216617" cy="1322685"/>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altLang="en-US" sz="5400" dirty="0">
                <a:solidFill>
                  <a:schemeClr val="accent4">
                    <a:lumMod val="75000"/>
                  </a:schemeClr>
                </a:solidFill>
                <a:latin typeface="Garamond" panose="02020404030301010803" pitchFamily="18" charset="0"/>
              </a:rPr>
              <a:t>Places of Pilgrimage</a:t>
            </a:r>
            <a:endParaRPr lang="en-GB" sz="5400" dirty="0">
              <a:solidFill>
                <a:schemeClr val="accent4">
                  <a:lumMod val="75000"/>
                </a:schemeClr>
              </a:solidFill>
              <a:latin typeface="Garamond" panose="02020404030301010803" pitchFamily="18" charset="0"/>
            </a:endParaRPr>
          </a:p>
        </p:txBody>
      </p:sp>
      <p:sp>
        <p:nvSpPr>
          <p:cNvPr id="6" name="TextBox 5"/>
          <p:cNvSpPr txBox="1"/>
          <p:nvPr/>
        </p:nvSpPr>
        <p:spPr>
          <a:xfrm>
            <a:off x="9944100" y="6063737"/>
            <a:ext cx="1544637" cy="523220"/>
          </a:xfrm>
          <a:prstGeom prst="rect">
            <a:avLst/>
          </a:prstGeom>
          <a:noFill/>
        </p:spPr>
        <p:txBody>
          <a:bodyPr wrap="square" rtlCol="0">
            <a:spAutoFit/>
          </a:bodyPr>
          <a:lstStyle/>
          <a:p>
            <a:r>
              <a:rPr lang="en-GB" sz="2800" b="1" dirty="0">
                <a:solidFill>
                  <a:schemeClr val="accent1">
                    <a:lumMod val="50000"/>
                  </a:schemeClr>
                </a:solidFill>
              </a:rPr>
              <a:t>BDES</a:t>
            </a:r>
          </a:p>
        </p:txBody>
      </p:sp>
      <p:pic>
        <p:nvPicPr>
          <p:cNvPr id="7"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68037" y="5854700"/>
            <a:ext cx="771525" cy="914400"/>
          </a:xfrm>
          <a:prstGeom prst="rect">
            <a:avLst/>
          </a:prstGeom>
        </p:spPr>
      </p:pic>
      <p:sp>
        <p:nvSpPr>
          <p:cNvPr id="4" name="TextBox 3"/>
          <p:cNvSpPr txBox="1"/>
          <p:nvPr/>
        </p:nvSpPr>
        <p:spPr>
          <a:xfrm>
            <a:off x="5771195" y="1654988"/>
            <a:ext cx="6216617" cy="5016245"/>
          </a:xfrm>
          <a:prstGeom prst="rect">
            <a:avLst/>
          </a:prstGeom>
          <a:noFill/>
        </p:spPr>
        <p:txBody>
          <a:bodyPr wrap="square" rtlCol="0">
            <a:spAutoFit/>
          </a:bodyPr>
          <a:lstStyle/>
          <a:p>
            <a:pPr algn="ctr">
              <a:lnSpc>
                <a:spcPct val="107000"/>
              </a:lnSpc>
              <a:spcAft>
                <a:spcPts val="800"/>
              </a:spcAft>
            </a:pPr>
            <a:r>
              <a:rPr lang="en-US" sz="4000" dirty="0">
                <a:latin typeface="Garamond" panose="02020404030301010803" pitchFamily="18" charset="0"/>
              </a:rPr>
              <a:t>KNOCK</a:t>
            </a:r>
          </a:p>
          <a:p>
            <a:pPr algn="just"/>
            <a:r>
              <a:rPr lang="en-US" sz="2000" b="0" i="0" dirty="0">
                <a:solidFill>
                  <a:srgbClr val="202122"/>
                </a:solidFill>
                <a:effectLst/>
                <a:latin typeface="Garamond" panose="02020404030301010803" pitchFamily="18" charset="0"/>
              </a:rPr>
              <a:t>The Sanctuary of Our Lady of Knock is a site of Roman Catholic pilgrimage and the Irish national shrine in the village of Knock in County Mayo.  In 1879, some local people saw an apparition of the Our Lady, St Joseph, St John the Evangelist, and, upon a plain altar, the Lamb of God with a cross, accompanied by angels.  </a:t>
            </a:r>
          </a:p>
          <a:p>
            <a:pPr algn="just"/>
            <a:endParaRPr lang="en-US" sz="1050" dirty="0">
              <a:solidFill>
                <a:srgbClr val="202122"/>
              </a:solidFill>
              <a:latin typeface="Garamond" panose="02020404030301010803" pitchFamily="18" charset="0"/>
            </a:endParaRPr>
          </a:p>
          <a:p>
            <a:pPr algn="just"/>
            <a:r>
              <a:rPr lang="en-US" sz="2000" b="0" i="0" dirty="0">
                <a:solidFill>
                  <a:srgbClr val="202122"/>
                </a:solidFill>
                <a:effectLst/>
                <a:latin typeface="Garamond" panose="02020404030301010803" pitchFamily="18" charset="0"/>
              </a:rPr>
              <a:t>On 30</a:t>
            </a:r>
            <a:r>
              <a:rPr lang="en-US" sz="2000" b="0" i="0" baseline="30000" dirty="0">
                <a:solidFill>
                  <a:srgbClr val="202122"/>
                </a:solidFill>
                <a:effectLst/>
                <a:latin typeface="Garamond" panose="02020404030301010803" pitchFamily="18" charset="0"/>
              </a:rPr>
              <a:t>th</a:t>
            </a:r>
            <a:r>
              <a:rPr lang="en-US" sz="2000" b="0" i="0" dirty="0">
                <a:solidFill>
                  <a:srgbClr val="202122"/>
                </a:solidFill>
                <a:effectLst/>
                <a:latin typeface="Garamond" panose="02020404030301010803" pitchFamily="18" charset="0"/>
              </a:rPr>
              <a:t> September 1979, Saint Pope John Paul II visited the shrine to commemorate apparition’s centenary. Pope Francis visited in 2018 as part of a visit to Ireland for the 9th World Meeting of Families, and on 14</a:t>
            </a:r>
            <a:r>
              <a:rPr lang="en-US" sz="2000" b="0" i="0" baseline="30000" dirty="0">
                <a:solidFill>
                  <a:srgbClr val="202122"/>
                </a:solidFill>
                <a:effectLst/>
                <a:latin typeface="Garamond" panose="02020404030301010803" pitchFamily="18" charset="0"/>
              </a:rPr>
              <a:t>th</a:t>
            </a:r>
            <a:r>
              <a:rPr lang="en-US" sz="2000" b="0" i="0" dirty="0">
                <a:solidFill>
                  <a:srgbClr val="202122"/>
                </a:solidFill>
                <a:effectLst/>
                <a:latin typeface="Garamond" panose="02020404030301010803" pitchFamily="18" charset="0"/>
              </a:rPr>
              <a:t> April this year US President Joe Biden also made a private pilgrimage there. </a:t>
            </a:r>
          </a:p>
          <a:p>
            <a:pPr algn="just"/>
            <a:r>
              <a:rPr lang="en-US" sz="2000" dirty="0"/>
              <a:t/>
            </a:r>
            <a:br>
              <a:rPr lang="en-US" sz="2000" dirty="0"/>
            </a:br>
            <a:endParaRPr lang="en-GB" sz="2000" dirty="0">
              <a:latin typeface="Garamond" panose="02020404030301010803" pitchFamily="18" charset="0"/>
            </a:endParaRPr>
          </a:p>
        </p:txBody>
      </p:sp>
      <p:pic>
        <p:nvPicPr>
          <p:cNvPr id="6146" name="Picture 2" descr="Meath Diocesan Pilgrimage to Knock: – Sunday 9th August">
            <a:extLst>
              <a:ext uri="{FF2B5EF4-FFF2-40B4-BE49-F238E27FC236}">
                <a16:creationId xmlns:a16="http://schemas.microsoft.com/office/drawing/2014/main" id="{71FD6F49-63CF-B1AC-462E-0028345A37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7700" r="25841"/>
          <a:stretch/>
        </p:blipFill>
        <p:spPr bwMode="auto">
          <a:xfrm>
            <a:off x="204187" y="170895"/>
            <a:ext cx="5316184" cy="643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5657778"/>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3997" y="5700381"/>
            <a:ext cx="9144000" cy="1655762"/>
          </a:xfrm>
        </p:spPr>
        <p:txBody>
          <a:bodyPr>
            <a:normAutofit/>
          </a:bodyPr>
          <a:lstStyle/>
          <a:p>
            <a:r>
              <a:rPr lang="en-GB" sz="2800" dirty="0">
                <a:solidFill>
                  <a:schemeClr val="accent4">
                    <a:lumMod val="75000"/>
                  </a:schemeClr>
                </a:solidFill>
                <a:latin typeface="Garamond" panose="02020404030301010803" pitchFamily="18" charset="0"/>
              </a:rPr>
              <a:t>Monday 2</a:t>
            </a:r>
            <a:r>
              <a:rPr lang="en-GB" sz="2800" baseline="30000" dirty="0">
                <a:solidFill>
                  <a:schemeClr val="accent4">
                    <a:lumMod val="75000"/>
                  </a:schemeClr>
                </a:solidFill>
                <a:latin typeface="Garamond" panose="02020404030301010803" pitchFamily="18" charset="0"/>
              </a:rPr>
              <a:t>nd</a:t>
            </a:r>
            <a:r>
              <a:rPr lang="en-GB" sz="2800" dirty="0">
                <a:solidFill>
                  <a:schemeClr val="accent4">
                    <a:lumMod val="75000"/>
                  </a:schemeClr>
                </a:solidFill>
                <a:latin typeface="Garamond" panose="02020404030301010803" pitchFamily="18" charset="0"/>
              </a:rPr>
              <a:t> October 2023</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69637" y="5816600"/>
            <a:ext cx="771525" cy="914400"/>
          </a:xfrm>
          <a:prstGeom prst="rect">
            <a:avLst/>
          </a:prstGeom>
        </p:spPr>
      </p:pic>
      <p:sp>
        <p:nvSpPr>
          <p:cNvPr id="5" name="TextBox 4"/>
          <p:cNvSpPr txBox="1"/>
          <p:nvPr/>
        </p:nvSpPr>
        <p:spPr>
          <a:xfrm>
            <a:off x="7248143" y="6352124"/>
            <a:ext cx="4465637" cy="369332"/>
          </a:xfrm>
          <a:prstGeom prst="rect">
            <a:avLst/>
          </a:prstGeom>
          <a:noFill/>
        </p:spPr>
        <p:txBody>
          <a:bodyPr wrap="square" rtlCol="0">
            <a:spAutoFit/>
          </a:bodyPr>
          <a:lstStyle/>
          <a:p>
            <a:r>
              <a:rPr lang="en-GB" b="1" dirty="0">
                <a:solidFill>
                  <a:schemeClr val="accent1">
                    <a:lumMod val="50000"/>
                  </a:schemeClr>
                </a:solidFill>
              </a:rPr>
              <a:t>Brentwood Diocese Education Service</a:t>
            </a:r>
          </a:p>
        </p:txBody>
      </p:sp>
      <p:sp>
        <p:nvSpPr>
          <p:cNvPr id="10" name="Title 1"/>
          <p:cNvSpPr txBox="1">
            <a:spLocks/>
          </p:cNvSpPr>
          <p:nvPr/>
        </p:nvSpPr>
        <p:spPr>
          <a:xfrm>
            <a:off x="1523997" y="256903"/>
            <a:ext cx="9144000" cy="1466113"/>
          </a:xfrm>
          <a:prstGeom prst="rect">
            <a:avLst/>
          </a:prstGeom>
          <a:solidFill>
            <a:schemeClr val="accent1">
              <a:lumMod val="40000"/>
              <a:lumOff val="60000"/>
            </a:schemeClr>
          </a:solidFill>
          <a:ln w="57150">
            <a:solidFill>
              <a:schemeClr val="accent4">
                <a:lumMod val="75000"/>
              </a:schemeClr>
            </a:solidFill>
          </a:ln>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9600" dirty="0">
                <a:solidFill>
                  <a:schemeClr val="accent4">
                    <a:lumMod val="75000"/>
                  </a:schemeClr>
                </a:solidFill>
                <a:latin typeface="Garamond" panose="02020404030301010803" pitchFamily="18" charset="0"/>
              </a:rPr>
              <a:t>Looking Forward</a:t>
            </a:r>
          </a:p>
        </p:txBody>
      </p:sp>
      <p:sp>
        <p:nvSpPr>
          <p:cNvPr id="9" name="Subtitle 2"/>
          <p:cNvSpPr txBox="1">
            <a:spLocks/>
          </p:cNvSpPr>
          <p:nvPr/>
        </p:nvSpPr>
        <p:spPr>
          <a:xfrm>
            <a:off x="1145175" y="5057007"/>
            <a:ext cx="1011171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4400" dirty="0">
                <a:latin typeface="Garamond" panose="02020404030301010803" pitchFamily="18" charset="0"/>
              </a:rPr>
              <a:t>~ Looking Forward as Stewards ~</a:t>
            </a:r>
          </a:p>
        </p:txBody>
      </p:sp>
      <p:sp>
        <p:nvSpPr>
          <p:cNvPr id="7" name="Subtitle 2">
            <a:extLst>
              <a:ext uri="{FF2B5EF4-FFF2-40B4-BE49-F238E27FC236}">
                <a16:creationId xmlns:a16="http://schemas.microsoft.com/office/drawing/2014/main" id="{58A76CA3-62A8-3953-C9B2-677B8604AFCE}"/>
              </a:ext>
            </a:extLst>
          </p:cNvPr>
          <p:cNvSpPr txBox="1">
            <a:spLocks/>
          </p:cNvSpPr>
          <p:nvPr/>
        </p:nvSpPr>
        <p:spPr>
          <a:xfrm>
            <a:off x="3292133" y="1883144"/>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2800" dirty="0">
                <a:solidFill>
                  <a:schemeClr val="bg1"/>
                </a:solidFill>
                <a:latin typeface="Garamond" panose="02020404030301010803" pitchFamily="18" charset="0"/>
              </a:rPr>
              <a:t>Monday 3</a:t>
            </a:r>
            <a:r>
              <a:rPr lang="en-GB" sz="2800" baseline="30000" dirty="0">
                <a:solidFill>
                  <a:schemeClr val="bg1"/>
                </a:solidFill>
                <a:latin typeface="Garamond" panose="02020404030301010803" pitchFamily="18" charset="0"/>
              </a:rPr>
              <a:t>rd</a:t>
            </a:r>
            <a:r>
              <a:rPr lang="en-GB" sz="2800" dirty="0">
                <a:solidFill>
                  <a:schemeClr val="bg1"/>
                </a:solidFill>
                <a:latin typeface="Garamond" panose="02020404030301010803" pitchFamily="18" charset="0"/>
              </a:rPr>
              <a:t> July 2023</a:t>
            </a:r>
          </a:p>
        </p:txBody>
      </p:sp>
      <p:pic>
        <p:nvPicPr>
          <p:cNvPr id="2" name="Picture 2" descr="Applications are open now for the LandPaths Young Steward program. John Burgess / The Press Democrat">
            <a:extLst>
              <a:ext uri="{FF2B5EF4-FFF2-40B4-BE49-F238E27FC236}">
                <a16:creationId xmlns:a16="http://schemas.microsoft.com/office/drawing/2014/main" id="{07F69AD7-29DC-F393-7A4A-AF45793A3AA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4361" b="8809"/>
          <a:stretch/>
        </p:blipFill>
        <p:spPr bwMode="auto">
          <a:xfrm>
            <a:off x="2432459" y="1933737"/>
            <a:ext cx="7537142" cy="31137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5579402"/>
      </p:ext>
    </p:extLst>
  </p:cSld>
  <p:clrMapOvr>
    <a:masterClrMapping/>
  </p:clrMapOvr>
  <p:transition spd="slow">
    <p:push dir="u"/>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8616</TotalTime>
  <Words>360</Words>
  <Application>Microsoft Office PowerPoint</Application>
  <PresentationFormat>Widescreen</PresentationFormat>
  <Paragraphs>67</Paragraphs>
  <Slides>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Calibri Light</vt:lpstr>
      <vt:lpstr>Garamond</vt:lpstr>
      <vt:lpstr>Open Sans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Diocese Of Brentwood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Sophie Russell</dc:creator>
  <cp:lastModifiedBy>Catherine McKenna</cp:lastModifiedBy>
  <cp:revision>261</cp:revision>
  <dcterms:created xsi:type="dcterms:W3CDTF">2019-09-06T14:56:38Z</dcterms:created>
  <dcterms:modified xsi:type="dcterms:W3CDTF">2023-09-26T09:40:21Z</dcterms:modified>
</cp:coreProperties>
</file>