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952" r:id="rId6"/>
    <p:sldId id="961" r:id="rId7"/>
    <p:sldId id="958" r:id="rId8"/>
    <p:sldId id="962" r:id="rId9"/>
    <p:sldId id="956" r:id="rId10"/>
    <p:sldId id="963" r:id="rId11"/>
    <p:sldId id="957" r:id="rId12"/>
    <p:sldId id="959" r:id="rId13"/>
    <p:sldId id="960" r:id="rId14"/>
    <p:sldId id="9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72" autoAdjust="0"/>
    <p:restoredTop sz="94660"/>
  </p:normalViewPr>
  <p:slideViewPr>
    <p:cSldViewPr snapToGrid="0">
      <p:cViewPr varScale="1">
        <p:scale>
          <a:sx n="61" d="100"/>
          <a:sy n="61" d="100"/>
        </p:scale>
        <p:origin x="53" y="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05/09/2023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05/09/2023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05/09/2023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05/09/2023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05/09/2023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05/09/2023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05/09/2023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05/09/2023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05/09/2023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05/09/2023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05/09/2023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05/09/2023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6" name="TextBox 5">
            <a:extLst>
              <a:ext uri="{FF2B5EF4-FFF2-40B4-BE49-F238E27FC236}">
                <a16:creationId xmlns:a16="http://schemas.microsoft.com/office/drawing/2014/main" id="{2500E56E-BEE9-5A63-B58B-71873E148BC8}"/>
              </a:ext>
            </a:extLst>
          </p:cNvPr>
          <p:cNvSpPr txBox="1"/>
          <p:nvPr/>
        </p:nvSpPr>
        <p:spPr>
          <a:xfrm>
            <a:off x="660400" y="6454812"/>
            <a:ext cx="10871199" cy="646331"/>
          </a:xfrm>
          <a:prstGeom prst="rect">
            <a:avLst/>
          </a:prstGeom>
          <a:noFill/>
        </p:spPr>
        <p:txBody>
          <a:bodyPr wrap="square" rtlCol="0">
            <a:spAutoFit/>
          </a:bodyPr>
          <a:lstStyle/>
          <a:p>
            <a:r>
              <a:rPr lang="en-GB" sz="1800" kern="1200" dirty="0">
                <a:solidFill>
                  <a:schemeClr val="bg1">
                    <a:lumMod val="85000"/>
                  </a:schemeClr>
                </a:solidFill>
                <a:effectLst/>
                <a:latin typeface="Garamond" panose="02020404030301010803" pitchFamily="18" charset="0"/>
                <a:ea typeface="Calibri" panose="020F0502020204030204" pitchFamily="34" charset="0"/>
                <a:cs typeface="Times New Roman" panose="02020603050405020304" pitchFamily="18" charset="0"/>
              </a:rPr>
              <a:t>“Supporting Catholic schools to provide excellent education where pupils flourish, and Christ is made known to all”</a:t>
            </a:r>
            <a:endParaRPr lang="en-GB" sz="18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5" name="Picture 14">
            <a:extLst>
              <a:ext uri="{FF2B5EF4-FFF2-40B4-BE49-F238E27FC236}">
                <a16:creationId xmlns:a16="http://schemas.microsoft.com/office/drawing/2014/main" id="{24F0C00B-5656-FD04-6044-15DEBC22B7DE}"/>
              </a:ext>
            </a:extLst>
          </p:cNvPr>
          <p:cNvPicPr>
            <a:picLocks noChangeAspect="1"/>
          </p:cNvPicPr>
          <p:nvPr/>
        </p:nvPicPr>
        <p:blipFill rotWithShape="1">
          <a:blip r:embed="rId3"/>
          <a:srcRect l="41851" t="20741" r="14446" b="13704"/>
          <a:stretch/>
        </p:blipFill>
        <p:spPr>
          <a:xfrm>
            <a:off x="0" y="1959012"/>
            <a:ext cx="3746500" cy="4495800"/>
          </a:xfrm>
          <a:prstGeom prst="rect">
            <a:avLst/>
          </a:prstGeom>
        </p:spPr>
      </p:pic>
      <p:sp>
        <p:nvSpPr>
          <p:cNvPr id="16" name="Rectangle 15">
            <a:extLst>
              <a:ext uri="{FF2B5EF4-FFF2-40B4-BE49-F238E27FC236}">
                <a16:creationId xmlns:a16="http://schemas.microsoft.com/office/drawing/2014/main" id="{9BCFA23B-1F74-4938-1B69-C0B09199E831}"/>
              </a:ext>
            </a:extLst>
          </p:cNvPr>
          <p:cNvSpPr/>
          <p:nvPr/>
        </p:nvSpPr>
        <p:spPr>
          <a:xfrm rot="19776539">
            <a:off x="3033043" y="1145551"/>
            <a:ext cx="2362200" cy="22802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 name="Title 1"/>
          <p:cNvSpPr>
            <a:spLocks noGrp="1"/>
          </p:cNvSpPr>
          <p:nvPr>
            <p:ph type="ctrTitle"/>
          </p:nvPr>
        </p:nvSpPr>
        <p:spPr>
          <a:xfrm>
            <a:off x="0" y="295125"/>
            <a:ext cx="12192000" cy="1655763"/>
          </a:xfrm>
          <a:solidFill>
            <a:schemeClr val="accent1">
              <a:lumMod val="40000"/>
              <a:lumOff val="60000"/>
            </a:schemeClr>
          </a:solidFill>
          <a:ln w="57150">
            <a:solidFill>
              <a:schemeClr val="accent4">
                <a:lumMod val="75000"/>
              </a:schemeClr>
            </a:solidFill>
          </a:ln>
        </p:spPr>
        <p:txBody>
          <a:bodyPr>
            <a:normAutofit fontScale="90000"/>
          </a:bodyPr>
          <a:lstStyle/>
          <a:p>
            <a:pPr algn="ctr">
              <a:lnSpc>
                <a:spcPct val="107000"/>
              </a:lnSpc>
              <a:spcAft>
                <a:spcPts val="800"/>
              </a:spcAft>
            </a:pP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World Youth Day 2023</a:t>
            </a:r>
            <a:endParaRPr lang="en-GB" sz="1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ubtitle 2">
            <a:extLst>
              <a:ext uri="{FF2B5EF4-FFF2-40B4-BE49-F238E27FC236}">
                <a16:creationId xmlns:a16="http://schemas.microsoft.com/office/drawing/2014/main" id="{D6AD3C3B-060C-854E-C5C8-04FE73A32A46}"/>
              </a:ext>
            </a:extLst>
          </p:cNvPr>
          <p:cNvSpPr txBox="1">
            <a:spLocks/>
          </p:cNvSpPr>
          <p:nvPr/>
        </p:nvSpPr>
        <p:spPr>
          <a:xfrm>
            <a:off x="2266950" y="2425544"/>
            <a:ext cx="7986712" cy="16557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6000" dirty="0">
                <a:latin typeface="Garamond" panose="02020404030301010803" pitchFamily="18" charset="0"/>
              </a:rPr>
              <a:t>Looking Back on a  </a:t>
            </a:r>
          </a:p>
          <a:p>
            <a:r>
              <a:rPr lang="en-GB" sz="6000" dirty="0">
                <a:latin typeface="Garamond" panose="02020404030301010803" pitchFamily="18" charset="0"/>
              </a:rPr>
              <a:t>         Historic Encounter</a:t>
            </a:r>
          </a:p>
        </p:txBody>
      </p:sp>
      <p:pic>
        <p:nvPicPr>
          <p:cNvPr id="1026" name="Picture 2" descr="World Youth Day 2023 - Diocese of Plymouth">
            <a:extLst>
              <a:ext uri="{FF2B5EF4-FFF2-40B4-BE49-F238E27FC236}">
                <a16:creationId xmlns:a16="http://schemas.microsoft.com/office/drawing/2014/main" id="{4A486164-9EA3-5F87-2490-79CB73884D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0074" y="1791495"/>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ke room for everyone in the church, Pope Francis tells young people in  Portugal | National Catholic Reporter">
            <a:extLst>
              <a:ext uri="{FF2B5EF4-FFF2-40B4-BE49-F238E27FC236}">
                <a16:creationId xmlns:a16="http://schemas.microsoft.com/office/drawing/2014/main" id="{F65127E5-AA2A-DC76-BE9C-C054281C3E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00" t="66687" b="12362"/>
          <a:stretch/>
        </p:blipFill>
        <p:spPr bwMode="auto">
          <a:xfrm>
            <a:off x="3746500" y="4374863"/>
            <a:ext cx="8486774" cy="13290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ke room for everyone in the church, Pope Francis tells young people in  Portugal | National Catholic Reporter">
            <a:extLst>
              <a:ext uri="{FF2B5EF4-FFF2-40B4-BE49-F238E27FC236}">
                <a16:creationId xmlns:a16="http://schemas.microsoft.com/office/drawing/2014/main" id="{E95D1F9C-A13D-4F74-3EE7-AA0F3E3A50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292" t="64853" r="54857" b="1702"/>
          <a:stretch/>
        </p:blipFill>
        <p:spPr bwMode="auto">
          <a:xfrm>
            <a:off x="3746500" y="4333235"/>
            <a:ext cx="3319462" cy="212157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23123C8-B22C-0E75-88A1-E6B0DD8BAF76}"/>
              </a:ext>
            </a:extLst>
          </p:cNvPr>
          <p:cNvSpPr/>
          <p:nvPr/>
        </p:nvSpPr>
        <p:spPr>
          <a:xfrm>
            <a:off x="3761581" y="4304755"/>
            <a:ext cx="279400" cy="21785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09006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lgrims cheer prior to the opening Mass for World Youth Day at Eduardo VII Park in Lisbon, Portugal, Aug. 1, 2023. (OSV News/Bob Roller)">
            <a:extLst>
              <a:ext uri="{FF2B5EF4-FFF2-40B4-BE49-F238E27FC236}">
                <a16:creationId xmlns:a16="http://schemas.microsoft.com/office/drawing/2014/main" id="{184494F1-A9D8-1502-E375-97F8C9979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0888"/>
            <a:ext cx="7356990" cy="49071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2" name="Title 1"/>
          <p:cNvSpPr>
            <a:spLocks noGrp="1"/>
          </p:cNvSpPr>
          <p:nvPr>
            <p:ph type="ctrTitle"/>
          </p:nvPr>
        </p:nvSpPr>
        <p:spPr>
          <a:xfrm>
            <a:off x="0" y="295125"/>
            <a:ext cx="12192000" cy="1655763"/>
          </a:xfrm>
          <a:solidFill>
            <a:schemeClr val="accent1">
              <a:lumMod val="40000"/>
              <a:lumOff val="60000"/>
            </a:schemeClr>
          </a:solidFill>
          <a:ln w="57150">
            <a:solidFill>
              <a:schemeClr val="accent4">
                <a:lumMod val="75000"/>
              </a:schemeClr>
            </a:solidFill>
          </a:ln>
        </p:spPr>
        <p:txBody>
          <a:bodyPr>
            <a:normAutofit fontScale="90000"/>
          </a:bodyPr>
          <a:lstStyle/>
          <a:p>
            <a:pPr algn="ctr">
              <a:lnSpc>
                <a:spcPct val="107000"/>
              </a:lnSpc>
              <a:spcAft>
                <a:spcPts val="800"/>
              </a:spcAft>
            </a:pP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Sunday 6</a:t>
            </a:r>
            <a:r>
              <a:rPr lang="en-GB" sz="11500" baseline="300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th</a:t>
            </a: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 August</a:t>
            </a:r>
            <a:endParaRPr lang="en-GB" sz="1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6EFEA65-CA4E-545A-DA83-DFC3ACFF30AF}"/>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5" name="Title 1">
            <a:extLst>
              <a:ext uri="{FF2B5EF4-FFF2-40B4-BE49-F238E27FC236}">
                <a16:creationId xmlns:a16="http://schemas.microsoft.com/office/drawing/2014/main" id="{CFD4057F-3F1A-E733-8773-FC7728499154}"/>
              </a:ext>
            </a:extLst>
          </p:cNvPr>
          <p:cNvSpPr txBox="1">
            <a:spLocks/>
          </p:cNvSpPr>
          <p:nvPr/>
        </p:nvSpPr>
        <p:spPr>
          <a:xfrm>
            <a:off x="0" y="5816600"/>
            <a:ext cx="7356045" cy="10414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GB" sz="11500" dirty="0">
                <a:solidFill>
                  <a:srgbClr val="BF8F00"/>
                </a:solidFill>
                <a:latin typeface="Garamond" panose="02020404030301010803" pitchFamily="18" charset="0"/>
                <a:ea typeface="Calibri" panose="020F0502020204030204" pitchFamily="34" charset="0"/>
                <a:cs typeface="Times New Roman" panose="02020603050405020304" pitchFamily="18" charset="0"/>
              </a:rPr>
              <a:t> Missioning Mass</a:t>
            </a:r>
            <a:endParaRPr lang="en-GB" sz="1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3C3A7A97-4DD0-FC39-A27B-DA86772D9666}"/>
              </a:ext>
            </a:extLst>
          </p:cNvPr>
          <p:cNvSpPr txBox="1">
            <a:spLocks noChangeArrowheads="1"/>
          </p:cNvSpPr>
          <p:nvPr/>
        </p:nvSpPr>
        <p:spPr bwMode="auto">
          <a:xfrm>
            <a:off x="7670584" y="1623045"/>
            <a:ext cx="4170578" cy="452139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900" b="0" i="0" dirty="0">
              <a:effectLst/>
              <a:latin typeface="Garamond" panose="02020404030301010803" pitchFamily="18" charset="0"/>
            </a:endParaRPr>
          </a:p>
          <a:p>
            <a:pPr algn="just"/>
            <a:r>
              <a:rPr lang="en-US" sz="2600" b="0" i="0" dirty="0">
                <a:solidFill>
                  <a:srgbClr val="4F4D4D"/>
                </a:solidFill>
                <a:effectLst/>
                <a:latin typeface="Garamond" panose="02020404030301010803" pitchFamily="18" charset="0"/>
              </a:rPr>
              <a:t>For young people :</a:t>
            </a:r>
            <a:r>
              <a:rPr lang="en-US" sz="2600" b="0" i="0" dirty="0">
                <a:solidFill>
                  <a:schemeClr val="bg1"/>
                </a:solidFill>
                <a:effectLst/>
                <a:latin typeface="Garamond" panose="02020404030301010803" pitchFamily="18" charset="0"/>
              </a:rPr>
              <a:t>xxxxxxxxxx</a:t>
            </a:r>
            <a:r>
              <a:rPr lang="en-US" sz="2600" b="0" i="0" dirty="0">
                <a:solidFill>
                  <a:srgbClr val="4F4D4D"/>
                </a:solidFill>
                <a:effectLst/>
                <a:latin typeface="Garamond" panose="02020404030301010803" pitchFamily="18" charset="0"/>
              </a:rPr>
              <a:t>             that, listening to the Gospel and fascinated by the beauty of the Lord Jesus, may they dedicate themselves to</a:t>
            </a:r>
            <a:r>
              <a:rPr lang="en-US" sz="2600" b="0" i="0" dirty="0">
                <a:solidFill>
                  <a:schemeClr val="bg1"/>
                </a:solidFill>
                <a:effectLst/>
                <a:latin typeface="Garamond" panose="02020404030301010803" pitchFamily="18" charset="0"/>
              </a:rPr>
              <a:t>xxxxxx</a:t>
            </a:r>
            <a:r>
              <a:rPr lang="en-US" sz="2600" b="0" i="0" dirty="0">
                <a:solidFill>
                  <a:srgbClr val="4F4D4D"/>
                </a:solidFill>
                <a:effectLst/>
                <a:latin typeface="Garamond" panose="02020404030301010803" pitchFamily="18" charset="0"/>
              </a:rPr>
              <a:t> building their own future, bringing hope and joy to the Church and to the world, </a:t>
            </a:r>
            <a:r>
              <a:rPr lang="en-US" sz="2600" b="0" i="0" dirty="0">
                <a:solidFill>
                  <a:schemeClr val="bg1"/>
                </a:solidFill>
                <a:effectLst/>
                <a:latin typeface="Garamond" panose="02020404030301010803" pitchFamily="18" charset="0"/>
              </a:rPr>
              <a:t>xxx</a:t>
            </a:r>
            <a:r>
              <a:rPr lang="en-US" sz="2600" b="0" i="0" dirty="0">
                <a:solidFill>
                  <a:srgbClr val="4F4D4D"/>
                </a:solidFill>
                <a:effectLst/>
                <a:latin typeface="Garamond" panose="02020404030301010803" pitchFamily="18" charset="0"/>
              </a:rPr>
              <a:t> let us pray. </a:t>
            </a:r>
          </a:p>
          <a:p>
            <a:pPr algn="just"/>
            <a:endParaRPr lang="en-US" sz="600" b="0" i="0" dirty="0">
              <a:effectLst/>
              <a:latin typeface="Garamond" panose="02020404030301010803" pitchFamily="18" charset="0"/>
            </a:endParaRPr>
          </a:p>
          <a:p>
            <a:pPr algn="l"/>
            <a:r>
              <a:rPr lang="en-US" sz="2600" dirty="0">
                <a:latin typeface="Garamond" panose="02020404030301010803" pitchFamily="18" charset="0"/>
              </a:rPr>
              <a:t>- Prayer of the Faithful</a:t>
            </a:r>
            <a:endParaRPr lang="en-US" sz="2600" b="0" i="0" dirty="0">
              <a:effectLst/>
              <a:latin typeface="Garamond" panose="02020404030301010803" pitchFamily="18" charset="0"/>
            </a:endParaRPr>
          </a:p>
          <a:p>
            <a:pPr algn="ctr">
              <a:lnSpc>
                <a:spcPct val="107000"/>
              </a:lnSpc>
              <a:spcAft>
                <a:spcPts val="800"/>
              </a:spcAft>
            </a:pPr>
            <a:r>
              <a:rPr lang="en-US" sz="8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62070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289D7360-A760-C71A-E1D7-274E50D61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0313"/>
            <a:ext cx="12192000" cy="4357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295125"/>
            <a:ext cx="12192000" cy="1655763"/>
          </a:xfrm>
          <a:solidFill>
            <a:schemeClr val="accent1">
              <a:lumMod val="40000"/>
              <a:lumOff val="60000"/>
            </a:schemeClr>
          </a:solidFill>
          <a:ln w="57150">
            <a:solidFill>
              <a:schemeClr val="accent4">
                <a:lumMod val="75000"/>
              </a:schemeClr>
            </a:solidFill>
          </a:ln>
        </p:spPr>
        <p:txBody>
          <a:bodyPr>
            <a:normAutofit fontScale="90000"/>
          </a:bodyPr>
          <a:lstStyle/>
          <a:p>
            <a:pPr algn="ctr">
              <a:lnSpc>
                <a:spcPct val="107000"/>
              </a:lnSpc>
              <a:spcAft>
                <a:spcPts val="800"/>
              </a:spcAft>
            </a:pP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World Youth Day 2027</a:t>
            </a:r>
            <a:endParaRPr lang="en-GB" sz="1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5AE9B32A-BC5B-D1AE-D5CF-7E3ADBD67AF3}"/>
              </a:ext>
            </a:extLst>
          </p:cNvPr>
          <p:cNvPicPr>
            <a:picLocks noChangeAspect="1"/>
          </p:cNvPicPr>
          <p:nvPr/>
        </p:nvPicPr>
        <p:blipFill rotWithShape="1">
          <a:blip r:embed="rId3"/>
          <a:srcRect l="82989" t="74444" r="9480" b="19260"/>
          <a:stretch/>
        </p:blipFill>
        <p:spPr>
          <a:xfrm>
            <a:off x="9791700" y="5814811"/>
            <a:ext cx="1384300" cy="9258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Tree>
    <p:extLst>
      <p:ext uri="{BB962C8B-B14F-4D97-AF65-F5344CB8AC3E}">
        <p14:creationId xmlns:p14="http://schemas.microsoft.com/office/powerpoint/2010/main" val="39810317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6" name="Rectangle 15">
            <a:extLst>
              <a:ext uri="{FF2B5EF4-FFF2-40B4-BE49-F238E27FC236}">
                <a16:creationId xmlns:a16="http://schemas.microsoft.com/office/drawing/2014/main" id="{9BCFA23B-1F74-4938-1B69-C0B09199E831}"/>
              </a:ext>
            </a:extLst>
          </p:cNvPr>
          <p:cNvSpPr/>
          <p:nvPr/>
        </p:nvSpPr>
        <p:spPr>
          <a:xfrm rot="19776539">
            <a:off x="3033043" y="1145551"/>
            <a:ext cx="2362200" cy="22802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 name="TextBox 2">
            <a:extLst>
              <a:ext uri="{FF2B5EF4-FFF2-40B4-BE49-F238E27FC236}">
                <a16:creationId xmlns:a16="http://schemas.microsoft.com/office/drawing/2014/main" id="{B6EFEA65-CA4E-545A-DA83-DFC3ACFF30AF}"/>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10242" name="Picture 2" descr="Header image">
            <a:extLst>
              <a:ext uri="{FF2B5EF4-FFF2-40B4-BE49-F238E27FC236}">
                <a16:creationId xmlns:a16="http://schemas.microsoft.com/office/drawing/2014/main" id="{0760D7A3-3BFD-550D-9F28-247F25EFFD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29381"/>
            <a:ext cx="7340600" cy="49012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295125"/>
            <a:ext cx="12192000" cy="1655763"/>
          </a:xfrm>
          <a:solidFill>
            <a:schemeClr val="accent1">
              <a:lumMod val="40000"/>
              <a:lumOff val="60000"/>
            </a:schemeClr>
          </a:solidFill>
          <a:ln w="57150">
            <a:solidFill>
              <a:schemeClr val="accent4">
                <a:lumMod val="75000"/>
              </a:schemeClr>
            </a:solidFill>
          </a:ln>
        </p:spPr>
        <p:txBody>
          <a:bodyPr>
            <a:normAutofit fontScale="90000"/>
          </a:bodyPr>
          <a:lstStyle/>
          <a:p>
            <a:pPr algn="ctr">
              <a:lnSpc>
                <a:spcPct val="107000"/>
              </a:lnSpc>
              <a:spcAft>
                <a:spcPts val="800"/>
              </a:spcAft>
            </a:pP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Tuesday 1</a:t>
            </a:r>
            <a:r>
              <a:rPr lang="en-GB" sz="11500" baseline="300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st</a:t>
            </a: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 August</a:t>
            </a:r>
            <a:endParaRPr lang="en-GB" sz="1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1A243279-05AC-19E6-E5BE-886548776CD3}"/>
              </a:ext>
            </a:extLst>
          </p:cNvPr>
          <p:cNvSpPr txBox="1">
            <a:spLocks noChangeArrowheads="1"/>
          </p:cNvSpPr>
          <p:nvPr/>
        </p:nvSpPr>
        <p:spPr bwMode="auto">
          <a:xfrm>
            <a:off x="7543800" y="1950889"/>
            <a:ext cx="4648200" cy="3865712"/>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600" b="1" i="0" dirty="0">
                <a:effectLst/>
                <a:latin typeface="Garamond" panose="02020404030301010803" pitchFamily="18" charset="0"/>
              </a:rPr>
              <a:t>ON THE IMPORTANCE OF BEGINNING A JOURNEY </a:t>
            </a:r>
          </a:p>
          <a:p>
            <a:pPr algn="l"/>
            <a:endParaRPr lang="en-US" sz="900" b="0" i="0" dirty="0">
              <a:effectLst/>
              <a:latin typeface="Garamond" panose="02020404030301010803" pitchFamily="18" charset="0"/>
            </a:endParaRPr>
          </a:p>
          <a:p>
            <a:pPr algn="l"/>
            <a:r>
              <a:rPr lang="en-US" sz="2600" b="0" i="0" dirty="0">
                <a:effectLst/>
                <a:latin typeface="Garamond" panose="02020404030301010803" pitchFamily="18" charset="0"/>
              </a:rPr>
              <a:t>“Mary set out. She was young like all of you. All of you also set out. From near or far, you all set out. It is very important to set out.”</a:t>
            </a:r>
          </a:p>
          <a:p>
            <a:pPr algn="l"/>
            <a:endParaRPr lang="en-US" sz="900" b="0" i="0" dirty="0">
              <a:effectLst/>
              <a:latin typeface="Garamond" panose="02020404030301010803" pitchFamily="18" charset="0"/>
            </a:endParaRPr>
          </a:p>
          <a:p>
            <a:pPr algn="l"/>
            <a:r>
              <a:rPr lang="en-US" sz="2600" dirty="0">
                <a:latin typeface="Garamond" panose="02020404030301010803" pitchFamily="18" charset="0"/>
              </a:rPr>
              <a:t>- Manuel Cardinal Clemente,  </a:t>
            </a:r>
          </a:p>
          <a:p>
            <a:pPr algn="l"/>
            <a:r>
              <a:rPr lang="en-US" sz="2600" dirty="0">
                <a:latin typeface="Garamond" panose="02020404030301010803" pitchFamily="18" charset="0"/>
              </a:rPr>
              <a:t>        Patriarch of Lisbon</a:t>
            </a:r>
            <a:endParaRPr lang="en-US" sz="2600" b="0" i="0" dirty="0">
              <a:effectLst/>
              <a:latin typeface="Garamond" panose="02020404030301010803" pitchFamily="18" charset="0"/>
            </a:endParaRPr>
          </a:p>
          <a:p>
            <a:pPr algn="ctr">
              <a:lnSpc>
                <a:spcPct val="107000"/>
              </a:lnSpc>
              <a:spcAft>
                <a:spcPts val="800"/>
              </a:spcAft>
            </a:pPr>
            <a:r>
              <a:rPr lang="en-US" sz="8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C020652A-0B84-6E1A-BA75-C6D2A41737F3}"/>
              </a:ext>
            </a:extLst>
          </p:cNvPr>
          <p:cNvSpPr txBox="1">
            <a:spLocks/>
          </p:cNvSpPr>
          <p:nvPr/>
        </p:nvSpPr>
        <p:spPr>
          <a:xfrm>
            <a:off x="0" y="5816600"/>
            <a:ext cx="7340600" cy="10414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GB" sz="11500" dirty="0">
                <a:solidFill>
                  <a:srgbClr val="BF8F00"/>
                </a:solidFill>
                <a:latin typeface="Garamond" panose="02020404030301010803" pitchFamily="18" charset="0"/>
                <a:ea typeface="Calibri" panose="020F0502020204030204" pitchFamily="34" charset="0"/>
                <a:cs typeface="Times New Roman" panose="02020603050405020304" pitchFamily="18" charset="0"/>
              </a:rPr>
              <a:t> The Opening Mass</a:t>
            </a:r>
            <a:endParaRPr lang="en-GB" sz="1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925038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BCFA23B-1F74-4938-1B69-C0B09199E831}"/>
              </a:ext>
            </a:extLst>
          </p:cNvPr>
          <p:cNvSpPr/>
          <p:nvPr/>
        </p:nvSpPr>
        <p:spPr>
          <a:xfrm rot="19776539">
            <a:off x="3033043" y="1145551"/>
            <a:ext cx="2362200" cy="22802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 name="Title 1"/>
          <p:cNvSpPr>
            <a:spLocks noGrp="1"/>
          </p:cNvSpPr>
          <p:nvPr>
            <p:ph type="ctrTitle"/>
          </p:nvPr>
        </p:nvSpPr>
        <p:spPr>
          <a:xfrm>
            <a:off x="0" y="295125"/>
            <a:ext cx="12192000" cy="1655763"/>
          </a:xfrm>
          <a:solidFill>
            <a:schemeClr val="accent1">
              <a:lumMod val="40000"/>
              <a:lumOff val="60000"/>
            </a:schemeClr>
          </a:solidFill>
          <a:ln w="57150">
            <a:solidFill>
              <a:schemeClr val="accent4">
                <a:lumMod val="75000"/>
              </a:schemeClr>
            </a:solidFill>
          </a:ln>
        </p:spPr>
        <p:txBody>
          <a:bodyPr>
            <a:normAutofit fontScale="90000"/>
          </a:bodyPr>
          <a:lstStyle/>
          <a:p>
            <a:pPr algn="ctr">
              <a:lnSpc>
                <a:spcPct val="107000"/>
              </a:lnSpc>
              <a:spcAft>
                <a:spcPts val="800"/>
              </a:spcAft>
            </a:pP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The City of Joy</a:t>
            </a:r>
            <a:endParaRPr lang="en-GB" sz="1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6EFEA65-CA4E-545A-DA83-DFC3ACFF30AF}"/>
              </a:ext>
            </a:extLst>
          </p:cNvPr>
          <p:cNvSpPr txBox="1"/>
          <p:nvPr/>
        </p:nvSpPr>
        <p:spPr>
          <a:xfrm>
            <a:off x="10126662" y="614485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5" name="Text Box 2">
            <a:extLst>
              <a:ext uri="{FF2B5EF4-FFF2-40B4-BE49-F238E27FC236}">
                <a16:creationId xmlns:a16="http://schemas.microsoft.com/office/drawing/2014/main" id="{9F0CD1BA-E738-AA28-34B1-E487093D44A7}"/>
              </a:ext>
            </a:extLst>
          </p:cNvPr>
          <p:cNvSpPr txBox="1">
            <a:spLocks noChangeArrowheads="1"/>
          </p:cNvSpPr>
          <p:nvPr/>
        </p:nvSpPr>
        <p:spPr bwMode="auto">
          <a:xfrm>
            <a:off x="350838" y="1615236"/>
            <a:ext cx="4648200" cy="452139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2000" dirty="0">
              <a:effectLst/>
              <a:latin typeface="Garamond" panose="02020404030301010803" pitchFamily="18" charset="0"/>
              <a:ea typeface="Calibri" panose="020F0502020204030204" pitchFamily="34" charset="0"/>
              <a:cs typeface="Times New Roman" panose="02020603050405020304" pitchFamily="18" charset="0"/>
            </a:endParaRPr>
          </a:p>
          <a:p>
            <a:pPr algn="just"/>
            <a:r>
              <a:rPr lang="en-US" sz="2600" b="0" i="0" dirty="0">
                <a:effectLst/>
                <a:latin typeface="Garamond" panose="02020404030301010803" pitchFamily="18" charset="0"/>
              </a:rPr>
              <a:t>The City of Joy was a space set up in the Lisbon park Jardim Vasco da Gama as a place of encounter with Jesus, a place  where pilgrims found different experiences of Christian living and joy – at the Vocational Fair, in the silence of the Chapel, or and in the Sacrament of Reconciliation at the Reconciliation Park. </a:t>
            </a:r>
            <a:r>
              <a:rPr lang="en-GB" sz="2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descr="Check out WYD's &quot;City of Joy&quot;: Confession and adoration here">
            <a:extLst>
              <a:ext uri="{FF2B5EF4-FFF2-40B4-BE49-F238E27FC236}">
                <a16:creationId xmlns:a16="http://schemas.microsoft.com/office/drawing/2014/main" id="{0FE080EC-4C09-6D98-9CDD-A1BBE52F10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923"/>
          <a:stretch/>
        </p:blipFill>
        <p:spPr bwMode="auto">
          <a:xfrm>
            <a:off x="5187945" y="2355410"/>
            <a:ext cx="6692903" cy="37514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9323" y="5924669"/>
            <a:ext cx="771525" cy="914400"/>
          </a:xfrm>
          <a:prstGeom prst="rect">
            <a:avLst/>
          </a:prstGeom>
        </p:spPr>
      </p:pic>
    </p:spTree>
    <p:extLst>
      <p:ext uri="{BB962C8B-B14F-4D97-AF65-F5344CB8AC3E}">
        <p14:creationId xmlns:p14="http://schemas.microsoft.com/office/powerpoint/2010/main" val="382139258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e Up Preparatory Meetings: Theme 1 - Integral Ecology - YouTube">
            <a:extLst>
              <a:ext uri="{FF2B5EF4-FFF2-40B4-BE49-F238E27FC236}">
                <a16:creationId xmlns:a16="http://schemas.microsoft.com/office/drawing/2014/main" id="{E8266C91-D031-2C22-2357-E33080D082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1" t="1852" r="9206" b="4304"/>
          <a:stretch/>
        </p:blipFill>
        <p:spPr bwMode="auto">
          <a:xfrm>
            <a:off x="-15445" y="1533672"/>
            <a:ext cx="7406845" cy="48707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3" name="TextBox 2">
            <a:extLst>
              <a:ext uri="{FF2B5EF4-FFF2-40B4-BE49-F238E27FC236}">
                <a16:creationId xmlns:a16="http://schemas.microsoft.com/office/drawing/2014/main" id="{B6EFEA65-CA4E-545A-DA83-DFC3ACFF30AF}"/>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5" name="Text Box 2">
            <a:extLst>
              <a:ext uri="{FF2B5EF4-FFF2-40B4-BE49-F238E27FC236}">
                <a16:creationId xmlns:a16="http://schemas.microsoft.com/office/drawing/2014/main" id="{E96AE540-2DE0-1E52-B231-645C2BEC2758}"/>
              </a:ext>
            </a:extLst>
          </p:cNvPr>
          <p:cNvSpPr txBox="1">
            <a:spLocks noChangeArrowheads="1"/>
          </p:cNvSpPr>
          <p:nvPr/>
        </p:nvSpPr>
        <p:spPr bwMode="auto">
          <a:xfrm>
            <a:off x="7708470" y="1981378"/>
            <a:ext cx="4297362" cy="3941912"/>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b="0" i="0" dirty="0">
                <a:effectLst/>
                <a:latin typeface="Garamond" panose="02020404030301010803" pitchFamily="18" charset="0"/>
              </a:rPr>
              <a:t>Rise Up</a:t>
            </a:r>
            <a:r>
              <a:rPr lang="en-US" sz="2600" b="0" i="1" dirty="0">
                <a:effectLst/>
                <a:latin typeface="Garamond" panose="02020404030301010803" pitchFamily="18" charset="0"/>
              </a:rPr>
              <a:t> </a:t>
            </a:r>
            <a:r>
              <a:rPr lang="en-US" sz="2600" b="0" i="0" dirty="0">
                <a:effectLst/>
                <a:latin typeface="Garamond" panose="02020404030301010803" pitchFamily="18" charset="0"/>
              </a:rPr>
              <a:t>catechesis challenged young people to reflect on the  big themes of Pope Francis’ pontificate: Ecology, Social Friendship and Mercy, the great message of God’s love.</a:t>
            </a:r>
            <a:r>
              <a:rPr lang="en-US" sz="2600" b="0" i="0" dirty="0">
                <a:solidFill>
                  <a:schemeClr val="bg1"/>
                </a:solidFill>
                <a:effectLst/>
                <a:latin typeface="Garamond" panose="02020404030301010803" pitchFamily="18" charset="0"/>
              </a:rPr>
              <a:t>xxxxxxx</a:t>
            </a:r>
            <a:r>
              <a:rPr lang="en-US" sz="2600" b="0" i="0" dirty="0">
                <a:effectLst/>
                <a:latin typeface="Garamond" panose="02020404030301010803" pitchFamily="18" charset="0"/>
              </a:rPr>
              <a:t>  </a:t>
            </a:r>
            <a:br>
              <a:rPr lang="en-US" sz="2600" b="0" i="0" dirty="0">
                <a:effectLst/>
                <a:latin typeface="Garamond" panose="02020404030301010803" pitchFamily="18" charset="0"/>
              </a:rPr>
            </a:br>
            <a:endParaRPr lang="en-US" sz="2600" b="0" i="0" dirty="0">
              <a:effectLst/>
              <a:latin typeface="Garamond" panose="02020404030301010803" pitchFamily="18" charset="0"/>
            </a:endParaRPr>
          </a:p>
          <a:p>
            <a:pPr algn="l"/>
            <a:endParaRPr lang="en-US" sz="2600" b="0" i="0" dirty="0">
              <a:effectLst/>
              <a:latin typeface="Garamond" panose="02020404030301010803" pitchFamily="18" charset="0"/>
            </a:endParaRPr>
          </a:p>
          <a:p>
            <a:pPr algn="ctr">
              <a:lnSpc>
                <a:spcPct val="107000"/>
              </a:lnSpc>
              <a:spcAft>
                <a:spcPts val="800"/>
              </a:spcAft>
            </a:pPr>
            <a:r>
              <a:rPr lang="en-US" sz="8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ctrTitle"/>
          </p:nvPr>
        </p:nvSpPr>
        <p:spPr>
          <a:xfrm>
            <a:off x="0" y="295125"/>
            <a:ext cx="12192000" cy="1655763"/>
          </a:xfrm>
          <a:solidFill>
            <a:schemeClr val="accent1">
              <a:lumMod val="40000"/>
              <a:lumOff val="60000"/>
            </a:schemeClr>
          </a:solidFill>
          <a:ln w="57150">
            <a:solidFill>
              <a:schemeClr val="accent4">
                <a:lumMod val="75000"/>
              </a:schemeClr>
            </a:solidFill>
          </a:ln>
        </p:spPr>
        <p:txBody>
          <a:bodyPr>
            <a:normAutofit fontScale="90000"/>
          </a:bodyPr>
          <a:lstStyle/>
          <a:p>
            <a:pPr algn="ctr">
              <a:lnSpc>
                <a:spcPct val="107000"/>
              </a:lnSpc>
              <a:spcAft>
                <a:spcPts val="800"/>
              </a:spcAft>
            </a:pP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Wednesday 2</a:t>
            </a:r>
            <a:r>
              <a:rPr lang="en-GB" sz="11500" baseline="300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nd</a:t>
            </a: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 August</a:t>
            </a:r>
            <a:endParaRPr lang="en-GB" sz="1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88A81BC9-34DE-5437-19DA-BB6F0509D26B}"/>
              </a:ext>
            </a:extLst>
          </p:cNvPr>
          <p:cNvSpPr txBox="1">
            <a:spLocks/>
          </p:cNvSpPr>
          <p:nvPr/>
        </p:nvSpPr>
        <p:spPr>
          <a:xfrm>
            <a:off x="0" y="5816600"/>
            <a:ext cx="7356045" cy="10414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GB" sz="11500" dirty="0">
                <a:solidFill>
                  <a:srgbClr val="BF8F00"/>
                </a:solidFill>
                <a:latin typeface="Garamond" panose="02020404030301010803" pitchFamily="18" charset="0"/>
                <a:ea typeface="Calibri" panose="020F0502020204030204" pitchFamily="34" charset="0"/>
                <a:cs typeface="Times New Roman" panose="02020603050405020304" pitchFamily="18" charset="0"/>
              </a:rPr>
              <a:t> Rise Up Encounters</a:t>
            </a:r>
            <a:endParaRPr lang="en-GB" sz="1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68D04FFD-2D9D-36FA-7E39-66EE5CF830DA}"/>
              </a:ext>
            </a:extLst>
          </p:cNvPr>
          <p:cNvPicPr>
            <a:picLocks noChangeAspect="1"/>
          </p:cNvPicPr>
          <p:nvPr/>
        </p:nvPicPr>
        <p:blipFill rotWithShape="1">
          <a:blip r:embed="rId4"/>
          <a:srcRect l="3185" t="71553" r="66889" b="22963"/>
          <a:stretch/>
        </p:blipFill>
        <p:spPr>
          <a:xfrm>
            <a:off x="7708470" y="4907113"/>
            <a:ext cx="4471259" cy="655487"/>
          </a:xfrm>
          <a:prstGeom prst="rect">
            <a:avLst/>
          </a:prstGeom>
        </p:spPr>
      </p:pic>
    </p:spTree>
    <p:extLst>
      <p:ext uri="{BB962C8B-B14F-4D97-AF65-F5344CB8AC3E}">
        <p14:creationId xmlns:p14="http://schemas.microsoft.com/office/powerpoint/2010/main" val="333221755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BCFA23B-1F74-4938-1B69-C0B09199E831}"/>
              </a:ext>
            </a:extLst>
          </p:cNvPr>
          <p:cNvSpPr/>
          <p:nvPr/>
        </p:nvSpPr>
        <p:spPr>
          <a:xfrm rot="19776539">
            <a:off x="3033043" y="1145551"/>
            <a:ext cx="2362200" cy="22802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 name="Title 1"/>
          <p:cNvSpPr>
            <a:spLocks noGrp="1"/>
          </p:cNvSpPr>
          <p:nvPr>
            <p:ph type="ctrTitle"/>
          </p:nvPr>
        </p:nvSpPr>
        <p:spPr>
          <a:xfrm>
            <a:off x="0" y="295125"/>
            <a:ext cx="12192000" cy="1655763"/>
          </a:xfrm>
          <a:solidFill>
            <a:schemeClr val="accent1">
              <a:lumMod val="40000"/>
              <a:lumOff val="60000"/>
            </a:schemeClr>
          </a:solidFill>
          <a:ln w="57150">
            <a:solidFill>
              <a:schemeClr val="accent4">
                <a:lumMod val="75000"/>
              </a:schemeClr>
            </a:solidFill>
          </a:ln>
        </p:spPr>
        <p:txBody>
          <a:bodyPr>
            <a:normAutofit fontScale="90000"/>
          </a:bodyPr>
          <a:lstStyle/>
          <a:p>
            <a:pPr algn="ctr">
              <a:lnSpc>
                <a:spcPct val="107000"/>
              </a:lnSpc>
              <a:spcAft>
                <a:spcPts val="800"/>
              </a:spcAft>
            </a:pP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The Youth Festival</a:t>
            </a:r>
            <a:endParaRPr lang="en-GB" sz="1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9F0CD1BA-E738-AA28-34B1-E487093D44A7}"/>
              </a:ext>
            </a:extLst>
          </p:cNvPr>
          <p:cNvSpPr txBox="1">
            <a:spLocks noChangeArrowheads="1"/>
          </p:cNvSpPr>
          <p:nvPr/>
        </p:nvSpPr>
        <p:spPr bwMode="auto">
          <a:xfrm>
            <a:off x="350838" y="1615236"/>
            <a:ext cx="4648200" cy="452139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2000" dirty="0">
              <a:effectLst/>
              <a:latin typeface="Garamond" panose="02020404030301010803" pitchFamily="18" charset="0"/>
              <a:ea typeface="Calibri" panose="020F0502020204030204" pitchFamily="34" charset="0"/>
              <a:cs typeface="Times New Roman" panose="02020603050405020304" pitchFamily="18" charset="0"/>
            </a:endParaRPr>
          </a:p>
          <a:p>
            <a:pPr algn="just"/>
            <a:r>
              <a:rPr lang="en-US" sz="2600" b="0" i="0" dirty="0">
                <a:effectLst/>
                <a:latin typeface="Garamond" panose="02020404030301010803" pitchFamily="18" charset="0"/>
              </a:rPr>
              <a:t>The Youth Festival was a set of cultural, religious, and sporting events, carried out by WYD pilgrims. Events involving music, cinema, exhibitions, theatre, dance, and conferences were mixed with religious events </a:t>
            </a:r>
            <a:r>
              <a:rPr lang="en-US" sz="2600" dirty="0">
                <a:latin typeface="Garamond" panose="02020404030301010803" pitchFamily="18" charset="0"/>
              </a:rPr>
              <a:t>such as </a:t>
            </a:r>
            <a:r>
              <a:rPr lang="en-US" sz="2600" b="0" i="0" dirty="0">
                <a:effectLst/>
                <a:latin typeface="Garamond" panose="02020404030301010803" pitchFamily="18" charset="0"/>
              </a:rPr>
              <a:t>prayers, testimonies, adoration, and meetings conducted by all kinds of international groups. </a:t>
            </a:r>
          </a:p>
          <a:p>
            <a:pPr algn="ctr">
              <a:lnSpc>
                <a:spcPct val="107000"/>
              </a:lnSpc>
              <a:spcAft>
                <a:spcPts val="800"/>
              </a:spcAft>
            </a:pP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290" name="Picture 2" descr="World Youth Day in Lisbon 2023: A Gathering of Faith, Culture, and Youth in  Portuga | goaway.pt">
            <a:extLst>
              <a:ext uri="{FF2B5EF4-FFF2-40B4-BE49-F238E27FC236}">
                <a16:creationId xmlns:a16="http://schemas.microsoft.com/office/drawing/2014/main" id="{0C3A2D7E-74EF-322A-CC02-21C70C96219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059"/>
          <a:stretch/>
        </p:blipFill>
        <p:spPr bwMode="auto">
          <a:xfrm>
            <a:off x="5098751" y="2285700"/>
            <a:ext cx="6782097" cy="40214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9323" y="5924669"/>
            <a:ext cx="771525" cy="914400"/>
          </a:xfrm>
          <a:prstGeom prst="rect">
            <a:avLst/>
          </a:prstGeom>
        </p:spPr>
      </p:pic>
      <p:sp>
        <p:nvSpPr>
          <p:cNvPr id="3" name="TextBox 2">
            <a:extLst>
              <a:ext uri="{FF2B5EF4-FFF2-40B4-BE49-F238E27FC236}">
                <a16:creationId xmlns:a16="http://schemas.microsoft.com/office/drawing/2014/main" id="{B6EFEA65-CA4E-545A-DA83-DFC3ACFF30AF}"/>
              </a:ext>
            </a:extLst>
          </p:cNvPr>
          <p:cNvSpPr txBox="1"/>
          <p:nvPr/>
        </p:nvSpPr>
        <p:spPr>
          <a:xfrm>
            <a:off x="10126662" y="6301265"/>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147643284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BEB657-DBB7-E0AF-7B78-C0100FC2EFD1}"/>
              </a:ext>
            </a:extLst>
          </p:cNvPr>
          <p:cNvPicPr>
            <a:picLocks noChangeAspect="1"/>
          </p:cNvPicPr>
          <p:nvPr/>
        </p:nvPicPr>
        <p:blipFill rotWithShape="1">
          <a:blip r:embed="rId2"/>
          <a:srcRect l="15482" t="26111" r="20074" b="20185"/>
          <a:stretch/>
        </p:blipFill>
        <p:spPr>
          <a:xfrm>
            <a:off x="0" y="1500143"/>
            <a:ext cx="7391399" cy="49275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2" name="Title 1"/>
          <p:cNvSpPr>
            <a:spLocks noGrp="1"/>
          </p:cNvSpPr>
          <p:nvPr>
            <p:ph type="ctrTitle"/>
          </p:nvPr>
        </p:nvSpPr>
        <p:spPr>
          <a:xfrm>
            <a:off x="0" y="295125"/>
            <a:ext cx="12192000" cy="1655763"/>
          </a:xfrm>
          <a:solidFill>
            <a:schemeClr val="accent1">
              <a:lumMod val="40000"/>
              <a:lumOff val="60000"/>
            </a:schemeClr>
          </a:solidFill>
          <a:ln w="57150">
            <a:solidFill>
              <a:schemeClr val="accent4">
                <a:lumMod val="75000"/>
              </a:schemeClr>
            </a:solidFill>
          </a:ln>
        </p:spPr>
        <p:txBody>
          <a:bodyPr>
            <a:normAutofit fontScale="90000"/>
          </a:bodyPr>
          <a:lstStyle/>
          <a:p>
            <a:pPr algn="ctr">
              <a:lnSpc>
                <a:spcPct val="107000"/>
              </a:lnSpc>
              <a:spcAft>
                <a:spcPts val="800"/>
              </a:spcAft>
            </a:pP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Thursday 3</a:t>
            </a:r>
            <a:r>
              <a:rPr lang="en-GB" sz="11500" baseline="300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rd</a:t>
            </a: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 August</a:t>
            </a:r>
            <a:endParaRPr lang="en-GB" sz="1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6EFEA65-CA4E-545A-DA83-DFC3ACFF30AF}"/>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5" name="Title 1">
            <a:extLst>
              <a:ext uri="{FF2B5EF4-FFF2-40B4-BE49-F238E27FC236}">
                <a16:creationId xmlns:a16="http://schemas.microsoft.com/office/drawing/2014/main" id="{D467A8E5-D92C-FFB3-48FD-ED03630D3203}"/>
              </a:ext>
            </a:extLst>
          </p:cNvPr>
          <p:cNvSpPr txBox="1">
            <a:spLocks/>
          </p:cNvSpPr>
          <p:nvPr/>
        </p:nvSpPr>
        <p:spPr>
          <a:xfrm>
            <a:off x="0" y="5816600"/>
            <a:ext cx="7356045" cy="10414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GB" sz="11500" dirty="0">
                <a:solidFill>
                  <a:srgbClr val="BF8F00"/>
                </a:solidFill>
                <a:latin typeface="Garamond" panose="02020404030301010803" pitchFamily="18" charset="0"/>
                <a:ea typeface="Calibri" panose="020F0502020204030204" pitchFamily="34" charset="0"/>
                <a:cs typeface="Times New Roman" panose="02020603050405020304" pitchFamily="18" charset="0"/>
              </a:rPr>
              <a:t> Welcome Ceremony</a:t>
            </a:r>
            <a:endParaRPr lang="en-GB" sz="1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A462F1FF-A1D8-66D8-22E3-DCBEB7E7DAED}"/>
              </a:ext>
            </a:extLst>
          </p:cNvPr>
          <p:cNvSpPr txBox="1">
            <a:spLocks noChangeArrowheads="1"/>
          </p:cNvSpPr>
          <p:nvPr/>
        </p:nvSpPr>
        <p:spPr bwMode="auto">
          <a:xfrm>
            <a:off x="7564222" y="2458889"/>
            <a:ext cx="4419600" cy="3357712"/>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600" b="1" i="0" dirty="0">
                <a:effectLst/>
                <a:latin typeface="Garamond" panose="02020404030301010803" pitchFamily="18" charset="0"/>
              </a:rPr>
              <a:t>ON FRIENDSHIP</a:t>
            </a:r>
          </a:p>
          <a:p>
            <a:pPr algn="l"/>
            <a:endParaRPr lang="en-US" sz="900" b="0" i="0" dirty="0">
              <a:effectLst/>
              <a:latin typeface="Garamond" panose="02020404030301010803" pitchFamily="18" charset="0"/>
            </a:endParaRPr>
          </a:p>
          <a:p>
            <a:pPr algn="just"/>
            <a:r>
              <a:rPr lang="en-US" sz="2600" b="0" i="0" dirty="0">
                <a:effectLst/>
                <a:latin typeface="Garamond" panose="02020404030301010803" pitchFamily="18" charset="0"/>
              </a:rPr>
              <a:t>“Let us learn from Mary to welcome every single person.”</a:t>
            </a:r>
          </a:p>
          <a:p>
            <a:pPr algn="l"/>
            <a:endParaRPr lang="en-US" sz="900" b="0" i="0" dirty="0">
              <a:effectLst/>
              <a:latin typeface="Garamond" panose="02020404030301010803" pitchFamily="18" charset="0"/>
            </a:endParaRPr>
          </a:p>
          <a:p>
            <a:pPr algn="l"/>
            <a:r>
              <a:rPr lang="en-US" sz="2600" dirty="0">
                <a:latin typeface="Garamond" panose="02020404030301010803" pitchFamily="18" charset="0"/>
              </a:rPr>
              <a:t>- Manuel Cardinal Clemente,  </a:t>
            </a:r>
          </a:p>
          <a:p>
            <a:pPr algn="l"/>
            <a:r>
              <a:rPr lang="en-US" sz="2600" dirty="0">
                <a:latin typeface="Garamond" panose="02020404030301010803" pitchFamily="18" charset="0"/>
              </a:rPr>
              <a:t>        Patriarch of Lisbon</a:t>
            </a:r>
            <a:endParaRPr lang="en-US" sz="2600" b="0" i="0" dirty="0">
              <a:effectLst/>
              <a:latin typeface="Garamond" panose="02020404030301010803" pitchFamily="18" charset="0"/>
            </a:endParaRPr>
          </a:p>
          <a:p>
            <a:pPr algn="ctr">
              <a:lnSpc>
                <a:spcPct val="107000"/>
              </a:lnSpc>
              <a:spcAft>
                <a:spcPts val="800"/>
              </a:spcAft>
            </a:pPr>
            <a:r>
              <a:rPr lang="en-US" sz="8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763354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BCFA23B-1F74-4938-1B69-C0B09199E831}"/>
              </a:ext>
            </a:extLst>
          </p:cNvPr>
          <p:cNvSpPr/>
          <p:nvPr/>
        </p:nvSpPr>
        <p:spPr>
          <a:xfrm rot="19776539">
            <a:off x="3033043" y="1145551"/>
            <a:ext cx="2362200" cy="22802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 name="Title 1"/>
          <p:cNvSpPr>
            <a:spLocks noGrp="1"/>
          </p:cNvSpPr>
          <p:nvPr>
            <p:ph type="ctrTitle"/>
          </p:nvPr>
        </p:nvSpPr>
        <p:spPr>
          <a:xfrm>
            <a:off x="0" y="295125"/>
            <a:ext cx="12192000" cy="1655763"/>
          </a:xfrm>
          <a:solidFill>
            <a:schemeClr val="accent1">
              <a:lumMod val="40000"/>
              <a:lumOff val="60000"/>
            </a:schemeClr>
          </a:solidFill>
          <a:ln w="57150">
            <a:solidFill>
              <a:schemeClr val="accent4">
                <a:lumMod val="75000"/>
              </a:schemeClr>
            </a:solidFill>
          </a:ln>
        </p:spPr>
        <p:txBody>
          <a:bodyPr>
            <a:normAutofit fontScale="90000"/>
          </a:bodyPr>
          <a:lstStyle/>
          <a:p>
            <a:pPr algn="ctr">
              <a:lnSpc>
                <a:spcPct val="107000"/>
              </a:lnSpc>
              <a:spcAft>
                <a:spcPts val="800"/>
              </a:spcAft>
            </a:pP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The Youth Festival</a:t>
            </a:r>
            <a:endParaRPr lang="en-GB" sz="1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9F0CD1BA-E738-AA28-34B1-E487093D44A7}"/>
              </a:ext>
            </a:extLst>
          </p:cNvPr>
          <p:cNvSpPr txBox="1">
            <a:spLocks noChangeArrowheads="1"/>
          </p:cNvSpPr>
          <p:nvPr/>
        </p:nvSpPr>
        <p:spPr bwMode="auto">
          <a:xfrm>
            <a:off x="350838" y="1615236"/>
            <a:ext cx="4648200" cy="452139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2000" dirty="0">
              <a:effectLst/>
              <a:latin typeface="Garamond" panose="02020404030301010803" pitchFamily="18" charset="0"/>
              <a:ea typeface="Calibri" panose="020F0502020204030204" pitchFamily="34" charset="0"/>
              <a:cs typeface="Times New Roman" panose="02020603050405020304" pitchFamily="18" charset="0"/>
            </a:endParaRPr>
          </a:p>
          <a:p>
            <a:pPr algn="just"/>
            <a:r>
              <a:rPr lang="en-US" sz="2600" b="0" i="0" dirty="0">
                <a:effectLst/>
                <a:latin typeface="Garamond" panose="02020404030301010803" pitchFamily="18" charset="0"/>
              </a:rPr>
              <a:t>The Youth Festival was a set of cultural, religious, and sporting events, carried out by WYD pilgrims. Events involving music, cinema, exhibitions, theatre, dance, and conferences were mixed with religious events </a:t>
            </a:r>
            <a:r>
              <a:rPr lang="en-US" sz="2600" dirty="0">
                <a:latin typeface="Garamond" panose="02020404030301010803" pitchFamily="18" charset="0"/>
              </a:rPr>
              <a:t>such as </a:t>
            </a:r>
            <a:r>
              <a:rPr lang="en-US" sz="2600" b="0" i="0" dirty="0">
                <a:effectLst/>
                <a:latin typeface="Garamond" panose="02020404030301010803" pitchFamily="18" charset="0"/>
              </a:rPr>
              <a:t>prayers, testimonies, adoration, and meetings conducted by all kinds of international groups. </a:t>
            </a:r>
          </a:p>
          <a:p>
            <a:pPr algn="ctr">
              <a:lnSpc>
                <a:spcPct val="107000"/>
              </a:lnSpc>
              <a:spcAft>
                <a:spcPts val="800"/>
              </a:spcAft>
            </a:pP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290" name="Picture 2" descr="World Youth Day in Lisbon 2023: A Gathering of Faith, Culture, and Youth in  Portuga | goaway.pt">
            <a:extLst>
              <a:ext uri="{FF2B5EF4-FFF2-40B4-BE49-F238E27FC236}">
                <a16:creationId xmlns:a16="http://schemas.microsoft.com/office/drawing/2014/main" id="{0C3A2D7E-74EF-322A-CC02-21C70C96219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059"/>
          <a:stretch/>
        </p:blipFill>
        <p:spPr bwMode="auto">
          <a:xfrm>
            <a:off x="5098751" y="2285700"/>
            <a:ext cx="6782097" cy="40214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9323" y="5924669"/>
            <a:ext cx="771525" cy="914400"/>
          </a:xfrm>
          <a:prstGeom prst="rect">
            <a:avLst/>
          </a:prstGeom>
        </p:spPr>
      </p:pic>
      <p:sp>
        <p:nvSpPr>
          <p:cNvPr id="3" name="TextBox 2">
            <a:extLst>
              <a:ext uri="{FF2B5EF4-FFF2-40B4-BE49-F238E27FC236}">
                <a16:creationId xmlns:a16="http://schemas.microsoft.com/office/drawing/2014/main" id="{B6EFEA65-CA4E-545A-DA83-DFC3ACFF30AF}"/>
              </a:ext>
            </a:extLst>
          </p:cNvPr>
          <p:cNvSpPr txBox="1"/>
          <p:nvPr/>
        </p:nvSpPr>
        <p:spPr>
          <a:xfrm>
            <a:off x="10126662" y="6301265"/>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102428408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6" name="Rectangle 15">
            <a:extLst>
              <a:ext uri="{FF2B5EF4-FFF2-40B4-BE49-F238E27FC236}">
                <a16:creationId xmlns:a16="http://schemas.microsoft.com/office/drawing/2014/main" id="{9BCFA23B-1F74-4938-1B69-C0B09199E831}"/>
              </a:ext>
            </a:extLst>
          </p:cNvPr>
          <p:cNvSpPr/>
          <p:nvPr/>
        </p:nvSpPr>
        <p:spPr>
          <a:xfrm rot="19776539">
            <a:off x="3033043" y="1145551"/>
            <a:ext cx="2362200" cy="22802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 name="TextBox 2">
            <a:extLst>
              <a:ext uri="{FF2B5EF4-FFF2-40B4-BE49-F238E27FC236}">
                <a16:creationId xmlns:a16="http://schemas.microsoft.com/office/drawing/2014/main" id="{B6EFEA65-CA4E-545A-DA83-DFC3ACFF30AF}"/>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5122" name="Picture 2" descr="Watch as welcome ceremony held for Pope Francis in Lisbon park | The  Independent">
            <a:extLst>
              <a:ext uri="{FF2B5EF4-FFF2-40B4-BE49-F238E27FC236}">
                <a16:creationId xmlns:a16="http://schemas.microsoft.com/office/drawing/2014/main" id="{91540C6A-08C1-B78C-0B56-35B8C5DD7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1358"/>
            <a:ext cx="7359962" cy="4906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295125"/>
            <a:ext cx="12192000" cy="1655763"/>
          </a:xfrm>
          <a:solidFill>
            <a:schemeClr val="accent1">
              <a:lumMod val="40000"/>
              <a:lumOff val="60000"/>
            </a:schemeClr>
          </a:solidFill>
          <a:ln w="57150">
            <a:solidFill>
              <a:schemeClr val="accent4">
                <a:lumMod val="75000"/>
              </a:schemeClr>
            </a:solidFill>
          </a:ln>
        </p:spPr>
        <p:txBody>
          <a:bodyPr>
            <a:normAutofit fontScale="90000"/>
          </a:bodyPr>
          <a:lstStyle/>
          <a:p>
            <a:pPr algn="ctr">
              <a:lnSpc>
                <a:spcPct val="107000"/>
              </a:lnSpc>
              <a:spcAft>
                <a:spcPts val="800"/>
              </a:spcAft>
            </a:pP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Friday 4</a:t>
            </a:r>
            <a:r>
              <a:rPr lang="en-GB" sz="11500" baseline="300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th</a:t>
            </a: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 August</a:t>
            </a:r>
            <a:endParaRPr lang="en-GB" sz="1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883945A6-4FD2-851E-6896-FA7AAF491819}"/>
              </a:ext>
            </a:extLst>
          </p:cNvPr>
          <p:cNvSpPr txBox="1">
            <a:spLocks/>
          </p:cNvSpPr>
          <p:nvPr/>
        </p:nvSpPr>
        <p:spPr>
          <a:xfrm>
            <a:off x="0" y="5816600"/>
            <a:ext cx="7356045" cy="10414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GB" sz="11500" dirty="0">
                <a:solidFill>
                  <a:srgbClr val="BF8F00"/>
                </a:solidFill>
                <a:latin typeface="Garamond" panose="02020404030301010803" pitchFamily="18" charset="0"/>
                <a:ea typeface="Calibri" panose="020F0502020204030204" pitchFamily="34" charset="0"/>
                <a:cs typeface="Times New Roman" panose="02020603050405020304" pitchFamily="18" charset="0"/>
              </a:rPr>
              <a:t> Way of the Cross</a:t>
            </a:r>
            <a:endParaRPr lang="en-GB" sz="1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B8979B7A-8F24-1BDC-743F-6EF1224B0B1E}"/>
              </a:ext>
            </a:extLst>
          </p:cNvPr>
          <p:cNvSpPr txBox="1">
            <a:spLocks noChangeArrowheads="1"/>
          </p:cNvSpPr>
          <p:nvPr/>
        </p:nvSpPr>
        <p:spPr bwMode="auto">
          <a:xfrm>
            <a:off x="7670584" y="1826046"/>
            <a:ext cx="4170578" cy="452139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900" b="0" i="0" dirty="0">
              <a:effectLst/>
              <a:latin typeface="Garamond" panose="02020404030301010803" pitchFamily="18" charset="0"/>
            </a:endParaRPr>
          </a:p>
          <a:p>
            <a:pPr algn="just"/>
            <a:r>
              <a:rPr lang="en-US" sz="3200" b="0" i="0" dirty="0">
                <a:effectLst/>
                <a:latin typeface="Garamond" panose="02020404030301010803" pitchFamily="18" charset="0"/>
              </a:rPr>
              <a:t>“</a:t>
            </a:r>
            <a:r>
              <a:rPr lang="en-US" sz="3200" dirty="0">
                <a:solidFill>
                  <a:srgbClr val="333333"/>
                </a:solidFill>
                <a:latin typeface="Garamond" panose="02020404030301010803" pitchFamily="18" charset="0"/>
              </a:rPr>
              <a:t>W</a:t>
            </a:r>
            <a:r>
              <a:rPr lang="en-US" sz="3200" b="0" i="0" dirty="0">
                <a:solidFill>
                  <a:srgbClr val="333333"/>
                </a:solidFill>
                <a:effectLst/>
                <a:latin typeface="Garamond" panose="02020404030301010803" pitchFamily="18" charset="0"/>
              </a:rPr>
              <a:t>hen He was among us, Jesus walked, healing the sick, caring for the poor, doing justice… He walked among us, preaching and  teaching us</a:t>
            </a:r>
            <a:r>
              <a:rPr lang="en-US" sz="3200" b="0" i="0" dirty="0">
                <a:effectLst/>
                <a:latin typeface="Garamond" panose="02020404030301010803" pitchFamily="18" charset="0"/>
              </a:rPr>
              <a:t>.”</a:t>
            </a:r>
          </a:p>
          <a:p>
            <a:pPr algn="l"/>
            <a:endParaRPr lang="en-US" sz="900" b="0" i="0" dirty="0">
              <a:effectLst/>
              <a:latin typeface="Garamond" panose="02020404030301010803" pitchFamily="18" charset="0"/>
            </a:endParaRPr>
          </a:p>
          <a:p>
            <a:pPr algn="l"/>
            <a:r>
              <a:rPr lang="en-US" sz="2600" dirty="0">
                <a:latin typeface="Garamond" panose="02020404030301010803" pitchFamily="18" charset="0"/>
              </a:rPr>
              <a:t>- Pope Francis</a:t>
            </a:r>
            <a:endParaRPr lang="en-US" sz="2600" b="0" i="0" dirty="0">
              <a:effectLst/>
              <a:latin typeface="Garamond" panose="02020404030301010803" pitchFamily="18" charset="0"/>
            </a:endParaRPr>
          </a:p>
          <a:p>
            <a:pPr algn="ctr">
              <a:lnSpc>
                <a:spcPct val="107000"/>
              </a:lnSpc>
              <a:spcAft>
                <a:spcPts val="800"/>
              </a:spcAft>
            </a:pPr>
            <a:r>
              <a:rPr lang="en-US" sz="8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888418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4F8444E-13CA-2542-DFBD-ADE0F31C8D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51"/>
          <a:stretch/>
        </p:blipFill>
        <p:spPr bwMode="auto">
          <a:xfrm>
            <a:off x="-42863" y="1512709"/>
            <a:ext cx="7451247" cy="53452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2" name="Title 1"/>
          <p:cNvSpPr>
            <a:spLocks noGrp="1"/>
          </p:cNvSpPr>
          <p:nvPr>
            <p:ph type="ctrTitle"/>
          </p:nvPr>
        </p:nvSpPr>
        <p:spPr>
          <a:xfrm>
            <a:off x="0" y="295125"/>
            <a:ext cx="12192000" cy="1655763"/>
          </a:xfrm>
          <a:solidFill>
            <a:schemeClr val="accent1">
              <a:lumMod val="40000"/>
              <a:lumOff val="60000"/>
            </a:schemeClr>
          </a:solidFill>
          <a:ln w="57150">
            <a:solidFill>
              <a:schemeClr val="accent4">
                <a:lumMod val="75000"/>
              </a:schemeClr>
            </a:solidFill>
          </a:ln>
        </p:spPr>
        <p:txBody>
          <a:bodyPr>
            <a:normAutofit fontScale="90000"/>
          </a:bodyPr>
          <a:lstStyle/>
          <a:p>
            <a:pPr algn="ctr">
              <a:lnSpc>
                <a:spcPct val="107000"/>
              </a:lnSpc>
              <a:spcAft>
                <a:spcPts val="800"/>
              </a:spcAft>
            </a:pP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Saturday 5</a:t>
            </a:r>
            <a:r>
              <a:rPr lang="en-GB" sz="11500" baseline="300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th</a:t>
            </a:r>
            <a:r>
              <a:rPr lang="en-GB" sz="11500" dirty="0">
                <a:solidFill>
                  <a:srgbClr val="BF8F00"/>
                </a:solidFill>
                <a:effectLst/>
                <a:latin typeface="Garamond" panose="02020404030301010803" pitchFamily="18" charset="0"/>
                <a:ea typeface="Calibri" panose="020F0502020204030204" pitchFamily="34" charset="0"/>
                <a:cs typeface="Times New Roman" panose="02020603050405020304" pitchFamily="18" charset="0"/>
              </a:rPr>
              <a:t> August</a:t>
            </a:r>
            <a:endParaRPr lang="en-GB" sz="1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6EFEA65-CA4E-545A-DA83-DFC3ACFF30AF}"/>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5" name="Title 1">
            <a:extLst>
              <a:ext uri="{FF2B5EF4-FFF2-40B4-BE49-F238E27FC236}">
                <a16:creationId xmlns:a16="http://schemas.microsoft.com/office/drawing/2014/main" id="{740C923A-033C-F1A5-8946-8BD1CC5656DA}"/>
              </a:ext>
            </a:extLst>
          </p:cNvPr>
          <p:cNvSpPr txBox="1">
            <a:spLocks/>
          </p:cNvSpPr>
          <p:nvPr/>
        </p:nvSpPr>
        <p:spPr>
          <a:xfrm>
            <a:off x="0" y="5816600"/>
            <a:ext cx="7356045" cy="10414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GB" sz="11500" dirty="0">
                <a:solidFill>
                  <a:srgbClr val="BF8F00"/>
                </a:solidFill>
                <a:latin typeface="Garamond" panose="02020404030301010803" pitchFamily="18" charset="0"/>
                <a:ea typeface="Calibri" panose="020F0502020204030204" pitchFamily="34" charset="0"/>
                <a:cs typeface="Times New Roman" panose="02020603050405020304" pitchFamily="18" charset="0"/>
              </a:rPr>
              <a:t> Evening Vigil</a:t>
            </a:r>
            <a:endParaRPr lang="en-GB" sz="1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2CE767E8-FBFD-DD38-A632-3F0922FC0BDA}"/>
              </a:ext>
            </a:extLst>
          </p:cNvPr>
          <p:cNvSpPr txBox="1">
            <a:spLocks noChangeArrowheads="1"/>
          </p:cNvSpPr>
          <p:nvPr/>
        </p:nvSpPr>
        <p:spPr bwMode="auto">
          <a:xfrm>
            <a:off x="7670584" y="1826046"/>
            <a:ext cx="4170578" cy="452139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900" b="0" i="0" dirty="0">
              <a:effectLst/>
              <a:latin typeface="Garamond" panose="02020404030301010803" pitchFamily="18" charset="0"/>
            </a:endParaRPr>
          </a:p>
          <a:p>
            <a:pPr algn="just"/>
            <a:r>
              <a:rPr lang="en-US" sz="3200" b="0" i="0" dirty="0">
                <a:effectLst/>
                <a:latin typeface="Garamond" panose="02020404030301010803" pitchFamily="18" charset="0"/>
              </a:rPr>
              <a:t>“</a:t>
            </a:r>
            <a:r>
              <a:rPr lang="en-US" sz="3200" dirty="0">
                <a:solidFill>
                  <a:srgbClr val="333333"/>
                </a:solidFill>
                <a:latin typeface="Garamond" panose="02020404030301010803" pitchFamily="18" charset="0"/>
              </a:rPr>
              <a:t>Don’t be afraid.  Be of good cheer.  Jesus knows the heart of each one of  our lives. He knows our hearts.  Our hearts burn, knowing that we are loved</a:t>
            </a:r>
            <a:r>
              <a:rPr lang="en-US" sz="3200" b="0" i="0" dirty="0">
                <a:effectLst/>
                <a:latin typeface="Garamond" panose="02020404030301010803" pitchFamily="18" charset="0"/>
              </a:rPr>
              <a:t>.”</a:t>
            </a:r>
          </a:p>
          <a:p>
            <a:pPr algn="l"/>
            <a:endParaRPr lang="en-US" sz="900" b="0" i="0" dirty="0">
              <a:effectLst/>
              <a:latin typeface="Garamond" panose="02020404030301010803" pitchFamily="18" charset="0"/>
            </a:endParaRPr>
          </a:p>
          <a:p>
            <a:pPr algn="l"/>
            <a:r>
              <a:rPr lang="en-US" sz="2600" dirty="0">
                <a:latin typeface="Garamond" panose="02020404030301010803" pitchFamily="18" charset="0"/>
              </a:rPr>
              <a:t>- Pope Francis</a:t>
            </a:r>
            <a:endParaRPr lang="en-US" sz="2600" b="0" i="0" dirty="0">
              <a:effectLst/>
              <a:latin typeface="Garamond" panose="02020404030301010803" pitchFamily="18" charset="0"/>
            </a:endParaRPr>
          </a:p>
          <a:p>
            <a:pPr algn="ctr">
              <a:lnSpc>
                <a:spcPct val="107000"/>
              </a:lnSpc>
              <a:spcAft>
                <a:spcPts val="800"/>
              </a:spcAft>
            </a:pPr>
            <a:r>
              <a:rPr lang="en-US" sz="8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r>
            <a:br>
              <a:rPr lang="en-US" sz="1400" dirty="0">
                <a:effectLst/>
                <a:latin typeface="Garamond" panose="02020404030301010803" pitchFamily="18" charset="0"/>
                <a:ea typeface="Times New Roman" panose="02020603050405020304" pitchFamily="18" charset="0"/>
                <a:cs typeface="Times New Roman" panose="02020603050405020304" pitchFamily="18"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0557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F0585-C9A4-4F37-BF45-19570350497D}">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6f78821-969e-443f-8b7e-99ce487fda93"/>
    <ds:schemaRef ds:uri="http://purl.org/dc/elements/1.1/"/>
    <ds:schemaRef ds:uri="http://www.w3.org/XML/1998/namespace"/>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6129</TotalTime>
  <Words>592</Words>
  <Application>Microsoft Office PowerPoint</Application>
  <PresentationFormat>Widescreen</PresentationFormat>
  <Paragraphs>125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Garamond</vt:lpstr>
      <vt:lpstr>Times New Roman</vt:lpstr>
      <vt:lpstr>Office Theme</vt:lpstr>
      <vt:lpstr>World Youth Day 2023</vt:lpstr>
      <vt:lpstr>Tuesday 1st August</vt:lpstr>
      <vt:lpstr>The City of Joy</vt:lpstr>
      <vt:lpstr>Wednesday 2nd August</vt:lpstr>
      <vt:lpstr>The Youth Festival</vt:lpstr>
      <vt:lpstr>Thursday 3rd August</vt:lpstr>
      <vt:lpstr>The Youth Festival</vt:lpstr>
      <vt:lpstr>Friday 4th August</vt:lpstr>
      <vt:lpstr>Saturday 5th August</vt:lpstr>
      <vt:lpstr>Sunday 6th August</vt:lpstr>
      <vt:lpstr>World Youth Day 2027</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355</cp:revision>
  <dcterms:created xsi:type="dcterms:W3CDTF">2019-09-06T14:56:38Z</dcterms:created>
  <dcterms:modified xsi:type="dcterms:W3CDTF">2023-09-05T13:56:14Z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