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95" r:id="rId5"/>
    <p:sldId id="333" r:id="rId6"/>
    <p:sldId id="258" r:id="rId7"/>
    <p:sldId id="359" r:id="rId8"/>
    <p:sldId id="391" r:id="rId9"/>
    <p:sldId id="3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95610-D8E2-439E-B777-2BEB76769CD0}" v="76" dt="2023-09-22T15:14:22.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92" d="100"/>
          <a:sy n="92"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04/10/2023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04/10/2023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walsingham.org.uk/history/"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6" name="Picture 5">
            <a:extLst>
              <a:ext uri="{FF2B5EF4-FFF2-40B4-BE49-F238E27FC236}">
                <a16:creationId xmlns:a16="http://schemas.microsoft.com/office/drawing/2014/main" id="{37F08D19-5A56-9383-229A-4450CBBF577B}"/>
              </a:ext>
            </a:extLst>
          </p:cNvPr>
          <p:cNvPicPr>
            <a:picLocks noChangeAspect="1"/>
          </p:cNvPicPr>
          <p:nvPr/>
        </p:nvPicPr>
        <p:blipFill rotWithShape="1">
          <a:blip r:embed="rId3"/>
          <a:srcRect l="19394" t="34674" r="20215" b="19691"/>
          <a:stretch/>
        </p:blipFill>
        <p:spPr>
          <a:xfrm>
            <a:off x="2510150" y="1919242"/>
            <a:ext cx="7381760" cy="3137765"/>
          </a:xfrm>
          <a:prstGeom prst="rect">
            <a:avLst/>
          </a:prstGeom>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lank signpost cartoon. | CanStock">
            <a:extLst>
              <a:ext uri="{FF2B5EF4-FFF2-40B4-BE49-F238E27FC236}">
                <a16:creationId xmlns:a16="http://schemas.microsoft.com/office/drawing/2014/main" id="{EFFDBB2D-EE44-0BBB-4C4D-00A393F5E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77"/>
          <a:stretch/>
        </p:blipFill>
        <p:spPr bwMode="auto">
          <a:xfrm>
            <a:off x="280461" y="1950089"/>
            <a:ext cx="3743280" cy="3700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798990" y="400190"/>
            <a:ext cx="10787401" cy="118891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Stewards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Rectangle 1">
            <a:extLst>
              <a:ext uri="{FF2B5EF4-FFF2-40B4-BE49-F238E27FC236}">
                <a16:creationId xmlns:a16="http://schemas.microsoft.com/office/drawing/2014/main" id="{8AAE6C56-5E7E-D6F8-A418-DDBDD80F118F}"/>
              </a:ext>
            </a:extLst>
          </p:cNvPr>
          <p:cNvSpPr/>
          <p:nvPr/>
        </p:nvSpPr>
        <p:spPr>
          <a:xfrm>
            <a:off x="3143458" y="1420298"/>
            <a:ext cx="7935606" cy="5339923"/>
          </a:xfrm>
          <a:prstGeom prst="rect">
            <a:avLst/>
          </a:prstGeom>
          <a:solidFill>
            <a:schemeClr val="bg1"/>
          </a:solidFill>
          <a:effectLst>
            <a:softEdge rad="635000"/>
          </a:effectLst>
        </p:spPr>
        <p:txBody>
          <a:bodyPr wrap="square">
            <a:spAutoFit/>
          </a:bodyPr>
          <a:lstStyle/>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US" sz="3200" b="0" i="0" dirty="0">
                <a:effectLst/>
                <a:latin typeface="Garamond" panose="02020404030301010803" pitchFamily="18" charset="0"/>
              </a:rPr>
              <a:t>“We thank you                                                 for all the blessings of this life,                        for those who love us,                                      for occupations that fulfill us,                                  and for leisure that restores us.                         Make us faithful stewards of your bounty            and make us ever mindful                                  of the needs of others,                                   especially those who go to sleep                          hungry in our world.”</a:t>
            </a:r>
            <a:endParaRPr lang="en-US" sz="14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2709C51-D0D9-FA49-4ECF-97AE82F70457}"/>
              </a:ext>
            </a:extLst>
          </p:cNvPr>
          <p:cNvSpPr/>
          <p:nvPr/>
        </p:nvSpPr>
        <p:spPr>
          <a:xfrm>
            <a:off x="798990" y="2272145"/>
            <a:ext cx="2729301" cy="245687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Gratitude is an Attitude – Heartnotes – Unity of Austin">
            <a:extLst>
              <a:ext uri="{FF2B5EF4-FFF2-40B4-BE49-F238E27FC236}">
                <a16:creationId xmlns:a16="http://schemas.microsoft.com/office/drawing/2014/main" id="{FC199D77-D004-CDA4-E2BC-3381CBED2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85" y="2348482"/>
            <a:ext cx="2530310" cy="230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440520" y="2204728"/>
            <a:ext cx="5291091" cy="3013646"/>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8</a:t>
            </a:r>
            <a:r>
              <a:rPr lang="en-GB" sz="2600" b="1" baseline="30000" dirty="0">
                <a:latin typeface="Garamond" panose="02020404030301010803" pitchFamily="18" charset="0"/>
              </a:rPr>
              <a:t>th</a:t>
            </a:r>
            <a:r>
              <a:rPr lang="en-GB" sz="2600" b="1" dirty="0">
                <a:latin typeface="Garamond" panose="02020404030301010803" pitchFamily="18" charset="0"/>
              </a:rPr>
              <a:t> October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of God’s work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“It is wonderful                    in our eyes.”</a:t>
            </a:r>
            <a:endParaRPr lang="en-GB" sz="36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 name="Picture 3">
            <a:extLst>
              <a:ext uri="{FF2B5EF4-FFF2-40B4-BE49-F238E27FC236}">
                <a16:creationId xmlns:a16="http://schemas.microsoft.com/office/drawing/2014/main" id="{299C0FCF-7864-68E3-5BE7-6BCCBC3A13FB}"/>
              </a:ext>
            </a:extLst>
          </p:cNvPr>
          <p:cNvPicPr>
            <a:picLocks noChangeAspect="1"/>
          </p:cNvPicPr>
          <p:nvPr/>
        </p:nvPicPr>
        <p:blipFill rotWithShape="1">
          <a:blip r:embed="rId3"/>
          <a:srcRect l="11433" t="22265" r="20494" b="5501"/>
          <a:stretch/>
        </p:blipFill>
        <p:spPr>
          <a:xfrm>
            <a:off x="498765" y="1960794"/>
            <a:ext cx="7513138" cy="4484393"/>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3" name="Title 1">
            <a:extLst>
              <a:ext uri="{FF2B5EF4-FFF2-40B4-BE49-F238E27FC236}">
                <a16:creationId xmlns:a16="http://schemas.microsoft.com/office/drawing/2014/main" id="{D5FCE118-DF2A-7A54-3946-D86B3B936B02}"/>
              </a:ext>
            </a:extLst>
          </p:cNvPr>
          <p:cNvSpPr txBox="1">
            <a:spLocks/>
          </p:cNvSpPr>
          <p:nvPr/>
        </p:nvSpPr>
        <p:spPr>
          <a:xfrm>
            <a:off x="188375" y="5210031"/>
            <a:ext cx="6989685" cy="156171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2700" dirty="0">
              <a:solidFill>
                <a:schemeClr val="accent4">
                  <a:lumMod val="75000"/>
                </a:schemeClr>
              </a:solidFill>
              <a:latin typeface="Garamond" panose="02020404030301010803" pitchFamily="18" charset="0"/>
            </a:endParaRPr>
          </a:p>
          <a:p>
            <a:pPr algn="ctr"/>
            <a:r>
              <a:rPr lang="en-GB" altLang="en-US" sz="5400" dirty="0">
                <a:solidFill>
                  <a:schemeClr val="accent4">
                    <a:lumMod val="75000"/>
                  </a:schemeClr>
                </a:solidFill>
                <a:latin typeface="Garamond" panose="02020404030301010803" pitchFamily="18" charset="0"/>
              </a:rPr>
              <a:t>WEEK OF PRAYER FOR PRISONERS AND THEIR DEPENDENTS              8</a:t>
            </a:r>
            <a:r>
              <a:rPr lang="en-GB" altLang="en-US" sz="5400" baseline="30000" dirty="0">
                <a:solidFill>
                  <a:schemeClr val="accent4">
                    <a:lumMod val="75000"/>
                  </a:schemeClr>
                </a:solidFill>
                <a:latin typeface="Garamond" panose="02020404030301010803" pitchFamily="18" charset="0"/>
              </a:rPr>
              <a:t>th</a:t>
            </a:r>
            <a:r>
              <a:rPr lang="en-GB" altLang="en-US" sz="5400" dirty="0">
                <a:solidFill>
                  <a:schemeClr val="accent4">
                    <a:lumMod val="75000"/>
                  </a:schemeClr>
                </a:solidFill>
                <a:latin typeface="Garamond" panose="02020404030301010803" pitchFamily="18" charset="0"/>
              </a:rPr>
              <a:t> – 14</a:t>
            </a:r>
            <a:r>
              <a:rPr lang="en-GB" altLang="en-US" sz="5400" baseline="30000" dirty="0">
                <a:solidFill>
                  <a:schemeClr val="accent4">
                    <a:lumMod val="75000"/>
                  </a:schemeClr>
                </a:solidFill>
                <a:latin typeface="Garamond" panose="02020404030301010803" pitchFamily="18" charset="0"/>
              </a:rPr>
              <a:t>th</a:t>
            </a:r>
            <a:r>
              <a:rPr lang="en-GB" altLang="en-US" sz="5400" dirty="0">
                <a:solidFill>
                  <a:schemeClr val="accent4">
                    <a:lumMod val="75000"/>
                  </a:schemeClr>
                </a:solidFill>
                <a:latin typeface="Garamond" panose="02020404030301010803" pitchFamily="18" charset="0"/>
              </a:rPr>
              <a:t> OCTOBER</a:t>
            </a:r>
            <a:endParaRPr lang="en-GB" sz="5400" dirty="0">
              <a:solidFill>
                <a:schemeClr val="accent4">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3C45FF8B-6D75-8241-06FD-7E08262AABF9}"/>
              </a:ext>
            </a:extLst>
          </p:cNvPr>
          <p:cNvPicPr>
            <a:picLocks noChangeAspect="1"/>
          </p:cNvPicPr>
          <p:nvPr/>
        </p:nvPicPr>
        <p:blipFill rotWithShape="1">
          <a:blip r:embed="rId3"/>
          <a:srcRect l="35000" t="52122" r="35985" b="32121"/>
          <a:stretch/>
        </p:blipFill>
        <p:spPr>
          <a:xfrm>
            <a:off x="124287" y="86257"/>
            <a:ext cx="7095049" cy="2167416"/>
          </a:xfrm>
          <a:prstGeom prst="rect">
            <a:avLst/>
          </a:prstGeom>
        </p:spPr>
      </p:pic>
      <p:sp>
        <p:nvSpPr>
          <p:cNvPr id="9" name="TextBox 8">
            <a:extLst>
              <a:ext uri="{FF2B5EF4-FFF2-40B4-BE49-F238E27FC236}">
                <a16:creationId xmlns:a16="http://schemas.microsoft.com/office/drawing/2014/main" id="{CC87D676-8AF4-32DE-8790-7E57049B8694}"/>
              </a:ext>
            </a:extLst>
          </p:cNvPr>
          <p:cNvSpPr txBox="1"/>
          <p:nvPr/>
        </p:nvSpPr>
        <p:spPr>
          <a:xfrm>
            <a:off x="144924" y="2646279"/>
            <a:ext cx="7053773" cy="2062103"/>
          </a:xfrm>
          <a:prstGeom prst="rect">
            <a:avLst/>
          </a:prstGeom>
          <a:noFill/>
        </p:spPr>
        <p:txBody>
          <a:bodyPr wrap="square" rtlCol="0">
            <a:spAutoFit/>
          </a:bodyPr>
          <a:lstStyle/>
          <a:p>
            <a:pPr algn="ctr"/>
            <a:r>
              <a:rPr lang="en-US" sz="3200" dirty="0">
                <a:effectLst/>
                <a:latin typeface="Garamond" panose="02020404030301010803" pitchFamily="18" charset="0"/>
              </a:rPr>
              <a:t>  “I was in prison, and you came to me … as long as you did it to one of these my least brethren, you did it to me.”</a:t>
            </a:r>
            <a:br>
              <a:rPr lang="en-US" sz="3200" dirty="0">
                <a:effectLst/>
                <a:latin typeface="Garamond" panose="02020404030301010803" pitchFamily="18" charset="0"/>
              </a:rPr>
            </a:br>
            <a:r>
              <a:rPr lang="en-US" sz="3200" dirty="0">
                <a:effectLst/>
                <a:latin typeface="Garamond" panose="02020404030301010803" pitchFamily="18" charset="0"/>
              </a:rPr>
              <a:t>(Matthew 25 : 36-40)</a:t>
            </a:r>
            <a:endParaRPr lang="en-GB" sz="3200" dirty="0">
              <a:latin typeface="Garamond" panose="02020404030301010803" pitchFamily="18" charset="0"/>
            </a:endParaRPr>
          </a:p>
        </p:txBody>
      </p:sp>
      <p:pic>
        <p:nvPicPr>
          <p:cNvPr id="11" name="Picture 10">
            <a:extLst>
              <a:ext uri="{FF2B5EF4-FFF2-40B4-BE49-F238E27FC236}">
                <a16:creationId xmlns:a16="http://schemas.microsoft.com/office/drawing/2014/main" id="{1EA7DF66-F555-70AE-9912-ED6810479CF3}"/>
              </a:ext>
            </a:extLst>
          </p:cNvPr>
          <p:cNvPicPr>
            <a:picLocks noChangeAspect="1"/>
          </p:cNvPicPr>
          <p:nvPr/>
        </p:nvPicPr>
        <p:blipFill rotWithShape="1">
          <a:blip r:embed="rId4"/>
          <a:srcRect l="63131" t="29773" r="15315" b="14759"/>
          <a:stretch/>
        </p:blipFill>
        <p:spPr>
          <a:xfrm>
            <a:off x="7874494" y="119179"/>
            <a:ext cx="3738569" cy="5411907"/>
          </a:xfrm>
          <a:prstGeom prst="rect">
            <a:avLst/>
          </a:prstGeom>
        </p:spPr>
      </p:pic>
      <p:sp>
        <p:nvSpPr>
          <p:cNvPr id="12" name="Rectangle 11">
            <a:extLst>
              <a:ext uri="{FF2B5EF4-FFF2-40B4-BE49-F238E27FC236}">
                <a16:creationId xmlns:a16="http://schemas.microsoft.com/office/drawing/2014/main" id="{FE344AD2-9630-2F5C-9A8D-1F402E4C4A90}"/>
              </a:ext>
            </a:extLst>
          </p:cNvPr>
          <p:cNvSpPr/>
          <p:nvPr/>
        </p:nvSpPr>
        <p:spPr>
          <a:xfrm rot="16712635">
            <a:off x="5547700" y="2016208"/>
            <a:ext cx="4591139" cy="7989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89289B2-22DB-CCE2-FF52-0A17687B1ADF}"/>
              </a:ext>
            </a:extLst>
          </p:cNvPr>
          <p:cNvSpPr/>
          <p:nvPr/>
        </p:nvSpPr>
        <p:spPr>
          <a:xfrm rot="21206190">
            <a:off x="8258632" y="5225156"/>
            <a:ext cx="3615147" cy="7989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63841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t="8042" b="13375"/>
          <a:stretch/>
        </p:blipFill>
        <p:spPr bwMode="auto">
          <a:xfrm>
            <a:off x="891414" y="1800091"/>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32792" y="145750"/>
            <a:ext cx="4326416"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TextBox 1"/>
          <p:cNvSpPr txBox="1"/>
          <p:nvPr/>
        </p:nvSpPr>
        <p:spPr>
          <a:xfrm>
            <a:off x="284502" y="2044056"/>
            <a:ext cx="11907498" cy="2671501"/>
          </a:xfrm>
          <a:prstGeom prst="rect">
            <a:avLst/>
          </a:prstGeom>
          <a:noFill/>
        </p:spPr>
        <p:txBody>
          <a:bodyPr wrap="square" rtlCol="0">
            <a:spAutoFit/>
          </a:bodyPr>
          <a:lstStyle/>
          <a:p>
            <a:pPr algn="ctr"/>
            <a:r>
              <a:rPr lang="en-GB" sz="4000" dirty="0">
                <a:latin typeface="Garamond" panose="02020404030301010803" pitchFamily="18" charset="0"/>
              </a:rPr>
              <a:t>DO NOT BE AFRAID,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for I am with you;                                                                                    do not be dismayed, for I am your God;                                                    I will strengthen you, I will help you.                                                      </a:t>
            </a:r>
            <a:r>
              <a:rPr lang="en-GB" sz="2400" dirty="0">
                <a:latin typeface="Garamond" panose="02020404030301010803" pitchFamily="18" charset="0"/>
              </a:rPr>
              <a:t>(</a:t>
            </a:r>
            <a:r>
              <a:rPr lang="en-GB"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Isaiah 41 : 10</a:t>
            </a:r>
            <a:r>
              <a:rPr lang="en-GB" sz="2400" dirty="0">
                <a:latin typeface="Garamond" panose="02020404030301010803" pitchFamily="18" charset="0"/>
              </a:rPr>
              <a:t>)</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765228" y="2040130"/>
            <a:ext cx="7635888" cy="3719288"/>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4F4D4D"/>
                </a:solidFill>
                <a:effectLst/>
                <a:latin typeface="Garamond" panose="02020404030301010803" pitchFamily="18" charset="0"/>
                <a:ea typeface="Calibri" panose="020F0502020204030204" pitchFamily="34" charset="0"/>
                <a:cs typeface="Times New Roman" panose="02020603050405020304" pitchFamily="18" charset="0"/>
              </a:rPr>
              <a:t>We are loved                       the way we are,                    without makeup</a:t>
            </a: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692402"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8BAAAED-BCA9-6935-8E83-15DDEF7A6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537" y="36804"/>
            <a:ext cx="4789858" cy="6709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91261" y="5906796"/>
            <a:ext cx="1544637" cy="1138773"/>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209368" y="168676"/>
            <a:ext cx="6877404" cy="155329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John Henry Newman  9</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October</a:t>
            </a: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220003" y="1831207"/>
            <a:ext cx="8020232" cy="3416320"/>
          </a:xfrm>
          <a:prstGeom prst="rect">
            <a:avLst/>
          </a:prstGeom>
          <a:noFill/>
        </p:spPr>
        <p:txBody>
          <a:bodyPr wrap="square" rtlCol="0">
            <a:spAutoFit/>
          </a:bodyPr>
          <a:lstStyle/>
          <a:p>
            <a:pPr algn="ctr"/>
            <a:r>
              <a:rPr lang="en-US" sz="2400" b="0" i="0" dirty="0">
                <a:solidFill>
                  <a:srgbClr val="202124"/>
                </a:solidFill>
                <a:effectLst/>
                <a:latin typeface="Garamond" panose="02020404030301010803" pitchFamily="18" charset="0"/>
              </a:rPr>
              <a:t>St John Henry Newman chose                                                           “Heart speaks unto Heart”                                                            as the motto to go on his coat of arms                                                when he became a Cardinal in 1879.                                              Inspired by these words spoken by                                                       St. Francis de Sales,                                                                                                      </a:t>
            </a:r>
            <a:r>
              <a:rPr lang="en-US" sz="2400" b="0" i="0" dirty="0">
                <a:solidFill>
                  <a:srgbClr val="040C28"/>
                </a:solidFill>
                <a:effectLst/>
                <a:latin typeface="Garamond" panose="02020404030301010803" pitchFamily="18" charset="0"/>
              </a:rPr>
              <a:t>Newman calls us to hear God                                                    speaking to our hearts                                                                      and to listen for our mission from God</a:t>
            </a:r>
            <a:r>
              <a:rPr lang="en-US" sz="2400" b="0" i="0" dirty="0">
                <a:solidFill>
                  <a:srgbClr val="202124"/>
                </a:solidFill>
                <a:effectLst/>
                <a:latin typeface="Garamond" panose="02020404030301010803" pitchFamily="18" charset="0"/>
              </a:rPr>
              <a:t>.</a:t>
            </a:r>
            <a:endParaRPr lang="en-GB" sz="2400" dirty="0">
              <a:latin typeface="Garamond" panose="02020404030301010803" pitchFamily="18" charset="0"/>
            </a:endParaRPr>
          </a:p>
        </p:txBody>
      </p:sp>
      <p:pic>
        <p:nvPicPr>
          <p:cNvPr id="2052" name="Picture 4" descr="Gay saint John Henry Newman and his &quot;earthly light&quot; Ambrose St. John shared  romantic friendship">
            <a:extLst>
              <a:ext uri="{FF2B5EF4-FFF2-40B4-BE49-F238E27FC236}">
                <a16:creationId xmlns:a16="http://schemas.microsoft.com/office/drawing/2014/main" id="{32ECF1B9-7853-80EE-EC3D-4FCE091E46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099" y="5236748"/>
            <a:ext cx="1774563" cy="14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2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71196" y="250481"/>
            <a:ext cx="6216617"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Places of Pilgrimage</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986510" y="1654988"/>
            <a:ext cx="5612388" cy="4411913"/>
          </a:xfrm>
          <a:prstGeom prst="rect">
            <a:avLst/>
          </a:prstGeom>
          <a:noFill/>
        </p:spPr>
        <p:txBody>
          <a:bodyPr wrap="square" rtlCol="0">
            <a:spAutoFit/>
          </a:bodyPr>
          <a:lstStyle/>
          <a:p>
            <a:pPr algn="ctr">
              <a:lnSpc>
                <a:spcPct val="107000"/>
              </a:lnSpc>
              <a:spcAft>
                <a:spcPts val="800"/>
              </a:spcAft>
            </a:pPr>
            <a:r>
              <a:rPr lang="en-US" sz="4000" dirty="0">
                <a:latin typeface="Garamond" panose="02020404030301010803" pitchFamily="18" charset="0"/>
              </a:rPr>
              <a:t>WALSINGHAM</a:t>
            </a:r>
          </a:p>
          <a:p>
            <a:pPr algn="just"/>
            <a:r>
              <a:rPr lang="en-US" sz="2000">
                <a:solidFill>
                  <a:srgbClr val="232323"/>
                </a:solidFill>
                <a:latin typeface="Garamond" panose="02020404030301010803" pitchFamily="18" charset="0"/>
              </a:rPr>
              <a:t>has </a:t>
            </a:r>
            <a:r>
              <a:rPr lang="en-US" sz="2000" dirty="0">
                <a:solidFill>
                  <a:srgbClr val="232323"/>
                </a:solidFill>
                <a:latin typeface="Garamond" panose="02020404030301010803" pitchFamily="18" charset="0"/>
              </a:rPr>
              <a:t>had a famous shrine to Our Lady since 1061, when Lady </a:t>
            </a:r>
            <a:r>
              <a:rPr lang="en-US" sz="2000" dirty="0" err="1">
                <a:solidFill>
                  <a:srgbClr val="232323"/>
                </a:solidFill>
                <a:latin typeface="Garamond" panose="02020404030301010803" pitchFamily="18" charset="0"/>
              </a:rPr>
              <a:t>Richeldis</a:t>
            </a:r>
            <a:r>
              <a:rPr lang="en-US" sz="2000" dirty="0">
                <a:solidFill>
                  <a:srgbClr val="232323"/>
                </a:solidFill>
                <a:latin typeface="Garamond" panose="02020404030301010803" pitchFamily="18" charset="0"/>
              </a:rPr>
              <a:t> de </a:t>
            </a:r>
            <a:r>
              <a:rPr lang="en-US" sz="2000" dirty="0" err="1">
                <a:solidFill>
                  <a:srgbClr val="232323"/>
                </a:solidFill>
                <a:latin typeface="Garamond" panose="02020404030301010803" pitchFamily="18" charset="0"/>
              </a:rPr>
              <a:t>Faverches</a:t>
            </a:r>
            <a:r>
              <a:rPr lang="en-US" sz="2000" dirty="0">
                <a:solidFill>
                  <a:srgbClr val="232323"/>
                </a:solidFill>
                <a:latin typeface="Garamond" panose="02020404030301010803" pitchFamily="18" charset="0"/>
              </a:rPr>
              <a:t> built a replica of the Holy House of Nazareth, the scene of the Annunciation.  It became one of the great places of pilgrimage in the Middle Ages.</a:t>
            </a:r>
            <a:endParaRPr lang="en-US" sz="1050" b="0" i="0" dirty="0">
              <a:solidFill>
                <a:srgbClr val="232323"/>
              </a:solidFill>
              <a:effectLst/>
              <a:latin typeface="Garamond" panose="02020404030301010803" pitchFamily="18" charset="0"/>
            </a:endParaRPr>
          </a:p>
          <a:p>
            <a:pPr algn="just"/>
            <a:endParaRPr lang="en-US" sz="1050" b="0" i="0" dirty="0">
              <a:solidFill>
                <a:srgbClr val="232323"/>
              </a:solidFill>
              <a:effectLst/>
              <a:latin typeface="Garamond" panose="02020404030301010803" pitchFamily="18" charset="0"/>
            </a:endParaRPr>
          </a:p>
          <a:p>
            <a:pPr algn="just"/>
            <a:r>
              <a:rPr lang="en-US" sz="2000" b="0" i="0" dirty="0">
                <a:solidFill>
                  <a:srgbClr val="232323"/>
                </a:solidFill>
                <a:effectLst/>
                <a:latin typeface="Garamond" panose="02020404030301010803" pitchFamily="18" charset="0"/>
              </a:rPr>
              <a:t>In 1538, during the Reformation, the King’s Commissioners destroyed the Shrine and burned the statue of Our Lady.  In 1897, the Sanctuary of Our Lady of Walsingham was restored and rebuilt, and pilgrimages began again.</a:t>
            </a:r>
          </a:p>
          <a:p>
            <a:pPr algn="just">
              <a:lnSpc>
                <a:spcPct val="107000"/>
              </a:lnSpc>
              <a:spcAft>
                <a:spcPts val="800"/>
              </a:spcAft>
            </a:pPr>
            <a:endParaRPr lang="en-GB" sz="2000" dirty="0">
              <a:latin typeface="Garamond" panose="02020404030301010803" pitchFamily="18" charset="0"/>
            </a:endParaRPr>
          </a:p>
        </p:txBody>
      </p:sp>
      <p:sp>
        <p:nvSpPr>
          <p:cNvPr id="12" name="Rectangle 5">
            <a:extLst>
              <a:ext uri="{FF2B5EF4-FFF2-40B4-BE49-F238E27FC236}">
                <a16:creationId xmlns:a16="http://schemas.microsoft.com/office/drawing/2014/main" id="{10802F36-D314-AD50-B43F-3AD3470845AA}"/>
              </a:ext>
            </a:extLst>
          </p:cNvPr>
          <p:cNvSpPr>
            <a:spLocks noChangeArrowheads="1"/>
          </p:cNvSpPr>
          <p:nvPr/>
        </p:nvSpPr>
        <p:spPr bwMode="auto">
          <a:xfrm>
            <a:off x="0" y="0"/>
            <a:ext cx="7620000" cy="0"/>
          </a:xfrm>
          <a:prstGeom prst="rect">
            <a:avLst/>
          </a:prstGeom>
          <a:solidFill>
            <a:srgbClr val="54B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DBB52"/>
                </a:solidFill>
                <a:effectLst/>
                <a:latin typeface="Montserrat" panose="00000500000000000000" pitchFamily="2" charset="0"/>
                <a:hlinkClick r:id="rId3" tooltip="View your shopping cart"/>
              </a:rPr>
              <a:t>0</a:t>
            </a:r>
            <a:r>
              <a:rPr kumimoji="0" lang="en-US" altLang="en-US" sz="800" b="0" i="0" u="none" strike="noStrike" cap="none" normalizeH="0" baseline="0">
                <a:ln>
                  <a:noFill/>
                </a:ln>
                <a:solidFill>
                  <a:srgbClr val="54B5E5"/>
                </a:solidFill>
                <a:effectLst/>
                <a:hlinkClick r:id="rId3" tooltip="View your shopping cart"/>
              </a:rPr>
              <a:t> </a:t>
            </a:r>
            <a:r>
              <a:rPr kumimoji="0" lang="en-US" altLang="en-US" sz="800" b="0" i="0" u="none" strike="noStrike" cap="none" normalizeH="0" baseline="0">
                <a:ln>
                  <a:noFill/>
                </a:ln>
                <a:solidFill>
                  <a:srgbClr val="54B5E5"/>
                </a:solidFill>
                <a:effectLst/>
              </a:rPr>
              <a:t> </a:t>
            </a:r>
            <a:r>
              <a:rPr kumimoji="0" lang="en-US" altLang="en-US" sz="1200" b="0" i="0" u="none" strike="noStrike" cap="none" normalizeH="0" baseline="0">
                <a:ln>
                  <a:noFill/>
                </a:ln>
                <a:solidFill>
                  <a:srgbClr val="54B5E5"/>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8" name="Picture 6">
            <a:hlinkClick r:id="rId3" tooltip="View your shopping cart"/>
            <a:extLst>
              <a:ext uri="{FF2B5EF4-FFF2-40B4-BE49-F238E27FC236}">
                <a16:creationId xmlns:a16="http://schemas.microsoft.com/office/drawing/2014/main" id="{0405885F-F70C-A2EB-B30D-29676B37F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8600"/>
            <a:ext cx="1619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alsingham Priory">
            <a:extLst>
              <a:ext uri="{FF2B5EF4-FFF2-40B4-BE49-F238E27FC236}">
                <a16:creationId xmlns:a16="http://schemas.microsoft.com/office/drawing/2014/main" id="{FAFCDCFD-CBF0-6DB9-0D2E-CC44D3536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203"/>
          <a:stretch/>
        </p:blipFill>
        <p:spPr bwMode="auto">
          <a:xfrm>
            <a:off x="320675" y="250481"/>
            <a:ext cx="5121337" cy="633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6" name="Picture 5">
            <a:extLst>
              <a:ext uri="{FF2B5EF4-FFF2-40B4-BE49-F238E27FC236}">
                <a16:creationId xmlns:a16="http://schemas.microsoft.com/office/drawing/2014/main" id="{37F08D19-5A56-9383-229A-4450CBBF577B}"/>
              </a:ext>
            </a:extLst>
          </p:cNvPr>
          <p:cNvPicPr>
            <a:picLocks noChangeAspect="1"/>
          </p:cNvPicPr>
          <p:nvPr/>
        </p:nvPicPr>
        <p:blipFill rotWithShape="1">
          <a:blip r:embed="rId3"/>
          <a:srcRect l="19394" t="34674" r="20215" b="19691"/>
          <a:stretch/>
        </p:blipFill>
        <p:spPr>
          <a:xfrm>
            <a:off x="2510150" y="1919242"/>
            <a:ext cx="7381760" cy="3137765"/>
          </a:xfrm>
          <a:prstGeom prst="rect">
            <a:avLst/>
          </a:prstGeom>
        </p:spPr>
      </p:pic>
    </p:spTree>
    <p:extLst>
      <p:ext uri="{BB962C8B-B14F-4D97-AF65-F5344CB8AC3E}">
        <p14:creationId xmlns:p14="http://schemas.microsoft.com/office/powerpoint/2010/main" val="343609917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Maria Shepherd</cp:lastModifiedBy>
  <cp:revision>259</cp:revision>
  <dcterms:created xsi:type="dcterms:W3CDTF">2019-09-06T14:56:38Z</dcterms:created>
  <dcterms:modified xsi:type="dcterms:W3CDTF">2023-10-04T08:37:37Z</dcterms:modified>
</cp:coreProperties>
</file>