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3" r:id="rId8"/>
    <p:sldId id="360" r:id="rId9"/>
    <p:sldId id="359" r:id="rId10"/>
    <p:sldId id="353" r:id="rId11"/>
    <p:sldId id="3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C29BE-51A3-464C-AE9B-8A6160A05741}" v="4" dt="2022-07-21T14:43:21.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06/10/2023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381698" y="5064803"/>
            <a:ext cx="1013659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762" y="1993729"/>
            <a:ext cx="6464462" cy="29010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81" y="5157925"/>
            <a:ext cx="1450235" cy="145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111358" y="1318774"/>
            <a:ext cx="10506504" cy="47315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2800" dirty="0">
                <a:latin typeface="Garamond" panose="02020404030301010803" pitchFamily="18" charset="0"/>
              </a:rPr>
              <a:t>Pope Francis points out that                                                                             “As stewards of God's creation,                                                                we are called to make the earth                                                                         a beautiful garden for the human family.                                                             When we destroy our forests,                                                                      ravage our soil and pollute our seas,                                                         we betray that noble calling.”</a:t>
            </a:r>
          </a:p>
          <a:p>
            <a:pPr algn="ctr"/>
            <a:endParaRPr lang="en-GB" sz="1100" dirty="0">
              <a:latin typeface="Garamond" panose="02020404030301010803" pitchFamily="18" charset="0"/>
            </a:endParaRPr>
          </a:p>
          <a:p>
            <a:pPr algn="ctr"/>
            <a:r>
              <a:rPr lang="en-GB" sz="2800" dirty="0">
                <a:effectLst/>
                <a:latin typeface="Garamond" panose="02020404030301010803" pitchFamily="18" charset="0"/>
                <a:ea typeface="Calibri" panose="020F0502020204030204" pitchFamily="34" charset="0"/>
                <a:cs typeface="Times New Roman" panose="02020603050405020304" pitchFamily="18" charset="0"/>
              </a:rPr>
              <a:t>Sometimes it is difficult to see what                                                              we can do as individuals,                                                                                  but if we each do one small thing                                                                         we can initiate greater change.</a:t>
            </a:r>
          </a:p>
          <a:p>
            <a:pPr algn="ctr"/>
            <a:endParaRPr lang="en-GB" sz="1100" dirty="0">
              <a:latin typeface="Garamond" panose="02020404030301010803" pitchFamily="18" charset="0"/>
              <a:ea typeface="Calibri" panose="020F0502020204030204" pitchFamily="34" charset="0"/>
              <a:cs typeface="Times New Roman" panose="02020603050405020304" pitchFamily="18" charset="0"/>
            </a:endParaRPr>
          </a:p>
          <a:p>
            <a:pPr algn="ctr"/>
            <a:r>
              <a:rPr lang="en-GB" sz="2800" dirty="0">
                <a:effectLst/>
                <a:latin typeface="Garamond" panose="02020404030301010803" pitchFamily="18" charset="0"/>
                <a:ea typeface="Calibri" panose="020F0502020204030204" pitchFamily="34" charset="0"/>
                <a:cs typeface="Times New Roman" panose="02020603050405020304" pitchFamily="18" charset="0"/>
              </a:rPr>
              <a:t>What can you do to look after our world?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1004899" y="166574"/>
            <a:ext cx="10461171" cy="1060845"/>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4800" dirty="0">
                <a:latin typeface="Garamond" panose="02020404030301010803" pitchFamily="18" charset="0"/>
                <a:ea typeface="Calibri" panose="020F0502020204030204" pitchFamily="34" charset="0"/>
                <a:cs typeface="Times New Roman" panose="02020603050405020304" pitchFamily="18" charset="0"/>
              </a:rPr>
              <a:t>F</a:t>
            </a:r>
            <a:r>
              <a:rPr lang="en-GB" sz="4800" dirty="0">
                <a:effectLst/>
                <a:latin typeface="Garamond" panose="02020404030301010803" pitchFamily="18" charset="0"/>
                <a:ea typeface="Calibri" panose="020F0502020204030204" pitchFamily="34" charset="0"/>
                <a:cs typeface="Times New Roman" panose="02020603050405020304" pitchFamily="18" charset="0"/>
              </a:rPr>
              <a:t>orward As Stewards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descr="My Top 3 Reasons Why You Should Love Trees!">
            <a:extLst>
              <a:ext uri="{FF2B5EF4-FFF2-40B4-BE49-F238E27FC236}">
                <a16:creationId xmlns:a16="http://schemas.microsoft.com/office/drawing/2014/main" id="{C4B20CEA-A674-68B5-D647-8DB71C7B4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55" r="9001"/>
          <a:stretch/>
        </p:blipFill>
        <p:spPr bwMode="auto">
          <a:xfrm>
            <a:off x="1004899" y="2299855"/>
            <a:ext cx="2392220" cy="29234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 name="Picture 2" descr="My Top 3 Reasons Why You Should Love Trees!">
            <a:extLst>
              <a:ext uri="{FF2B5EF4-FFF2-40B4-BE49-F238E27FC236}">
                <a16:creationId xmlns:a16="http://schemas.microsoft.com/office/drawing/2014/main" id="{FE309CF1-5871-ECDC-1F88-8FA41C534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55" r="9001"/>
          <a:stretch/>
        </p:blipFill>
        <p:spPr bwMode="auto">
          <a:xfrm>
            <a:off x="9365294" y="2281685"/>
            <a:ext cx="2392220" cy="29234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8078680" y="2619606"/>
            <a:ext cx="3904137" cy="2400657"/>
          </a:xfrm>
          <a:prstGeom prst="rect">
            <a:avLst/>
          </a:prstGeom>
        </p:spPr>
        <p:txBody>
          <a:bodyPr wrap="square">
            <a:spAutoFit/>
          </a:bodyPr>
          <a:lstStyle/>
          <a:p>
            <a:pPr algn="ctr"/>
            <a:r>
              <a:rPr lang="en-GB" sz="2600" b="1" dirty="0">
                <a:latin typeface="Garamond" panose="02020404030301010803" pitchFamily="18" charset="0"/>
              </a:rPr>
              <a:t>Sunday 15</a:t>
            </a:r>
            <a:r>
              <a:rPr lang="en-GB" sz="2600" b="1" baseline="30000" dirty="0">
                <a:latin typeface="Garamond" panose="02020404030301010803" pitchFamily="18" charset="0"/>
              </a:rPr>
              <a:t>th</a:t>
            </a:r>
            <a:r>
              <a:rPr lang="en-GB" sz="2600" b="1" dirty="0">
                <a:latin typeface="Garamond" panose="02020404030301010803" pitchFamily="18" charset="0"/>
              </a:rPr>
              <a:t> October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In the Gospel of Matthew,                         Jesus tells us that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“Many are invited.”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Many are called but few are chosen: What does that mean? Matthew 22:14">
            <a:extLst>
              <a:ext uri="{FF2B5EF4-FFF2-40B4-BE49-F238E27FC236}">
                <a16:creationId xmlns:a16="http://schemas.microsoft.com/office/drawing/2014/main" id="{13C182D4-7119-24FB-6E07-C5708CF399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50"/>
          <a:stretch/>
        </p:blipFill>
        <p:spPr bwMode="auto">
          <a:xfrm>
            <a:off x="369058" y="2619606"/>
            <a:ext cx="7644936" cy="343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30174" y="25097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10" name="Rectangle 9"/>
          <p:cNvSpPr/>
          <p:nvPr/>
        </p:nvSpPr>
        <p:spPr>
          <a:xfrm>
            <a:off x="241140" y="2136735"/>
            <a:ext cx="3468546" cy="461665"/>
          </a:xfrm>
          <a:prstGeom prst="rect">
            <a:avLst/>
          </a:prstGeom>
        </p:spPr>
        <p:txBody>
          <a:bodyPr wrap="square">
            <a:spAutoFit/>
          </a:bodyPr>
          <a:lstStyle/>
          <a:p>
            <a:endParaRPr lang="en-US" altLang="zh-TW" sz="2400" dirty="0">
              <a:latin typeface="Garamond" panose="02020404030301010803" pitchFamily="18" charset="0"/>
            </a:endParaRPr>
          </a:p>
        </p:txBody>
      </p:sp>
      <p:pic>
        <p:nvPicPr>
          <p:cNvPr id="9" name="Picture 2" descr="Circle of Light – Filling Your Heart with Light">
            <a:extLst>
              <a:ext uri="{FF2B5EF4-FFF2-40B4-BE49-F238E27FC236}">
                <a16:creationId xmlns:a16="http://schemas.microsoft.com/office/drawing/2014/main" id="{D736DD35-163A-AD67-4407-49B1F324087E}"/>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8042" b="13375"/>
          <a:stretch/>
        </p:blipFill>
        <p:spPr bwMode="auto">
          <a:xfrm>
            <a:off x="909887" y="1811045"/>
            <a:ext cx="10062913" cy="43322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5117" y="2219475"/>
            <a:ext cx="9178228" cy="1938992"/>
          </a:xfrm>
          <a:prstGeom prst="rect">
            <a:avLst/>
          </a:prstGeom>
          <a:noFill/>
        </p:spPr>
        <p:txBody>
          <a:bodyPr wrap="square" rtlCol="0">
            <a:spAutoFit/>
          </a:bodyPr>
          <a:lstStyle/>
          <a:p>
            <a:pPr algn="ctr"/>
            <a:r>
              <a:rPr lang="en-GB" sz="4000" dirty="0">
                <a:latin typeface="Garamond" panose="02020404030301010803" pitchFamily="18" charset="0"/>
              </a:rPr>
              <a:t>“Do  not be afraid, for I have redeemed you; I have called you by name, you are mine.” (Isaiah 43 : 1)</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556112" y="2061677"/>
            <a:ext cx="7635888" cy="4164794"/>
          </a:xfrm>
          <a:prstGeom prst="rect">
            <a:avLst/>
          </a:prstGeom>
          <a:noFill/>
        </p:spPr>
        <p:txBody>
          <a:bodyPr wrap="square" rtlCol="0">
            <a:spAutoFit/>
          </a:bodyPr>
          <a:lstStyle/>
          <a:p>
            <a:pPr algn="ctr">
              <a:lnSpc>
                <a:spcPct val="107000"/>
              </a:lnSpc>
              <a:spcAft>
                <a:spcPts val="800"/>
              </a:spcAft>
              <a:buClr>
                <a:srgbClr val="212121"/>
              </a:buClr>
            </a:pPr>
            <a:r>
              <a:rPr lang="en-GB" sz="3600" dirty="0">
                <a:latin typeface="Garamond" panose="02020404030301010803" pitchFamily="18" charset="0"/>
              </a:rPr>
              <a:t>“The only time that                               we are allowed                                        to look down upon others                                is when we are offering                            to help them up.”</a:t>
            </a:r>
            <a:endParaRPr lang="en-GB" sz="1000" dirty="0">
              <a:latin typeface="Garamond" panose="02020404030301010803" pitchFamily="18" charset="0"/>
            </a:endParaRPr>
          </a:p>
          <a:p>
            <a:pPr algn="ctr">
              <a:lnSpc>
                <a:spcPct val="107000"/>
              </a:lnSpc>
              <a:spcAft>
                <a:spcPts val="800"/>
              </a:spcAft>
              <a:buClr>
                <a:srgbClr val="212121"/>
              </a:buClr>
            </a:pPr>
            <a:endParaRPr lang="en-GB" sz="1000" dirty="0">
              <a:latin typeface="Garamond" panose="02020404030301010803" pitchFamily="18" charset="0"/>
            </a:endParaRPr>
          </a:p>
          <a:p>
            <a:pPr algn="ctr"/>
            <a:r>
              <a:rPr lang="en-GB" sz="10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St Margaret Mary </a:t>
            </a:r>
            <a:r>
              <a:rPr lang="en-GB" sz="5400" dirty="0" err="1">
                <a:solidFill>
                  <a:schemeClr val="accent4">
                    <a:lumMod val="75000"/>
                  </a:schemeClr>
                </a:solidFill>
                <a:latin typeface="Garamond" panose="02020404030301010803" pitchFamily="18" charset="0"/>
              </a:rPr>
              <a:t>Alacoque</a:t>
            </a:r>
            <a:endParaRPr lang="en-GB" sz="5400" dirty="0">
              <a:solidFill>
                <a:schemeClr val="accent4">
                  <a:lumMod val="75000"/>
                </a:schemeClr>
              </a:solidFill>
              <a:latin typeface="Garamond" panose="02020404030301010803" pitchFamily="18" charset="0"/>
            </a:endParaRP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4285673" y="1757790"/>
            <a:ext cx="7625748" cy="461665"/>
          </a:xfrm>
          <a:prstGeom prst="rect">
            <a:avLst/>
          </a:prstGeom>
          <a:noFill/>
        </p:spPr>
        <p:txBody>
          <a:bodyPr wrap="square" rtlCol="0">
            <a:spAutoFit/>
          </a:bodyPr>
          <a:lstStyle/>
          <a:p>
            <a:pPr algn="just"/>
            <a:r>
              <a:rPr lang="en-GB" sz="2400" dirty="0">
                <a:latin typeface="Garamond" panose="02020404030301010803" pitchFamily="18" charset="0"/>
              </a:rPr>
              <a:t>. </a:t>
            </a:r>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0" t="-1134" r="4204" b="1134"/>
          <a:stretch/>
        </p:blipFill>
        <p:spPr bwMode="auto">
          <a:xfrm>
            <a:off x="265731" y="1839416"/>
            <a:ext cx="3493700" cy="488793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2" name="TextBox 1"/>
          <p:cNvSpPr txBox="1"/>
          <p:nvPr/>
        </p:nvSpPr>
        <p:spPr>
          <a:xfrm>
            <a:off x="3872868" y="1850032"/>
            <a:ext cx="4988458" cy="5262979"/>
          </a:xfrm>
          <a:prstGeom prst="rect">
            <a:avLst/>
          </a:prstGeom>
          <a:noFill/>
        </p:spPr>
        <p:txBody>
          <a:bodyPr wrap="square" rtlCol="0">
            <a:spAutoFit/>
          </a:bodyPr>
          <a:lstStyle/>
          <a:p>
            <a:pPr algn="just"/>
            <a:r>
              <a:rPr lang="en-GB" sz="2400" b="1" dirty="0">
                <a:latin typeface="Garamond" panose="02020404030301010803" pitchFamily="18" charset="0"/>
              </a:rPr>
              <a:t>Margaret Mary </a:t>
            </a:r>
            <a:r>
              <a:rPr lang="en-GB" sz="2400" b="1" dirty="0" err="1">
                <a:latin typeface="Garamond" panose="02020404030301010803" pitchFamily="18" charset="0"/>
              </a:rPr>
              <a:t>Alacoque</a:t>
            </a:r>
            <a:r>
              <a:rPr lang="en-GB" sz="2400" dirty="0">
                <a:latin typeface="Garamond" panose="02020404030301010803" pitchFamily="18" charset="0"/>
              </a:rPr>
              <a:t>, VHM  was born on 22</a:t>
            </a:r>
            <a:r>
              <a:rPr lang="en-GB" sz="2400" baseline="30000" dirty="0">
                <a:latin typeface="Garamond" panose="02020404030301010803" pitchFamily="18" charset="0"/>
              </a:rPr>
              <a:t>nd</a:t>
            </a:r>
            <a:r>
              <a:rPr lang="en-GB" sz="2400" dirty="0">
                <a:latin typeface="Garamond" panose="02020404030301010803" pitchFamily="18" charset="0"/>
              </a:rPr>
              <a:t> July 1647 and died on 17</a:t>
            </a:r>
            <a:r>
              <a:rPr lang="en-GB" sz="2400" baseline="30000" dirty="0">
                <a:latin typeface="Garamond" panose="02020404030301010803" pitchFamily="18" charset="0"/>
              </a:rPr>
              <a:t>th</a:t>
            </a:r>
            <a:r>
              <a:rPr lang="en-GB" sz="2400" dirty="0">
                <a:latin typeface="Garamond" panose="02020404030301010803" pitchFamily="18" charset="0"/>
              </a:rPr>
              <a:t>  October 1690. She was a French nun in the Visitation order. She had been ill as a child and during this time offered to become a religious. As she grew older her family wanted her to marry but she was visited by a vision of Christ and became a nun at the age of 24.</a:t>
            </a:r>
          </a:p>
          <a:p>
            <a:pPr algn="just"/>
            <a:r>
              <a:rPr lang="en-GB" sz="2400" dirty="0">
                <a:latin typeface="Garamond" panose="02020404030301010803" pitchFamily="18" charset="0"/>
              </a:rPr>
              <a:t>In the convent she saw a number of visions of Christ and as a result she promoted devotion to the Sacred Heart of Jesus in its modern form.</a:t>
            </a:r>
          </a:p>
          <a:p>
            <a:pPr algn="just"/>
            <a:endParaRPr lang="en-GB" sz="2400" dirty="0">
              <a:latin typeface="Garamond" panose="02020404030301010803"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022" y="1956569"/>
            <a:ext cx="2835399" cy="3950227"/>
          </a:xfrm>
          <a:prstGeom prst="rect">
            <a:avLst/>
          </a:prstGeom>
        </p:spPr>
      </p:pic>
    </p:spTree>
    <p:extLst>
      <p:ext uri="{BB962C8B-B14F-4D97-AF65-F5344CB8AC3E}">
        <p14:creationId xmlns:p14="http://schemas.microsoft.com/office/powerpoint/2010/main" val="2277002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1489" y="254646"/>
            <a:ext cx="11238074"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Walsingham: The Slipper Chapel</a:t>
            </a: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6148" name="Picture 4">
            <a:extLst>
              <a:ext uri="{FF2B5EF4-FFF2-40B4-BE49-F238E27FC236}">
                <a16:creationId xmlns:a16="http://schemas.microsoft.com/office/drawing/2014/main" id="{731771FF-0541-A3C5-C4AD-838B9744F4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420"/>
          <a:stretch/>
        </p:blipFill>
        <p:spPr bwMode="auto">
          <a:xfrm>
            <a:off x="501490" y="1767145"/>
            <a:ext cx="2843126" cy="4470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61865" y="1767145"/>
            <a:ext cx="5698993" cy="4862870"/>
          </a:xfrm>
          <a:prstGeom prst="rect">
            <a:avLst/>
          </a:prstGeom>
          <a:noFill/>
        </p:spPr>
        <p:txBody>
          <a:bodyPr wrap="square" rtlCol="0">
            <a:spAutoFit/>
          </a:bodyPr>
          <a:lstStyle/>
          <a:p>
            <a:pPr algn="ctr"/>
            <a:r>
              <a:rPr lang="en-GB" sz="2000" b="1" dirty="0">
                <a:latin typeface="Garamond" panose="02020404030301010803" pitchFamily="18" charset="0"/>
              </a:rPr>
              <a:t>THE SLIPPER CHAPEL AT WALSINGHAM</a:t>
            </a:r>
          </a:p>
          <a:p>
            <a:pPr algn="ctr"/>
            <a:endParaRPr lang="en-GB" sz="600" b="1" dirty="0">
              <a:latin typeface="Garamond" panose="02020404030301010803" pitchFamily="18" charset="0"/>
            </a:endParaRPr>
          </a:p>
          <a:p>
            <a:pPr algn="just"/>
            <a:r>
              <a:rPr lang="en-GB" sz="2000" dirty="0">
                <a:latin typeface="Garamond" panose="02020404030301010803" pitchFamily="18" charset="0"/>
              </a:rPr>
              <a:t>Built in the mid-14</a:t>
            </a:r>
            <a:r>
              <a:rPr lang="en-GB" sz="2000" baseline="30000" dirty="0">
                <a:latin typeface="Garamond" panose="02020404030301010803" pitchFamily="18" charset="0"/>
              </a:rPr>
              <a:t>th</a:t>
            </a:r>
            <a:r>
              <a:rPr lang="en-GB" sz="2000" dirty="0">
                <a:latin typeface="Garamond" panose="02020404030301010803" pitchFamily="18" charset="0"/>
              </a:rPr>
              <a:t> century, and dedicated to Saint Catherine of Alexandria, this chapel served pilgrims on their way to England’s Nazareth, the Holy House at Walsingham. </a:t>
            </a:r>
          </a:p>
          <a:p>
            <a:pPr algn="just"/>
            <a:r>
              <a:rPr lang="en-GB" sz="2000" dirty="0">
                <a:latin typeface="Garamond" panose="02020404030301010803" pitchFamily="18" charset="0"/>
              </a:rPr>
              <a:t>Saint Catherine was the patron saint of pilgrims to the Holy Land and her knights kept open the road to Nazareth during the Crusades. Her tomb lies in the Monastery on Mount Sinai, within the Basilica of the Annunciation. </a:t>
            </a:r>
          </a:p>
          <a:p>
            <a:pPr algn="just"/>
            <a:r>
              <a:rPr lang="en-GB" sz="2000" dirty="0">
                <a:latin typeface="Garamond" panose="02020404030301010803" pitchFamily="18" charset="0"/>
              </a:rPr>
              <a:t>Just as on Mount Sinai, Moses took off his shoes because he was on holy ground, so the pilgrims to England’s Holy Land used to remove their shoes and walk the Holy Mile into Walsingham.</a:t>
            </a:r>
          </a:p>
          <a:p>
            <a:endParaRPr lang="en-GB" sz="2400" dirty="0">
              <a:latin typeface="Garamond" panose="02020404030301010803" pitchFamily="18" charset="0"/>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13424"/>
          <a:stretch/>
        </p:blipFill>
        <p:spPr>
          <a:xfrm>
            <a:off x="9278107" y="1864798"/>
            <a:ext cx="2461455" cy="3989901"/>
          </a:xfrm>
          <a:prstGeom prst="rect">
            <a:avLst/>
          </a:prstGeom>
        </p:spPr>
      </p:pic>
    </p:spTree>
    <p:extLst>
      <p:ext uri="{BB962C8B-B14F-4D97-AF65-F5344CB8AC3E}">
        <p14:creationId xmlns:p14="http://schemas.microsoft.com/office/powerpoint/2010/main" val="3792365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381698" y="5064803"/>
            <a:ext cx="1013659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762" y="1993729"/>
            <a:ext cx="6464462" cy="29010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81" y="5157925"/>
            <a:ext cx="1450235" cy="145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5624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8253</TotalTime>
  <Words>455</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Garamond</vt:lpstr>
      <vt:lpstr>Open Sans</vt:lpstr>
      <vt:lpstr>新細明體</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548</cp:revision>
  <dcterms:created xsi:type="dcterms:W3CDTF">2019-09-06T14:56:38Z</dcterms:created>
  <dcterms:modified xsi:type="dcterms:W3CDTF">2023-10-06T09:43:16Z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