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63" r:id="rId5"/>
    <p:sldId id="289" r:id="rId6"/>
    <p:sldId id="297" r:id="rId7"/>
    <p:sldId id="333" r:id="rId8"/>
    <p:sldId id="360" r:id="rId9"/>
    <p:sldId id="359" r:id="rId10"/>
    <p:sldId id="353" r:id="rId11"/>
    <p:sldId id="3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E54FEC-DACA-4319-8049-A441D59972BF}" v="4" dt="2023-10-30T11:28:28.8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5" autoAdjust="0"/>
    <p:restoredTop sz="94660"/>
  </p:normalViewPr>
  <p:slideViewPr>
    <p:cSldViewPr snapToGrid="0">
      <p:cViewPr varScale="1">
        <p:scale>
          <a:sx n="66" d="100"/>
          <a:sy n="66" d="100"/>
        </p:scale>
        <p:origin x="641" y="1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30/10/2023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30/10/2023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30/10/2023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30/10/2023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30/10/2023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30/10/2023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30/10/2023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30/10/2023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30/10/2023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30/10/2023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30/10/2023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30/10/2023</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7"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6</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November 2023</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48143" y="635212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3997" y="256903"/>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sp>
        <p:nvSpPr>
          <p:cNvPr id="9" name="Subtitle 2"/>
          <p:cNvSpPr txBox="1">
            <a:spLocks/>
          </p:cNvSpPr>
          <p:nvPr/>
        </p:nvSpPr>
        <p:spPr>
          <a:xfrm>
            <a:off x="1145175" y="5057007"/>
            <a:ext cx="1011171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as Carers ~</a:t>
            </a:r>
          </a:p>
        </p:txBody>
      </p:sp>
      <p:sp>
        <p:nvSpPr>
          <p:cNvPr id="7" name="Subtitle 2">
            <a:extLst>
              <a:ext uri="{FF2B5EF4-FFF2-40B4-BE49-F238E27FC236}">
                <a16:creationId xmlns:a16="http://schemas.microsoft.com/office/drawing/2014/main" id="{58A76CA3-62A8-3953-C9B2-677B8604AFCE}"/>
              </a:ext>
            </a:extLst>
          </p:cNvPr>
          <p:cNvSpPr txBox="1">
            <a:spLocks/>
          </p:cNvSpPr>
          <p:nvPr/>
        </p:nvSpPr>
        <p:spPr>
          <a:xfrm>
            <a:off x="3292133" y="1883144"/>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800" dirty="0">
                <a:solidFill>
                  <a:schemeClr val="bg1"/>
                </a:solidFill>
                <a:latin typeface="Garamond" panose="02020404030301010803" pitchFamily="18" charset="0"/>
              </a:rPr>
              <a:t>Monday 3</a:t>
            </a:r>
            <a:r>
              <a:rPr lang="en-GB" sz="2800" baseline="30000" dirty="0">
                <a:solidFill>
                  <a:schemeClr val="bg1"/>
                </a:solidFill>
                <a:latin typeface="Garamond" panose="02020404030301010803" pitchFamily="18" charset="0"/>
              </a:rPr>
              <a:t>rd</a:t>
            </a:r>
            <a:r>
              <a:rPr lang="en-GB" sz="2800" dirty="0">
                <a:solidFill>
                  <a:schemeClr val="bg1"/>
                </a:solidFill>
                <a:latin typeface="Garamond" panose="02020404030301010803" pitchFamily="18" charset="0"/>
              </a:rPr>
              <a:t> July 2023</a:t>
            </a:r>
          </a:p>
        </p:txBody>
      </p:sp>
      <p:pic>
        <p:nvPicPr>
          <p:cNvPr id="5122" name="Picture 2">
            <a:extLst>
              <a:ext uri="{FF2B5EF4-FFF2-40B4-BE49-F238E27FC236}">
                <a16:creationId xmlns:a16="http://schemas.microsoft.com/office/drawing/2014/main" id="{135427A1-BDF4-5445-4BBF-E30D8C101B92}"/>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766349" y="1833220"/>
            <a:ext cx="6910086" cy="31116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8735708"/>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842748" y="1740644"/>
            <a:ext cx="10506504" cy="4527048"/>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n-GB" sz="3600" dirty="0">
                <a:latin typeface="Garamond" panose="02020404030301010803" pitchFamily="18" charset="0"/>
              </a:rPr>
              <a:t>We pray for all those who look after others as carers, especially those who look after members of their families.</a:t>
            </a:r>
          </a:p>
          <a:p>
            <a:pPr algn="ctr"/>
            <a:endParaRPr lang="en-GB" sz="1200" dirty="0">
              <a:latin typeface="Garamond" panose="02020404030301010803" pitchFamily="18" charset="0"/>
            </a:endParaRPr>
          </a:p>
          <a:p>
            <a:pPr algn="ctr"/>
            <a:r>
              <a:rPr lang="en-GB" sz="3600" dirty="0">
                <a:latin typeface="Garamond" panose="02020404030301010803" pitchFamily="18" charset="0"/>
              </a:rPr>
              <a:t>God of all mercies,  </a:t>
            </a:r>
          </a:p>
          <a:p>
            <a:pPr algn="ctr"/>
            <a:r>
              <a:rPr lang="en-GB" sz="3600" dirty="0">
                <a:latin typeface="Garamond" panose="02020404030301010803" pitchFamily="18" charset="0"/>
              </a:rPr>
              <a:t>sustain those who care for others. </a:t>
            </a:r>
          </a:p>
          <a:p>
            <a:pPr algn="ctr"/>
            <a:r>
              <a:rPr lang="en-GB" sz="3600" dirty="0">
                <a:latin typeface="Garamond" panose="02020404030301010803" pitchFamily="18" charset="0"/>
              </a:rPr>
              <a:t>Grant them what they need for the moments ahead. </a:t>
            </a:r>
          </a:p>
          <a:p>
            <a:pPr algn="ctr"/>
            <a:r>
              <a:rPr lang="en-GB" sz="3600" dirty="0">
                <a:latin typeface="Garamond" panose="02020404030301010803" pitchFamily="18" charset="0"/>
              </a:rPr>
              <a:t>We ask this through the intercession of </a:t>
            </a:r>
          </a:p>
          <a:p>
            <a:pPr algn="ctr"/>
            <a:r>
              <a:rPr lang="en-GB" sz="3600" dirty="0">
                <a:latin typeface="Garamond" panose="02020404030301010803" pitchFamily="18" charset="0"/>
              </a:rPr>
              <a:t>Our Lady of Lourdes,</a:t>
            </a:r>
          </a:p>
          <a:p>
            <a:pPr algn="ctr"/>
            <a:endParaRPr lang="en-GB" sz="1200" dirty="0">
              <a:latin typeface="Garamond" panose="02020404030301010803" pitchFamily="18" charset="0"/>
            </a:endParaRPr>
          </a:p>
          <a:p>
            <a:pPr algn="ctr"/>
            <a:r>
              <a:rPr lang="en-GB" sz="3600" dirty="0">
                <a:latin typeface="Garamond" panose="02020404030301010803" pitchFamily="18" charset="0"/>
              </a:rPr>
              <a:t>Amen.</a:t>
            </a:r>
          </a:p>
          <a:p>
            <a:pPr algn="ctr"/>
            <a:endParaRPr lang="en-GB" sz="2800" dirty="0">
              <a:effectLst/>
              <a:latin typeface="Garamond" panose="02020404030301010803" pitchFamily="18" charset="0"/>
              <a:ea typeface="Calibri" panose="020F0502020204030204" pitchFamily="34" charset="0"/>
              <a:cs typeface="Times New Roman" panose="02020603050405020304"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244173"/>
            <a:ext cx="10461171" cy="1190654"/>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endParaRPr lang="en-GB" sz="600" dirty="0">
              <a:effectLst/>
              <a:latin typeface="Garamond" panose="02020404030301010803"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n-GB" sz="4800" dirty="0">
                <a:effectLst/>
                <a:latin typeface="Garamond" panose="02020404030301010803" pitchFamily="18" charset="0"/>
                <a:ea typeface="Calibri" panose="020F0502020204030204" pitchFamily="34" charset="0"/>
                <a:cs typeface="Times New Roman" panose="02020603050405020304" pitchFamily="18" charset="0"/>
              </a:rPr>
              <a:t>Looking </a:t>
            </a:r>
            <a:r>
              <a:rPr lang="en-GB" sz="4800" dirty="0">
                <a:latin typeface="Garamond" panose="02020404030301010803" pitchFamily="18" charset="0"/>
                <a:ea typeface="Calibri" panose="020F0502020204030204" pitchFamily="34" charset="0"/>
                <a:cs typeface="Times New Roman" panose="02020603050405020304" pitchFamily="18" charset="0"/>
              </a:rPr>
              <a:t>F</a:t>
            </a:r>
            <a:r>
              <a:rPr lang="en-GB" sz="4800" dirty="0">
                <a:effectLst/>
                <a:latin typeface="Garamond" panose="02020404030301010803" pitchFamily="18" charset="0"/>
                <a:ea typeface="Calibri" panose="020F0502020204030204" pitchFamily="34" charset="0"/>
                <a:cs typeface="Times New Roman" panose="02020603050405020304" pitchFamily="18" charset="0"/>
              </a:rPr>
              <a:t>orward As Carers</a:t>
            </a:r>
            <a:endParaRPr lang="en-GB" sz="4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Tree>
    <p:extLst>
      <p:ext uri="{BB962C8B-B14F-4D97-AF65-F5344CB8AC3E}">
        <p14:creationId xmlns:p14="http://schemas.microsoft.com/office/powerpoint/2010/main" val="83571431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In Sunday’s Gospel Reading  …</a:t>
            </a:r>
          </a:p>
        </p:txBody>
      </p:sp>
      <p:sp>
        <p:nvSpPr>
          <p:cNvPr id="3" name="Rectangle 2"/>
          <p:cNvSpPr/>
          <p:nvPr/>
        </p:nvSpPr>
        <p:spPr>
          <a:xfrm>
            <a:off x="3718156" y="2095361"/>
            <a:ext cx="7911292" cy="4216539"/>
          </a:xfrm>
          <a:prstGeom prst="rect">
            <a:avLst/>
          </a:prstGeom>
        </p:spPr>
        <p:txBody>
          <a:bodyPr wrap="square">
            <a:spAutoFit/>
          </a:bodyPr>
          <a:lstStyle/>
          <a:p>
            <a:pPr algn="ctr"/>
            <a:r>
              <a:rPr lang="en-GB" sz="3600" b="1" dirty="0">
                <a:latin typeface="Garamond" panose="02020404030301010803" pitchFamily="18" charset="0"/>
              </a:rPr>
              <a:t>Sunday 6</a:t>
            </a:r>
            <a:r>
              <a:rPr lang="en-GB" sz="3600" b="1" baseline="30000" dirty="0">
                <a:latin typeface="Garamond" panose="02020404030301010803" pitchFamily="18" charset="0"/>
              </a:rPr>
              <a:t>th</a:t>
            </a:r>
            <a:r>
              <a:rPr lang="en-GB" sz="3600" b="1" dirty="0">
                <a:latin typeface="Garamond" panose="02020404030301010803" pitchFamily="18" charset="0"/>
              </a:rPr>
              <a:t> November 2023</a:t>
            </a:r>
            <a:r>
              <a:rPr lang="en-GB" sz="3600" dirty="0">
                <a:latin typeface="Garamond" panose="02020404030301010803" pitchFamily="18" charset="0"/>
              </a:rPr>
              <a:t> :  </a:t>
            </a:r>
          </a:p>
          <a:p>
            <a:pPr algn="ctr"/>
            <a:r>
              <a:rPr lang="en-GB" sz="3600" dirty="0">
                <a:latin typeface="Garamond" panose="02020404030301010803" pitchFamily="18" charset="0"/>
              </a:rPr>
              <a:t>    </a:t>
            </a:r>
          </a:p>
          <a:p>
            <a:pPr algn="ctr"/>
            <a:r>
              <a:rPr lang="en-GB" sz="3600" dirty="0">
                <a:latin typeface="Garamond" panose="02020404030301010803" pitchFamily="18" charset="0"/>
              </a:rPr>
              <a:t>In the Gospel of Matthew,                   Jesus teaches us :                                                    </a:t>
            </a:r>
          </a:p>
          <a:p>
            <a:pPr algn="ctr"/>
            <a:r>
              <a:rPr lang="en-GB" sz="3600" dirty="0">
                <a:latin typeface="Garamond" panose="02020404030301010803" pitchFamily="18" charset="0"/>
              </a:rPr>
              <a:t>            </a:t>
            </a:r>
          </a:p>
          <a:p>
            <a:pPr algn="ctr"/>
            <a:r>
              <a:rPr lang="en-GB" sz="4400" dirty="0">
                <a:latin typeface="Garamond" panose="02020404030301010803" pitchFamily="18" charset="0"/>
              </a:rPr>
              <a:t>“The greatest among you </a:t>
            </a:r>
          </a:p>
          <a:p>
            <a:pPr algn="ctr"/>
            <a:r>
              <a:rPr lang="en-GB" sz="4400" dirty="0">
                <a:latin typeface="Garamond" panose="02020404030301010803" pitchFamily="18" charset="0"/>
              </a:rPr>
              <a:t>must be your servant.”</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1026" name="Picture 2">
            <a:extLst>
              <a:ext uri="{FF2B5EF4-FFF2-40B4-BE49-F238E27FC236}">
                <a16:creationId xmlns:a16="http://schemas.microsoft.com/office/drawing/2014/main" id="{8C0BB082-7727-8901-CE4B-6FE41B12C34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4780"/>
          <a:stretch/>
        </p:blipFill>
        <p:spPr bwMode="auto">
          <a:xfrm>
            <a:off x="1834855" y="2160486"/>
            <a:ext cx="1883301" cy="41647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130174" y="250978"/>
            <a:ext cx="11358561"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Reflection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10" name="Rectangle 9"/>
          <p:cNvSpPr/>
          <p:nvPr/>
        </p:nvSpPr>
        <p:spPr>
          <a:xfrm>
            <a:off x="241140" y="2136735"/>
            <a:ext cx="3468546" cy="461665"/>
          </a:xfrm>
          <a:prstGeom prst="rect">
            <a:avLst/>
          </a:prstGeom>
        </p:spPr>
        <p:txBody>
          <a:bodyPr wrap="square">
            <a:spAutoFit/>
          </a:bodyPr>
          <a:lstStyle/>
          <a:p>
            <a:endParaRPr lang="en-US" altLang="zh-TW" sz="2400" dirty="0">
              <a:latin typeface="Garamond" panose="02020404030301010803" pitchFamily="18" charset="0"/>
            </a:endParaRPr>
          </a:p>
        </p:txBody>
      </p:sp>
      <p:pic>
        <p:nvPicPr>
          <p:cNvPr id="9" name="Picture 2" descr="Circle of Light – Filling Your Heart with Light">
            <a:extLst>
              <a:ext uri="{FF2B5EF4-FFF2-40B4-BE49-F238E27FC236}">
                <a16:creationId xmlns:a16="http://schemas.microsoft.com/office/drawing/2014/main" id="{D736DD35-163A-AD67-4407-49B1F324087E}"/>
              </a:ext>
            </a:extLst>
          </p:cNvPr>
          <p:cNvPicPr>
            <a:picLocks noChangeAspect="1" noChangeArrowheads="1"/>
          </p:cNvPicPr>
          <p:nvPr/>
        </p:nvPicPr>
        <p:blipFill rotWithShape="1">
          <a:blip r:embed="rId3">
            <a:lum bright="70000" contrast="-70000"/>
            <a:extLst>
              <a:ext uri="{28A0092B-C50C-407E-A947-70E740481C1C}">
                <a14:useLocalDpi xmlns:a14="http://schemas.microsoft.com/office/drawing/2010/main" val="0"/>
              </a:ext>
            </a:extLst>
          </a:blip>
          <a:srcRect t="8042" b="13375"/>
          <a:stretch/>
        </p:blipFill>
        <p:spPr bwMode="auto">
          <a:xfrm>
            <a:off x="909887" y="1811045"/>
            <a:ext cx="10062913" cy="4332271"/>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794572" y="2219475"/>
            <a:ext cx="8029764" cy="1938992"/>
          </a:xfrm>
          <a:prstGeom prst="rect">
            <a:avLst/>
          </a:prstGeom>
          <a:noFill/>
        </p:spPr>
        <p:txBody>
          <a:bodyPr wrap="square" rtlCol="0">
            <a:spAutoFit/>
          </a:bodyPr>
          <a:lstStyle/>
          <a:p>
            <a:pPr algn="ctr"/>
            <a:r>
              <a:rPr lang="en-GB" sz="4000" dirty="0">
                <a:latin typeface="Garamond" panose="02020404030301010803" pitchFamily="18" charset="0"/>
              </a:rPr>
              <a:t>“Do  not be afraid,                               I am the first and the last.”                 (Revelation 1 : 17)</a:t>
            </a:r>
          </a:p>
        </p:txBody>
      </p:sp>
    </p:spTree>
    <p:extLst>
      <p:ext uri="{BB962C8B-B14F-4D97-AF65-F5344CB8AC3E}">
        <p14:creationId xmlns:p14="http://schemas.microsoft.com/office/powerpoint/2010/main" val="269733815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29343" y="254646"/>
            <a:ext cx="1101022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5400" dirty="0">
                <a:solidFill>
                  <a:schemeClr val="accent4">
                    <a:lumMod val="75000"/>
                  </a:schemeClr>
                </a:solidFill>
                <a:latin typeface="Garamond" panose="02020404030301010803" pitchFamily="18" charset="0"/>
              </a:rPr>
              <a:t>Preparing for World Youth Day 2027</a:t>
            </a:r>
            <a:endParaRPr lang="en-GB" sz="5400"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4" name="TextBox 3"/>
          <p:cNvSpPr txBox="1"/>
          <p:nvPr/>
        </p:nvSpPr>
        <p:spPr>
          <a:xfrm>
            <a:off x="4990129" y="1935804"/>
            <a:ext cx="7201871" cy="3814378"/>
          </a:xfrm>
          <a:prstGeom prst="rect">
            <a:avLst/>
          </a:prstGeom>
          <a:noFill/>
        </p:spPr>
        <p:txBody>
          <a:bodyPr wrap="square" rtlCol="0">
            <a:spAutoFit/>
          </a:bodyPr>
          <a:lstStyle/>
          <a:p>
            <a:pPr algn="ctr">
              <a:lnSpc>
                <a:spcPct val="107000"/>
              </a:lnSpc>
              <a:spcAft>
                <a:spcPts val="800"/>
              </a:spcAft>
              <a:buClr>
                <a:srgbClr val="212121"/>
              </a:buClr>
            </a:pPr>
            <a:r>
              <a:rPr lang="en-GB" sz="4000" dirty="0">
                <a:latin typeface="Garamond" panose="02020404030301010803" pitchFamily="18" charset="0"/>
              </a:rPr>
              <a:t>“Let us walk in hope,                       let us be mindful of our roots,       and move forwards,                    without fear.”</a:t>
            </a:r>
          </a:p>
          <a:p>
            <a:pPr algn="ctr"/>
            <a:r>
              <a:rPr lang="en-GB" sz="3200" dirty="0">
                <a:latin typeface="Garamond" panose="02020404030301010803" pitchFamily="18" charset="0"/>
              </a:rPr>
              <a:t> </a:t>
            </a:r>
            <a:r>
              <a:rPr lang="en-GB" sz="2800" dirty="0">
                <a:solidFill>
                  <a:srgbClr val="333333"/>
                </a:solidFill>
                <a:latin typeface="Garamond" panose="02020404030301010803" pitchFamily="18" charset="0"/>
                <a:cs typeface="Times New Roman" panose="02020603050405020304" pitchFamily="18" charset="0"/>
              </a:rPr>
              <a:t>- Pope Francis, </a:t>
            </a:r>
          </a:p>
          <a:p>
            <a:pPr algn="ctr"/>
            <a:r>
              <a:rPr lang="en-GB" sz="2800" dirty="0">
                <a:solidFill>
                  <a:srgbClr val="333333"/>
                </a:solidFill>
                <a:effectLst/>
                <a:latin typeface="Garamond" panose="02020404030301010803" pitchFamily="18" charset="0"/>
                <a:ea typeface="Calibri" panose="020F0502020204030204" pitchFamily="34" charset="0"/>
                <a:cs typeface="Open Sans" panose="020B0606030504020204" pitchFamily="34" charset="0"/>
              </a:rPr>
              <a:t>World Youth Day, 2023</a:t>
            </a:r>
            <a:endParaRPr lang="en-GB" sz="2800" dirty="0">
              <a:latin typeface="Garamond" panose="02020404030301010803" pitchFamily="18" charset="0"/>
            </a:endParaRPr>
          </a:p>
        </p:txBody>
      </p:sp>
      <p:pic>
        <p:nvPicPr>
          <p:cNvPr id="3" name="Picture 2" descr="World Youth Day - The next World Youth Day will be in Seoul, South Korea!  🇰🇷 See you in 2027! #WYD #Seoul2027 🇰🇷 🫰 Dicastery for Laity, Family  and Life | Facebook">
            <a:extLst>
              <a:ext uri="{FF2B5EF4-FFF2-40B4-BE49-F238E27FC236}">
                <a16:creationId xmlns:a16="http://schemas.microsoft.com/office/drawing/2014/main" id="{8D0F55F0-CD72-251A-5BC3-B5CEEC5F15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343" y="1833339"/>
            <a:ext cx="4340368" cy="4692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3429092"/>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098064" y="629797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265731" y="276760"/>
            <a:ext cx="11645691" cy="1406706"/>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5400" dirty="0">
                <a:solidFill>
                  <a:schemeClr val="accent4">
                    <a:lumMod val="75000"/>
                  </a:schemeClr>
                </a:solidFill>
                <a:latin typeface="Garamond" panose="02020404030301010803" pitchFamily="18" charset="0"/>
              </a:rPr>
              <a:t>John Carmel Cardinal Heenan</a:t>
            </a:r>
          </a:p>
        </p:txBody>
      </p:sp>
      <p:sp>
        <p:nvSpPr>
          <p:cNvPr id="3" name="TextBox 2"/>
          <p:cNvSpPr txBox="1"/>
          <p:nvPr/>
        </p:nvSpPr>
        <p:spPr>
          <a:xfrm>
            <a:off x="3588151" y="2359148"/>
            <a:ext cx="7714921" cy="523220"/>
          </a:xfrm>
          <a:prstGeom prst="rect">
            <a:avLst/>
          </a:prstGeom>
          <a:noFill/>
        </p:spPr>
        <p:txBody>
          <a:bodyPr wrap="square" rtlCol="0">
            <a:spAutoFit/>
          </a:bodyPr>
          <a:lstStyle/>
          <a:p>
            <a:pPr algn="just"/>
            <a:endParaRPr lang="en-US" sz="2800" b="0" i="0" dirty="0">
              <a:solidFill>
                <a:srgbClr val="202122"/>
              </a:solidFill>
              <a:effectLst/>
              <a:latin typeface="Garamond" panose="02020404030301010803" pitchFamily="18" charset="0"/>
            </a:endParaRPr>
          </a:p>
        </p:txBody>
      </p:sp>
      <p:sp>
        <p:nvSpPr>
          <p:cNvPr id="4" name="TextBox 3"/>
          <p:cNvSpPr txBox="1"/>
          <p:nvPr/>
        </p:nvSpPr>
        <p:spPr>
          <a:xfrm>
            <a:off x="5758405" y="2359148"/>
            <a:ext cx="6313990" cy="430887"/>
          </a:xfrm>
          <a:prstGeom prst="rect">
            <a:avLst/>
          </a:prstGeom>
          <a:noFill/>
        </p:spPr>
        <p:txBody>
          <a:bodyPr wrap="square" rtlCol="0">
            <a:spAutoFit/>
          </a:bodyPr>
          <a:lstStyle/>
          <a:p>
            <a:pPr algn="just"/>
            <a:endParaRPr lang="en-GB" sz="2200" dirty="0"/>
          </a:p>
        </p:txBody>
      </p:sp>
      <p:pic>
        <p:nvPicPr>
          <p:cNvPr id="2050" name="Picture 2">
            <a:extLst>
              <a:ext uri="{FF2B5EF4-FFF2-40B4-BE49-F238E27FC236}">
                <a16:creationId xmlns:a16="http://schemas.microsoft.com/office/drawing/2014/main" id="{A3C2D049-F447-B932-BDA9-F720E8B1342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65731" y="1932013"/>
            <a:ext cx="3125624" cy="469451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562353" y="1932013"/>
            <a:ext cx="8210309" cy="5109091"/>
          </a:xfrm>
          <a:prstGeom prst="rect">
            <a:avLst/>
          </a:prstGeom>
          <a:noFill/>
        </p:spPr>
        <p:txBody>
          <a:bodyPr wrap="square" rtlCol="0">
            <a:spAutoFit/>
          </a:bodyPr>
          <a:lstStyle/>
          <a:p>
            <a:pPr algn="ctr"/>
            <a:r>
              <a:rPr lang="en-GB" sz="2000" dirty="0">
                <a:latin typeface="Garamond" panose="02020404030301010803" pitchFamily="18" charset="0"/>
              </a:rPr>
              <a:t>ON 7</a:t>
            </a:r>
            <a:r>
              <a:rPr lang="en-GB" sz="2000" baseline="30000" dirty="0">
                <a:latin typeface="Garamond" panose="02020404030301010803" pitchFamily="18" charset="0"/>
              </a:rPr>
              <a:t>th </a:t>
            </a:r>
            <a:r>
              <a:rPr lang="en-GB" sz="2000" dirty="0">
                <a:latin typeface="Garamond" panose="02020404030301010803" pitchFamily="18" charset="0"/>
              </a:rPr>
              <a:t>NOVEMBER WE REMEMBER                                                       THE ANNIVERSARY OF THE DEATH OF CARDINAL JOHN HEENAN, FORMERLY A PRIEST OF OUR DIOCESE OF BRENTWOOD.</a:t>
            </a:r>
          </a:p>
          <a:p>
            <a:pPr algn="just"/>
            <a:endParaRPr lang="en-GB" sz="600" dirty="0">
              <a:latin typeface="Garamond" panose="02020404030301010803" pitchFamily="18" charset="0"/>
            </a:endParaRPr>
          </a:p>
          <a:p>
            <a:pPr algn="just"/>
            <a:r>
              <a:rPr lang="en-GB" sz="2000" dirty="0">
                <a:latin typeface="Garamond" panose="02020404030301010803" pitchFamily="18" charset="0"/>
              </a:rPr>
              <a:t>John Heenan was born in Ilford, the youngest of four children of Irish parents John and Anne. He auditioned for Westminster Cathedral Choir School aged 9, but was rejected. He studied and was ordained to the priesthood on 6</a:t>
            </a:r>
            <a:r>
              <a:rPr lang="en-GB" sz="2000" baseline="30000" dirty="0">
                <a:latin typeface="Garamond" panose="02020404030301010803" pitchFamily="18" charset="0"/>
              </a:rPr>
              <a:t>th</a:t>
            </a:r>
            <a:r>
              <a:rPr lang="en-GB" sz="2000" dirty="0">
                <a:latin typeface="Garamond" panose="02020404030301010803" pitchFamily="18" charset="0"/>
              </a:rPr>
              <a:t> July 1930. </a:t>
            </a:r>
          </a:p>
          <a:p>
            <a:pPr algn="just"/>
            <a:r>
              <a:rPr lang="en-GB" sz="2000" dirty="0">
                <a:latin typeface="Garamond" panose="02020404030301010803" pitchFamily="18" charset="0"/>
              </a:rPr>
              <a:t>Father Heenan did pastoral work in Brentwood until 1947, when he became Superior of the Catholic Missionary Society of England and Wales. </a:t>
            </a:r>
            <a:endParaRPr lang="en-GB" sz="2000" b="1" dirty="0">
              <a:latin typeface="Garamond" panose="02020404030301010803" pitchFamily="18" charset="0"/>
            </a:endParaRPr>
          </a:p>
          <a:p>
            <a:pPr algn="just"/>
            <a:r>
              <a:rPr lang="en-GB" sz="2000" dirty="0">
                <a:latin typeface="Garamond" panose="02020404030301010803" pitchFamily="18" charset="0"/>
              </a:rPr>
              <a:t>On 27</a:t>
            </a:r>
            <a:r>
              <a:rPr lang="en-GB" sz="2000" baseline="30000" dirty="0">
                <a:latin typeface="Garamond" panose="02020404030301010803" pitchFamily="18" charset="0"/>
              </a:rPr>
              <a:t>th</a:t>
            </a:r>
            <a:r>
              <a:rPr lang="en-GB" sz="2000" dirty="0">
                <a:latin typeface="Garamond" panose="02020404030301010803" pitchFamily="18" charset="0"/>
              </a:rPr>
              <a:t> January 1951, Father Heenan was appointed Bishop of Leeds, and on 2</a:t>
            </a:r>
            <a:r>
              <a:rPr lang="en-GB" sz="2000" baseline="30000" dirty="0">
                <a:latin typeface="Garamond" panose="02020404030301010803" pitchFamily="18" charset="0"/>
              </a:rPr>
              <a:t>nd</a:t>
            </a:r>
            <a:r>
              <a:rPr lang="en-GB" sz="2000" dirty="0">
                <a:latin typeface="Garamond" panose="02020404030301010803" pitchFamily="18" charset="0"/>
              </a:rPr>
              <a:t> May 1957 was named Archbishop of Liverpool. On 2nd September 1963 he was consecrated as the eighth Archbishop of Westminster, serving as the spiritual leader of the Catholic Church in England and Wales. He was made a Cardinal by Pope Paul VI in 1965.</a:t>
            </a:r>
          </a:p>
          <a:p>
            <a:pPr algn="just"/>
            <a:r>
              <a:rPr lang="en-GB" sz="2000" dirty="0">
                <a:latin typeface="Garamond" panose="02020404030301010803" pitchFamily="18" charset="0"/>
              </a:rPr>
              <a:t>Cardinal Heenan died in London, aged 70, and is buried in </a:t>
            </a:r>
            <a:r>
              <a:rPr lang="en-GB" sz="2000" dirty="0">
                <a:solidFill>
                  <a:schemeClr val="bg1"/>
                </a:solidFill>
                <a:latin typeface="Garamond" panose="02020404030301010803" pitchFamily="18" charset="0"/>
              </a:rPr>
              <a:t>xxxxxxxx </a:t>
            </a:r>
            <a:r>
              <a:rPr lang="en-GB" sz="2000" dirty="0">
                <a:latin typeface="Garamond" panose="02020404030301010803" pitchFamily="18" charset="0"/>
              </a:rPr>
              <a:t>Westminster Cathedral.</a:t>
            </a:r>
          </a:p>
          <a:p>
            <a:endParaRPr lang="en-GB" sz="2000" dirty="0">
              <a:latin typeface="Garamond" panose="02020404030301010803" pitchFamily="18" charset="0"/>
            </a:endParaRPr>
          </a:p>
        </p:txBody>
      </p:sp>
      <p:pic>
        <p:nvPicPr>
          <p:cNvPr id="7"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54592" y="5906796"/>
            <a:ext cx="771525" cy="914400"/>
          </a:xfrm>
          <a:prstGeom prst="rect">
            <a:avLst/>
          </a:prstGeom>
        </p:spPr>
      </p:pic>
    </p:spTree>
    <p:extLst>
      <p:ext uri="{BB962C8B-B14F-4D97-AF65-F5344CB8AC3E}">
        <p14:creationId xmlns:p14="http://schemas.microsoft.com/office/powerpoint/2010/main" val="227700231"/>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54646"/>
            <a:ext cx="1219200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5400" dirty="0">
                <a:solidFill>
                  <a:schemeClr val="accent4">
                    <a:lumMod val="75000"/>
                  </a:schemeClr>
                </a:solidFill>
                <a:latin typeface="Garamond" panose="02020404030301010803" pitchFamily="18" charset="0"/>
              </a:rPr>
              <a:t>Rome : The Basilica of St John Lateran</a:t>
            </a: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6148" name="Picture 4">
            <a:extLst>
              <a:ext uri="{FF2B5EF4-FFF2-40B4-BE49-F238E27FC236}">
                <a16:creationId xmlns:a16="http://schemas.microsoft.com/office/drawing/2014/main" id="{731771FF-0541-A3C5-C4AD-838B9744F4D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1143" r="12080" b="8203"/>
          <a:stretch/>
        </p:blipFill>
        <p:spPr bwMode="auto">
          <a:xfrm>
            <a:off x="8048299" y="2255189"/>
            <a:ext cx="3987210" cy="341736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01742" y="2235011"/>
            <a:ext cx="7601307" cy="5247590"/>
          </a:xfrm>
          <a:prstGeom prst="rect">
            <a:avLst/>
          </a:prstGeom>
          <a:noFill/>
        </p:spPr>
        <p:txBody>
          <a:bodyPr wrap="square" rtlCol="0">
            <a:spAutoFit/>
          </a:bodyPr>
          <a:lstStyle/>
          <a:p>
            <a:r>
              <a:rPr lang="en-GB" sz="2200" dirty="0">
                <a:latin typeface="Garamond" panose="02020404030301010803" pitchFamily="18" charset="0"/>
              </a:rPr>
              <a:t>Most people think that St Peter’s Basilica is the Cathedral of Rome.  But …</a:t>
            </a:r>
          </a:p>
          <a:p>
            <a:pPr algn="just"/>
            <a:r>
              <a:rPr lang="en-GB" sz="2200" dirty="0">
                <a:latin typeface="Garamond" panose="02020404030301010803" pitchFamily="18" charset="0"/>
              </a:rPr>
              <a:t>… it is in fact the </a:t>
            </a:r>
            <a:r>
              <a:rPr lang="en-GB" sz="2200" b="1" dirty="0">
                <a:latin typeface="Garamond" panose="02020404030301010803" pitchFamily="18" charset="0"/>
              </a:rPr>
              <a:t>Papal Archbasilica of San Giovanni in Laterano</a:t>
            </a:r>
            <a:r>
              <a:rPr lang="en-GB" sz="2200" dirty="0">
                <a:latin typeface="Garamond" panose="02020404030301010803" pitchFamily="18" charset="0"/>
              </a:rPr>
              <a:t>, which is the official seat of the Bishop of Rome, in other words His Holiness the Pope.</a:t>
            </a:r>
          </a:p>
          <a:p>
            <a:pPr algn="just"/>
            <a:endParaRPr lang="en-GB" sz="1100" dirty="0">
              <a:latin typeface="Garamond" panose="02020404030301010803" pitchFamily="18" charset="0"/>
            </a:endParaRPr>
          </a:p>
          <a:p>
            <a:pPr algn="just"/>
            <a:r>
              <a:rPr lang="en-GB" sz="2200" dirty="0">
                <a:latin typeface="Garamond" panose="02020404030301010803" pitchFamily="18" charset="0"/>
              </a:rPr>
              <a:t>The Basilica of St. John in Lateran is the oldest of the four main basilicas of the Eternal City. It was first built in the 4th century AD under Constantine, but has been renovated and rebuilt over the centuries by architects such as Domenico Fontana, Giacomo della Porta, Francesco Borromini and Alessandro Galilei. </a:t>
            </a:r>
            <a:r>
              <a:rPr lang="en-GB" sz="2200" dirty="0">
                <a:solidFill>
                  <a:schemeClr val="bg1"/>
                </a:solidFill>
                <a:latin typeface="Garamond" panose="02020404030301010803" pitchFamily="18" charset="0"/>
              </a:rPr>
              <a:t>X</a:t>
            </a:r>
          </a:p>
          <a:p>
            <a:pPr algn="just"/>
            <a:r>
              <a:rPr lang="en-GB" sz="1100" dirty="0">
                <a:solidFill>
                  <a:schemeClr val="bg1"/>
                </a:solidFill>
                <a:latin typeface="Garamond" panose="02020404030301010803" pitchFamily="18" charset="0"/>
              </a:rPr>
              <a:t>xxxxxxxxxxxxxxxxxx</a:t>
            </a:r>
            <a:r>
              <a:rPr lang="en-GB" sz="2200" dirty="0">
                <a:latin typeface="Garamond" panose="02020404030301010803" pitchFamily="18" charset="0"/>
              </a:rPr>
              <a:t/>
            </a:r>
            <a:br>
              <a:rPr lang="en-GB" sz="2200" dirty="0">
                <a:latin typeface="Garamond" panose="02020404030301010803" pitchFamily="18" charset="0"/>
              </a:rPr>
            </a:br>
            <a:r>
              <a:rPr lang="en-GB" sz="2200" dirty="0">
                <a:latin typeface="Garamond" panose="02020404030301010803" pitchFamily="18" charset="0"/>
              </a:rPr>
              <a:t>This impressive building is topped by a 7-metre statue of Christ, flanked by saints and doctors of the Church.</a:t>
            </a:r>
          </a:p>
          <a:p>
            <a:endParaRPr lang="en-GB" dirty="0"/>
          </a:p>
          <a:p>
            <a:endParaRPr lang="en-GB" sz="2400" dirty="0">
              <a:latin typeface="Garamond" panose="02020404030301010803" pitchFamily="18" charset="0"/>
            </a:endParaRPr>
          </a:p>
        </p:txBody>
      </p:sp>
      <p:sp>
        <p:nvSpPr>
          <p:cNvPr id="3" name="TextBox 2">
            <a:extLst>
              <a:ext uri="{FF2B5EF4-FFF2-40B4-BE49-F238E27FC236}">
                <a16:creationId xmlns:a16="http://schemas.microsoft.com/office/drawing/2014/main" id="{875165C9-ECFA-411E-292E-3169E802C624}"/>
              </a:ext>
            </a:extLst>
          </p:cNvPr>
          <p:cNvSpPr txBox="1"/>
          <p:nvPr/>
        </p:nvSpPr>
        <p:spPr>
          <a:xfrm>
            <a:off x="156491" y="1786368"/>
            <a:ext cx="11776764" cy="1123384"/>
          </a:xfrm>
          <a:prstGeom prst="rect">
            <a:avLst/>
          </a:prstGeom>
          <a:noFill/>
        </p:spPr>
        <p:txBody>
          <a:bodyPr wrap="square" rtlCol="0">
            <a:spAutoFit/>
          </a:bodyPr>
          <a:lstStyle/>
          <a:p>
            <a:pPr algn="ctr"/>
            <a:r>
              <a:rPr lang="en-GB" sz="2500" b="1" dirty="0">
                <a:latin typeface="Garamond" panose="02020404030301010803" pitchFamily="18" charset="0"/>
              </a:rPr>
              <a:t>“THE MOTHER OF ALL THE CHURCHES OF ROME AND OF THE WORLD”</a:t>
            </a:r>
            <a:endParaRPr lang="en-GB" sz="2500" dirty="0">
              <a:latin typeface="Garamond" panose="02020404030301010803" pitchFamily="18" charset="0"/>
            </a:endParaRPr>
          </a:p>
          <a:p>
            <a:pPr algn="ctr"/>
            <a:endParaRPr lang="en-GB" dirty="0"/>
          </a:p>
          <a:p>
            <a:pPr algn="just"/>
            <a:endParaRPr lang="en-GB" sz="2400" dirty="0">
              <a:latin typeface="Garamond" panose="02020404030301010803" pitchFamily="18" charset="0"/>
            </a:endParaRPr>
          </a:p>
        </p:txBody>
      </p:sp>
    </p:spTree>
    <p:extLst>
      <p:ext uri="{BB962C8B-B14F-4D97-AF65-F5344CB8AC3E}">
        <p14:creationId xmlns:p14="http://schemas.microsoft.com/office/powerpoint/2010/main" val="3792365540"/>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7"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6</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November 2023</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48143" y="635212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3997" y="256903"/>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sp>
        <p:nvSpPr>
          <p:cNvPr id="9" name="Subtitle 2"/>
          <p:cNvSpPr txBox="1">
            <a:spLocks/>
          </p:cNvSpPr>
          <p:nvPr/>
        </p:nvSpPr>
        <p:spPr>
          <a:xfrm>
            <a:off x="1145175" y="5057007"/>
            <a:ext cx="1011171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as Carers ~</a:t>
            </a:r>
          </a:p>
        </p:txBody>
      </p:sp>
      <p:sp>
        <p:nvSpPr>
          <p:cNvPr id="7" name="Subtitle 2">
            <a:extLst>
              <a:ext uri="{FF2B5EF4-FFF2-40B4-BE49-F238E27FC236}">
                <a16:creationId xmlns:a16="http://schemas.microsoft.com/office/drawing/2014/main" id="{58A76CA3-62A8-3953-C9B2-677B8604AFCE}"/>
              </a:ext>
            </a:extLst>
          </p:cNvPr>
          <p:cNvSpPr txBox="1">
            <a:spLocks/>
          </p:cNvSpPr>
          <p:nvPr/>
        </p:nvSpPr>
        <p:spPr>
          <a:xfrm>
            <a:off x="3292133" y="1883144"/>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800" dirty="0">
                <a:solidFill>
                  <a:schemeClr val="bg1"/>
                </a:solidFill>
                <a:latin typeface="Garamond" panose="02020404030301010803" pitchFamily="18" charset="0"/>
              </a:rPr>
              <a:t>Monday 3</a:t>
            </a:r>
            <a:r>
              <a:rPr lang="en-GB" sz="2800" baseline="30000" dirty="0">
                <a:solidFill>
                  <a:schemeClr val="bg1"/>
                </a:solidFill>
                <a:latin typeface="Garamond" panose="02020404030301010803" pitchFamily="18" charset="0"/>
              </a:rPr>
              <a:t>rd</a:t>
            </a:r>
            <a:r>
              <a:rPr lang="en-GB" sz="2800" dirty="0">
                <a:solidFill>
                  <a:schemeClr val="bg1"/>
                </a:solidFill>
                <a:latin typeface="Garamond" panose="02020404030301010803" pitchFamily="18" charset="0"/>
              </a:rPr>
              <a:t> July 2023</a:t>
            </a:r>
          </a:p>
        </p:txBody>
      </p:sp>
      <p:pic>
        <p:nvPicPr>
          <p:cNvPr id="5122" name="Picture 2">
            <a:extLst>
              <a:ext uri="{FF2B5EF4-FFF2-40B4-BE49-F238E27FC236}">
                <a16:creationId xmlns:a16="http://schemas.microsoft.com/office/drawing/2014/main" id="{135427A1-BDF4-5445-4BBF-E30D8C101B92}"/>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766349" y="1833220"/>
            <a:ext cx="6910086" cy="31116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2883137"/>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674C4D908A1454EA680D99890B63DD8" ma:contentTypeVersion="11" ma:contentTypeDescription="Create a new document." ma:contentTypeScope="" ma:versionID="9402c1d68d3900ee211fc7516b8e0b3d">
  <xsd:schema xmlns:xsd="http://www.w3.org/2001/XMLSchema" xmlns:xs="http://www.w3.org/2001/XMLSchema" xmlns:p="http://schemas.microsoft.com/office/2006/metadata/properties" xmlns:ns3="66f78821-969e-443f-8b7e-99ce487fda93" targetNamespace="http://schemas.microsoft.com/office/2006/metadata/properties" ma:root="true" ma:fieldsID="41d38482d1c0efd77029f8be5c83b58b" ns3:_="">
    <xsd:import namespace="66f78821-969e-443f-8b7e-99ce487fda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f78821-969e-443f-8b7e-99ce487fd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F5F0585-C9A4-4F37-BF45-19570350497D}">
  <ds:schemaRefs>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66f78821-969e-443f-8b7e-99ce487fda93"/>
    <ds:schemaRef ds:uri="http://purl.org/dc/elements/1.1/"/>
    <ds:schemaRef ds:uri="http://www.w3.org/XML/1998/namespace"/>
    <ds:schemaRef ds:uri="http://purl.org/dc/terms/"/>
  </ds:schemaRefs>
</ds:datastoreItem>
</file>

<file path=customXml/itemProps2.xml><?xml version="1.0" encoding="utf-8"?>
<ds:datastoreItem xmlns:ds="http://schemas.openxmlformats.org/officeDocument/2006/customXml" ds:itemID="{E471895A-9627-4D5A-93F3-5760510F593D}">
  <ds:schemaRefs>
    <ds:schemaRef ds:uri="http://schemas.microsoft.com/sharepoint/v3/contenttype/forms"/>
  </ds:schemaRefs>
</ds:datastoreItem>
</file>

<file path=customXml/itemProps3.xml><?xml version="1.0" encoding="utf-8"?>
<ds:datastoreItem xmlns:ds="http://schemas.openxmlformats.org/officeDocument/2006/customXml" ds:itemID="{C51E2457-5AA8-4476-B0FB-665F6FA191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f78821-969e-443f-8b7e-99ce487f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8316</TotalTime>
  <Words>556</Words>
  <Application>Microsoft Office PowerPoint</Application>
  <PresentationFormat>Widescreen</PresentationFormat>
  <Paragraphs>54</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vt:lpstr>
      <vt:lpstr>Calibri Light</vt:lpstr>
      <vt:lpstr>Garamond</vt:lpstr>
      <vt:lpstr>Open Sans</vt:lpstr>
      <vt:lpstr>新細明體</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553</cp:revision>
  <dcterms:created xsi:type="dcterms:W3CDTF">2019-09-06T14:56:38Z</dcterms:created>
  <dcterms:modified xsi:type="dcterms:W3CDTF">2023-10-30T15:45:43Z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0x0101001674C4D908A1454EA680D99890B63DD8</vt:lpwstr>
  </property>
</Properties>
</file>