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63" r:id="rId5"/>
    <p:sldId id="289" r:id="rId6"/>
    <p:sldId id="297" r:id="rId7"/>
    <p:sldId id="333" r:id="rId8"/>
    <p:sldId id="360" r:id="rId9"/>
    <p:sldId id="359" r:id="rId10"/>
    <p:sldId id="353" r:id="rId11"/>
    <p:sldId id="3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A103F-0DD2-4E98-8E13-02FDF6963847}" v="6" dt="2023-11-13T09:59:55.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13/11/2023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13/11/2023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13/11/2023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13/11/2023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13/11/2023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13/11/2023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13/11/2023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13/11/2023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13/11/2023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13/11/2023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13/11/2023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13/11/2023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Carers ~</a:t>
            </a:r>
          </a:p>
        </p:txBody>
      </p:sp>
      <p:sp>
        <p:nvSpPr>
          <p:cNvPr id="7" name="Subtitle 2">
            <a:extLst>
              <a:ext uri="{FF2B5EF4-FFF2-40B4-BE49-F238E27FC236}">
                <a16:creationId xmlns:a16="http://schemas.microsoft.com/office/drawing/2014/main" id="{58A76CA3-62A8-3953-C9B2-677B8604AFCE}"/>
              </a:ext>
            </a:extLst>
          </p:cNvPr>
          <p:cNvSpPr txBox="1">
            <a:spLocks/>
          </p:cNvSpPr>
          <p:nvPr/>
        </p:nvSpPr>
        <p:spPr>
          <a:xfrm>
            <a:off x="3292133" y="188314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bg1"/>
                </a:solidFill>
                <a:latin typeface="Garamond" panose="02020404030301010803" pitchFamily="18" charset="0"/>
              </a:rPr>
              <a:t>Monday 3</a:t>
            </a:r>
            <a:r>
              <a:rPr lang="en-GB" sz="2800" baseline="30000" dirty="0">
                <a:solidFill>
                  <a:schemeClr val="bg1"/>
                </a:solidFill>
                <a:latin typeface="Garamond" panose="02020404030301010803" pitchFamily="18" charset="0"/>
              </a:rPr>
              <a:t>rd</a:t>
            </a:r>
            <a:r>
              <a:rPr lang="en-GB" sz="2800" dirty="0">
                <a:solidFill>
                  <a:schemeClr val="bg1"/>
                </a:solidFill>
                <a:latin typeface="Garamond" panose="02020404030301010803" pitchFamily="18" charset="0"/>
              </a:rPr>
              <a:t> July 2023</a:t>
            </a:r>
          </a:p>
        </p:txBody>
      </p:sp>
      <p:pic>
        <p:nvPicPr>
          <p:cNvPr id="5122" name="Picture 2">
            <a:extLst>
              <a:ext uri="{FF2B5EF4-FFF2-40B4-BE49-F238E27FC236}">
                <a16:creationId xmlns:a16="http://schemas.microsoft.com/office/drawing/2014/main" id="{135427A1-BDF4-5445-4BBF-E30D8C101B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88" b="12624"/>
          <a:stretch/>
        </p:blipFill>
        <p:spPr bwMode="auto">
          <a:xfrm>
            <a:off x="2337605" y="1997592"/>
            <a:ext cx="7516790" cy="287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73570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42748" y="1593643"/>
            <a:ext cx="10506504" cy="445664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n-GB" sz="3200" dirty="0">
                <a:latin typeface="Garamond" panose="02020404030301010803" pitchFamily="18" charset="0"/>
              </a:rPr>
              <a:t>Generous God, </a:t>
            </a:r>
          </a:p>
          <a:p>
            <a:pPr algn="ctr"/>
            <a:r>
              <a:rPr lang="en-GB" sz="3200" dirty="0">
                <a:latin typeface="Garamond" panose="02020404030301010803" pitchFamily="18" charset="0"/>
              </a:rPr>
              <a:t>we lift up to your mercy that poverty </a:t>
            </a:r>
          </a:p>
          <a:p>
            <a:pPr algn="ctr"/>
            <a:r>
              <a:rPr lang="en-GB" sz="3200" dirty="0">
                <a:latin typeface="Garamond" panose="02020404030301010803" pitchFamily="18" charset="0"/>
              </a:rPr>
              <a:t>which is a moral and social wound </a:t>
            </a:r>
          </a:p>
          <a:p>
            <a:pPr algn="ctr"/>
            <a:r>
              <a:rPr lang="en-GB" sz="3200" dirty="0">
                <a:latin typeface="Garamond" panose="02020404030301010803" pitchFamily="18" charset="0"/>
              </a:rPr>
              <a:t>upon our country’s soul. </a:t>
            </a:r>
          </a:p>
          <a:p>
            <a:pPr algn="ctr"/>
            <a:r>
              <a:rPr lang="en-GB" sz="3200" dirty="0">
                <a:latin typeface="Garamond" panose="02020404030301010803" pitchFamily="18" charset="0"/>
              </a:rPr>
              <a:t>In your goodness, </a:t>
            </a:r>
          </a:p>
          <a:p>
            <a:pPr algn="ctr"/>
            <a:r>
              <a:rPr lang="en-GB" sz="3200" dirty="0">
                <a:latin typeface="Garamond" panose="02020404030301010803" pitchFamily="18" charset="0"/>
              </a:rPr>
              <a:t>help us to heal this wound </a:t>
            </a:r>
          </a:p>
          <a:p>
            <a:pPr algn="ctr"/>
            <a:r>
              <a:rPr lang="en-GB" sz="3200" dirty="0">
                <a:latin typeface="Garamond" panose="02020404030301010803" pitchFamily="18" charset="0"/>
              </a:rPr>
              <a:t>by working to alleviate </a:t>
            </a:r>
          </a:p>
          <a:p>
            <a:pPr algn="ctr"/>
            <a:r>
              <a:rPr lang="en-GB" sz="3200" dirty="0">
                <a:latin typeface="Garamond" panose="02020404030301010803" pitchFamily="18" charset="0"/>
              </a:rPr>
              <a:t>the suffering and pain of the poor. </a:t>
            </a:r>
          </a:p>
          <a:p>
            <a:pPr algn="ctr"/>
            <a:r>
              <a:rPr lang="en-GB" sz="3200" dirty="0">
                <a:latin typeface="Garamond" panose="02020404030301010803" pitchFamily="18" charset="0"/>
              </a:rPr>
              <a:t>Amen.</a:t>
            </a:r>
          </a:p>
          <a:p>
            <a:pPr algn="ctr"/>
            <a:endParaRPr lang="en-GB" sz="28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3"/>
            <a:ext cx="10461171" cy="1051968"/>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800" dirty="0">
                <a:effectLst/>
                <a:latin typeface="Garamond" panose="02020404030301010803" pitchFamily="18" charset="0"/>
                <a:ea typeface="Calibri" panose="020F0502020204030204" pitchFamily="34" charset="0"/>
                <a:cs typeface="Times New Roman" panose="02020603050405020304" pitchFamily="18" charset="0"/>
              </a:rPr>
              <a:t>Looking </a:t>
            </a:r>
            <a:r>
              <a:rPr lang="en-GB" sz="4800" dirty="0">
                <a:latin typeface="Garamond" panose="02020404030301010803" pitchFamily="18" charset="0"/>
                <a:ea typeface="Calibri" panose="020F0502020204030204" pitchFamily="34" charset="0"/>
                <a:cs typeface="Times New Roman" panose="02020603050405020304" pitchFamily="18" charset="0"/>
              </a:rPr>
              <a:t>F</a:t>
            </a:r>
            <a:r>
              <a:rPr lang="en-GB" sz="4800" dirty="0">
                <a:effectLst/>
                <a:latin typeface="Garamond" panose="02020404030301010803" pitchFamily="18" charset="0"/>
                <a:ea typeface="Calibri" panose="020F0502020204030204" pitchFamily="34" charset="0"/>
                <a:cs typeface="Times New Roman" panose="02020603050405020304" pitchFamily="18" charset="0"/>
              </a:rPr>
              <a:t>orward As Carers</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5417648" y="2696661"/>
            <a:ext cx="7911292" cy="2923877"/>
          </a:xfrm>
          <a:prstGeom prst="rect">
            <a:avLst/>
          </a:prstGeom>
        </p:spPr>
        <p:txBody>
          <a:bodyPr wrap="square">
            <a:spAutoFit/>
          </a:bodyPr>
          <a:lstStyle/>
          <a:p>
            <a:pPr algn="ctr"/>
            <a:endParaRPr lang="en-GB" sz="1600" dirty="0">
              <a:latin typeface="Garamond" panose="02020404030301010803" pitchFamily="18" charset="0"/>
            </a:endParaRPr>
          </a:p>
          <a:p>
            <a:pPr algn="ctr"/>
            <a:r>
              <a:rPr lang="en-GB" sz="1600" dirty="0">
                <a:latin typeface="Garamond" panose="02020404030301010803" pitchFamily="18" charset="0"/>
              </a:rPr>
              <a:t>   </a:t>
            </a:r>
          </a:p>
          <a:p>
            <a:pPr algn="ctr"/>
            <a:r>
              <a:rPr lang="en-GB" sz="3200" dirty="0">
                <a:latin typeface="Garamond" panose="02020404030301010803" pitchFamily="18" charset="0"/>
              </a:rPr>
              <a:t>In the Gospel of Matthew,                                   Jesus tells His friends : </a:t>
            </a:r>
          </a:p>
          <a:p>
            <a:pPr algn="ctr"/>
            <a:endParaRPr lang="en-GB" sz="1600" dirty="0">
              <a:latin typeface="Garamond" panose="02020404030301010803" pitchFamily="18" charset="0"/>
            </a:endParaRPr>
          </a:p>
          <a:p>
            <a:pPr algn="ctr"/>
            <a:r>
              <a:rPr lang="en-GB" sz="3600" dirty="0">
                <a:latin typeface="Garamond" panose="02020404030301010803" pitchFamily="18" charset="0"/>
              </a:rPr>
              <a:t>“I will give you </a:t>
            </a:r>
          </a:p>
          <a:p>
            <a:pPr algn="ctr"/>
            <a:r>
              <a:rPr lang="en-GB" sz="3600" dirty="0">
                <a:latin typeface="Garamond" panose="02020404030301010803" pitchFamily="18" charset="0"/>
              </a:rPr>
              <a:t>great responsibilities.”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115" b="7543"/>
          <a:stretch/>
        </p:blipFill>
        <p:spPr bwMode="auto">
          <a:xfrm>
            <a:off x="255041" y="2974109"/>
            <a:ext cx="6648882" cy="358623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CF4DDDE-EB30-134C-AC80-503EDF4FD1DD}"/>
              </a:ext>
            </a:extLst>
          </p:cNvPr>
          <p:cNvSpPr/>
          <p:nvPr/>
        </p:nvSpPr>
        <p:spPr>
          <a:xfrm>
            <a:off x="2328084" y="2203451"/>
            <a:ext cx="7911292" cy="1446550"/>
          </a:xfrm>
          <a:prstGeom prst="rect">
            <a:avLst/>
          </a:prstGeom>
        </p:spPr>
        <p:txBody>
          <a:bodyPr wrap="square">
            <a:spAutoFit/>
          </a:bodyPr>
          <a:lstStyle/>
          <a:p>
            <a:pPr algn="ctr"/>
            <a:r>
              <a:rPr lang="en-GB" sz="3600" b="1" dirty="0">
                <a:latin typeface="Garamond" panose="02020404030301010803" pitchFamily="18" charset="0"/>
              </a:rPr>
              <a:t>Sunday 19</a:t>
            </a:r>
            <a:r>
              <a:rPr lang="en-GB" sz="3600" b="1" baseline="30000" dirty="0">
                <a:latin typeface="Garamond" panose="02020404030301010803" pitchFamily="18" charset="0"/>
              </a:rPr>
              <a:t>th</a:t>
            </a:r>
            <a:r>
              <a:rPr lang="en-GB" sz="3600" b="1" dirty="0">
                <a:latin typeface="Garamond" panose="02020404030301010803" pitchFamily="18" charset="0"/>
              </a:rPr>
              <a:t> November 2023</a:t>
            </a:r>
            <a:r>
              <a:rPr lang="en-GB" sz="3600" dirty="0">
                <a:latin typeface="Garamond" panose="02020404030301010803" pitchFamily="18" charset="0"/>
              </a:rPr>
              <a:t>   </a:t>
            </a:r>
            <a:endParaRPr lang="en-GB" sz="1600" dirty="0">
              <a:latin typeface="Garamond" panose="02020404030301010803" pitchFamily="18" charset="0"/>
            </a:endParaRPr>
          </a:p>
          <a:p>
            <a:pPr algn="ctr"/>
            <a:r>
              <a:rPr lang="en-GB" sz="1600" dirty="0">
                <a:latin typeface="Garamond" panose="02020404030301010803" pitchFamily="18" charset="0"/>
              </a:rPr>
              <a:t>    </a:t>
            </a:r>
          </a:p>
          <a:p>
            <a:pPr algn="ctr"/>
            <a:endParaRPr lang="en-GB" sz="3600" dirty="0">
              <a:latin typeface="Garamond" panose="02020404030301010803" pitchFamily="18" charset="0"/>
            </a:endParaRPr>
          </a:p>
        </p:txBody>
      </p:sp>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130174" y="250978"/>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10" name="Rectangle 9"/>
          <p:cNvSpPr/>
          <p:nvPr/>
        </p:nvSpPr>
        <p:spPr>
          <a:xfrm>
            <a:off x="241140" y="2136735"/>
            <a:ext cx="3468546" cy="461665"/>
          </a:xfrm>
          <a:prstGeom prst="rect">
            <a:avLst/>
          </a:prstGeom>
        </p:spPr>
        <p:txBody>
          <a:bodyPr wrap="square">
            <a:spAutoFit/>
          </a:bodyPr>
          <a:lstStyle/>
          <a:p>
            <a:endParaRPr lang="en-US" altLang="zh-TW" sz="2400" dirty="0">
              <a:latin typeface="Garamond" panose="02020404030301010803" pitchFamily="18" charset="0"/>
            </a:endParaRPr>
          </a:p>
        </p:txBody>
      </p:sp>
      <p:pic>
        <p:nvPicPr>
          <p:cNvPr id="9" name="Picture 2" descr="Circle of Light – Filling Your Heart with Light">
            <a:extLst>
              <a:ext uri="{FF2B5EF4-FFF2-40B4-BE49-F238E27FC236}">
                <a16:creationId xmlns:a16="http://schemas.microsoft.com/office/drawing/2014/main" id="{D736DD35-163A-AD67-4407-49B1F324087E}"/>
              </a:ext>
            </a:extLst>
          </p:cNvP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8042" b="13375"/>
          <a:stretch/>
        </p:blipFill>
        <p:spPr bwMode="auto">
          <a:xfrm>
            <a:off x="909887" y="1811045"/>
            <a:ext cx="10062913" cy="433227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75413" y="2367567"/>
            <a:ext cx="8029764" cy="1938992"/>
          </a:xfrm>
          <a:prstGeom prst="rect">
            <a:avLst/>
          </a:prstGeom>
          <a:noFill/>
        </p:spPr>
        <p:txBody>
          <a:bodyPr wrap="square" rtlCol="0">
            <a:spAutoFit/>
          </a:bodyPr>
          <a:lstStyle/>
          <a:p>
            <a:pPr algn="ctr"/>
            <a:r>
              <a:rPr lang="en-GB" sz="4000" dirty="0">
                <a:latin typeface="Garamond" panose="02020404030301010803" pitchFamily="18" charset="0"/>
              </a:rPr>
              <a:t>“Do not let your hearts be troubled </a:t>
            </a:r>
          </a:p>
          <a:p>
            <a:pPr algn="ctr"/>
            <a:r>
              <a:rPr lang="en-GB" sz="4000" dirty="0">
                <a:latin typeface="Garamond" panose="02020404030301010803" pitchFamily="18" charset="0"/>
              </a:rPr>
              <a:t>and do not be afraid.” </a:t>
            </a:r>
          </a:p>
          <a:p>
            <a:pPr algn="ctr"/>
            <a:r>
              <a:rPr lang="en-GB" sz="4000" dirty="0">
                <a:latin typeface="Garamond" panose="02020404030301010803" pitchFamily="18" charset="0"/>
              </a:rPr>
              <a:t>(John 25 : 27)</a:t>
            </a:r>
          </a:p>
        </p:txBody>
      </p:sp>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2027</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765228" y="2040130"/>
            <a:ext cx="7635888" cy="3956981"/>
          </a:xfrm>
          <a:prstGeom prst="rect">
            <a:avLst/>
          </a:prstGeom>
          <a:noFill/>
        </p:spPr>
        <p:txBody>
          <a:bodyPr wrap="square" rtlCol="0">
            <a:spAutoFit/>
          </a:bodyPr>
          <a:lstStyle/>
          <a:p>
            <a:pPr algn="ctr">
              <a:lnSpc>
                <a:spcPct val="107000"/>
              </a:lnSpc>
              <a:spcAft>
                <a:spcPts val="800"/>
              </a:spcAft>
              <a:buClr>
                <a:srgbClr val="212121"/>
              </a:buClr>
            </a:pPr>
            <a:r>
              <a:rPr lang="en-GB" sz="4000" dirty="0">
                <a:latin typeface="Garamond" panose="02020404030301010803" pitchFamily="18" charset="0"/>
              </a:rPr>
              <a:t>“Those who love                             do not stand idly by,                              but serve others.”</a:t>
            </a:r>
          </a:p>
          <a:p>
            <a:pPr algn="ctr">
              <a:lnSpc>
                <a:spcPct val="107000"/>
              </a:lnSpc>
              <a:spcAft>
                <a:spcPts val="800"/>
              </a:spcAft>
              <a:buClr>
                <a:srgbClr val="212121"/>
              </a:buClr>
            </a:pPr>
            <a:endParaRPr lang="en-GB" sz="20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2800" dirty="0">
                <a:solidFill>
                  <a:srgbClr val="333333"/>
                </a:solidFill>
                <a:latin typeface="Garamond" panose="02020404030301010803" pitchFamily="18" charset="0"/>
                <a:cs typeface="Times New Roman" panose="02020603050405020304" pitchFamily="18" charset="0"/>
              </a:rPr>
              <a:t>- Pope Francis, </a:t>
            </a:r>
          </a:p>
          <a:p>
            <a:pPr algn="ctr"/>
            <a:r>
              <a:rPr lang="en-GB" sz="28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World Youth Day</a:t>
            </a:r>
            <a:endParaRPr lang="en-GB" sz="2800" dirty="0">
              <a:solidFill>
                <a:srgbClr val="333333"/>
              </a:solidFill>
              <a:latin typeface="Garamond" panose="02020404030301010803" pitchFamily="18" charset="0"/>
              <a:ea typeface="Calibri" panose="020F0502020204030204" pitchFamily="34" charset="0"/>
              <a:cs typeface="Open Sans" panose="020B0606030504020204" pitchFamily="34" charset="0"/>
            </a:endParaRPr>
          </a:p>
          <a:p>
            <a:pPr algn="ctr"/>
            <a:r>
              <a:rPr lang="en-GB" sz="28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2023</a:t>
            </a:r>
            <a:endParaRPr lang="en-GB" sz="28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8210746" y="167741"/>
            <a:ext cx="3529608" cy="6247864"/>
          </a:xfrm>
          <a:prstGeom prst="rect">
            <a:avLst/>
          </a:prstGeom>
          <a:noFill/>
        </p:spPr>
        <p:txBody>
          <a:bodyPr wrap="square" rtlCol="0">
            <a:spAutoFit/>
          </a:bodyPr>
          <a:lstStyle/>
          <a:p>
            <a:pPr algn="just"/>
            <a:r>
              <a:rPr lang="en-GB" sz="2000" dirty="0">
                <a:latin typeface="Garamond" panose="02020404030301010803" pitchFamily="18" charset="0"/>
              </a:rPr>
              <a:t>The feast of the Presentation of the Blessed Virgin Mary is celebrated on November 21</a:t>
            </a:r>
            <a:r>
              <a:rPr lang="en-GB" sz="2000" baseline="30000" dirty="0">
                <a:latin typeface="Garamond" panose="02020404030301010803" pitchFamily="18" charset="0"/>
              </a:rPr>
              <a:t>st</a:t>
            </a:r>
            <a:r>
              <a:rPr lang="en-GB" sz="2000" dirty="0">
                <a:latin typeface="Garamond" panose="02020404030301010803" pitchFamily="18" charset="0"/>
              </a:rPr>
              <a:t>.</a:t>
            </a:r>
          </a:p>
          <a:p>
            <a:pPr algn="just"/>
            <a:endParaRPr lang="en-GB" sz="2000" dirty="0">
              <a:latin typeface="Garamond" panose="02020404030301010803" pitchFamily="18" charset="0"/>
            </a:endParaRPr>
          </a:p>
          <a:p>
            <a:pPr algn="just"/>
            <a:r>
              <a:rPr lang="en-GB" sz="2000" dirty="0">
                <a:latin typeface="Garamond" panose="02020404030301010803" pitchFamily="18" charset="0"/>
              </a:rPr>
              <a:t>It celebrates the dedication of herself which Mary made to God from her very childhood under the inspiration of the Holy Spirit who filled her with grace.</a:t>
            </a:r>
          </a:p>
          <a:p>
            <a:pPr algn="just"/>
            <a:endParaRPr lang="en-GB" sz="2000" dirty="0">
              <a:latin typeface="Garamond" panose="02020404030301010803" pitchFamily="18" charset="0"/>
            </a:endParaRPr>
          </a:p>
          <a:p>
            <a:pPr algn="just"/>
            <a:r>
              <a:rPr lang="en-GB" sz="2000" dirty="0">
                <a:latin typeface="Garamond" panose="02020404030301010803" pitchFamily="18" charset="0"/>
              </a:rPr>
              <a:t>This magnificent Tintoretto in the church of the Madonna </a:t>
            </a:r>
            <a:r>
              <a:rPr lang="en-GB" sz="2000" dirty="0" err="1">
                <a:latin typeface="Garamond" panose="02020404030301010803" pitchFamily="18" charset="0"/>
              </a:rPr>
              <a:t>dell’Orto</a:t>
            </a:r>
            <a:r>
              <a:rPr lang="en-GB" sz="2000" dirty="0">
                <a:latin typeface="Garamond" panose="02020404030301010803" pitchFamily="18" charset="0"/>
              </a:rPr>
              <a:t> in Venice shows Mary being taken to the Temple in Jerusalem to be dedicated to God; the painting is high on a wall where the viewer is forced by perspective to look up the staircase to see the child </a:t>
            </a:r>
            <a:r>
              <a:rPr lang="en-GB" sz="2000" dirty="0">
                <a:solidFill>
                  <a:schemeClr val="bg1"/>
                </a:solidFill>
                <a:latin typeface="Garamond" panose="02020404030301010803" pitchFamily="18" charset="0"/>
              </a:rPr>
              <a:t>xxx</a:t>
            </a:r>
            <a:r>
              <a:rPr lang="en-GB" sz="2000" dirty="0">
                <a:latin typeface="Garamond" panose="02020404030301010803" pitchFamily="18" charset="0"/>
              </a:rPr>
              <a:t> Mary ascending.</a:t>
            </a:r>
          </a:p>
        </p:txBody>
      </p:sp>
      <p:sp>
        <p:nvSpPr>
          <p:cNvPr id="5" name="TextBox 4"/>
          <p:cNvSpPr txBox="1"/>
          <p:nvPr/>
        </p:nvSpPr>
        <p:spPr>
          <a:xfrm>
            <a:off x="4751407" y="1825323"/>
            <a:ext cx="6749111" cy="461665"/>
          </a:xfrm>
          <a:prstGeom prst="rect">
            <a:avLst/>
          </a:prstGeom>
          <a:noFill/>
        </p:spPr>
        <p:txBody>
          <a:bodyPr wrap="square" rtlCol="0">
            <a:spAutoFit/>
          </a:bodyPr>
          <a:lstStyle/>
          <a:p>
            <a:pPr algn="just"/>
            <a:r>
              <a:rPr lang="en-GB" sz="2400" dirty="0">
                <a:latin typeface="Garamond" panose="02020404030301010803" pitchFamily="18" charset="0"/>
              </a:rPr>
              <a:t>.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9" name="Picture 8">
            <a:extLst>
              <a:ext uri="{FF2B5EF4-FFF2-40B4-BE49-F238E27FC236}">
                <a16:creationId xmlns:a16="http://schemas.microsoft.com/office/drawing/2014/main" id="{28F59F28-7A98-BD21-D228-6E593BEF5242}"/>
              </a:ext>
            </a:extLst>
          </p:cNvPr>
          <p:cNvPicPr>
            <a:picLocks noChangeAspect="1"/>
          </p:cNvPicPr>
          <p:nvPr/>
        </p:nvPicPr>
        <p:blipFill rotWithShape="1">
          <a:blip r:embed="rId3"/>
          <a:srcRect l="25922" t="13192" r="27185" b="15082"/>
          <a:stretch/>
        </p:blipFill>
        <p:spPr>
          <a:xfrm>
            <a:off x="-1" y="7604"/>
            <a:ext cx="7970911" cy="6858000"/>
          </a:xfrm>
          <a:prstGeom prst="rect">
            <a:avLst/>
          </a:prstGeom>
        </p:spPr>
      </p:pic>
      <p:sp>
        <p:nvSpPr>
          <p:cNvPr id="8" name="Title 1"/>
          <p:cNvSpPr txBox="1">
            <a:spLocks/>
          </p:cNvSpPr>
          <p:nvPr/>
        </p:nvSpPr>
        <p:spPr>
          <a:xfrm>
            <a:off x="0" y="6063448"/>
            <a:ext cx="7970910" cy="80215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accent4">
                    <a:lumMod val="75000"/>
                  </a:schemeClr>
                </a:solidFill>
                <a:latin typeface="Garamond" panose="02020404030301010803" pitchFamily="18" charset="0"/>
              </a:rPr>
              <a:t>Presentation of the Blessed Virgin Mary</a:t>
            </a:r>
          </a:p>
        </p:txBody>
      </p:sp>
    </p:spTree>
    <p:extLst>
      <p:ext uri="{BB962C8B-B14F-4D97-AF65-F5344CB8AC3E}">
        <p14:creationId xmlns:p14="http://schemas.microsoft.com/office/powerpoint/2010/main" val="22770023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4">
                    <a:lumMod val="75000"/>
                  </a:schemeClr>
                </a:solidFill>
                <a:latin typeface="Garamond" panose="02020404030301010803" pitchFamily="18" charset="0"/>
              </a:rPr>
              <a:t>Rome : St Paul Outside the Walls </a:t>
            </a: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6148" name="Picture 4">
            <a:extLst>
              <a:ext uri="{FF2B5EF4-FFF2-40B4-BE49-F238E27FC236}">
                <a16:creationId xmlns:a16="http://schemas.microsoft.com/office/drawing/2014/main" id="{731771FF-0541-A3C5-C4AD-838B9744F4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75" t="-1857" r="16533" b="1857"/>
          <a:stretch/>
        </p:blipFill>
        <p:spPr bwMode="auto">
          <a:xfrm>
            <a:off x="-1" y="1662242"/>
            <a:ext cx="5289951" cy="51957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01810" y="1318022"/>
            <a:ext cx="6065471" cy="5786199"/>
          </a:xfrm>
          <a:prstGeom prst="rect">
            <a:avLst/>
          </a:prstGeom>
          <a:noFill/>
        </p:spPr>
        <p:txBody>
          <a:bodyPr wrap="square" rtlCol="0">
            <a:spAutoFit/>
          </a:bodyPr>
          <a:lstStyle/>
          <a:p>
            <a:endParaRPr lang="en-GB" sz="2400" b="1" dirty="0">
              <a:latin typeface="Garamond" panose="02020404030301010803" pitchFamily="18" charset="0"/>
            </a:endParaRPr>
          </a:p>
          <a:p>
            <a:pPr algn="just"/>
            <a:r>
              <a:rPr lang="en-GB" sz="2400" dirty="0">
                <a:latin typeface="Garamond" panose="02020404030301010803" pitchFamily="18" charset="0"/>
              </a:rPr>
              <a:t>The Papal Basilica of St Paul Outside the Walls is one of Rome’s four major papal basilicas, along with the basilicas of Saint John in the Lateran, Saint Peter’s, and Saint Mary Major, and as one of the Seven Pilgrim Churches of Rome.</a:t>
            </a:r>
            <a:endParaRPr lang="en-GB" sz="500" dirty="0">
              <a:latin typeface="Garamond" panose="02020404030301010803" pitchFamily="18" charset="0"/>
            </a:endParaRPr>
          </a:p>
          <a:p>
            <a:pPr algn="just"/>
            <a:endParaRPr lang="en-GB" sz="500" dirty="0">
              <a:latin typeface="Garamond" panose="02020404030301010803" pitchFamily="18" charset="0"/>
            </a:endParaRPr>
          </a:p>
          <a:p>
            <a:pPr algn="just"/>
            <a:r>
              <a:rPr lang="en-GB" sz="2400" dirty="0">
                <a:latin typeface="Garamond" panose="02020404030301010803" pitchFamily="18" charset="0"/>
              </a:rPr>
              <a:t>Tradition tells us that the basilica contains the tomb of St Paul and in 2006 it was confirmed that a white marble sarcophagus was present beneath the altar.</a:t>
            </a:r>
            <a:endParaRPr lang="en-GB" sz="500" dirty="0">
              <a:latin typeface="Garamond" panose="02020404030301010803" pitchFamily="18" charset="0"/>
            </a:endParaRPr>
          </a:p>
          <a:p>
            <a:pPr algn="just"/>
            <a:endParaRPr lang="en-GB" sz="500" dirty="0">
              <a:latin typeface="Garamond" panose="02020404030301010803" pitchFamily="18" charset="0"/>
            </a:endParaRPr>
          </a:p>
          <a:p>
            <a:r>
              <a:rPr lang="en-GB" sz="2400" dirty="0">
                <a:latin typeface="Garamond" panose="02020404030301010803" pitchFamily="18" charset="0"/>
              </a:rPr>
              <a:t>In 2009 the Pope confirmed that the bones dated from the 1</a:t>
            </a:r>
            <a:r>
              <a:rPr lang="en-GB" sz="2400" baseline="30000" dirty="0">
                <a:latin typeface="Garamond" panose="02020404030301010803" pitchFamily="18" charset="0"/>
              </a:rPr>
              <a:t>st</a:t>
            </a:r>
            <a:r>
              <a:rPr lang="en-GB" sz="2400" dirty="0">
                <a:latin typeface="Garamond" panose="02020404030301010803" pitchFamily="18" charset="0"/>
              </a:rPr>
              <a:t> or 2</a:t>
            </a:r>
            <a:r>
              <a:rPr lang="en-GB" sz="2400" baseline="30000" dirty="0">
                <a:latin typeface="Garamond" panose="02020404030301010803" pitchFamily="18" charset="0"/>
              </a:rPr>
              <a:t>nd</a:t>
            </a:r>
            <a:r>
              <a:rPr lang="en-GB" sz="2400" dirty="0">
                <a:latin typeface="Garamond" panose="02020404030301010803" pitchFamily="18" charset="0"/>
              </a:rPr>
              <a:t> Century, suggesting they could indeed be the bones of the Apostle. </a:t>
            </a:r>
          </a:p>
          <a:p>
            <a:endParaRPr lang="en-GB" dirty="0"/>
          </a:p>
          <a:p>
            <a:endParaRPr lang="en-GB" sz="2400" dirty="0">
              <a:latin typeface="Garamond" panose="02020404030301010803" pitchFamily="18" charset="0"/>
            </a:endParaRPr>
          </a:p>
        </p:txBody>
      </p:sp>
    </p:spTree>
    <p:extLst>
      <p:ext uri="{BB962C8B-B14F-4D97-AF65-F5344CB8AC3E}">
        <p14:creationId xmlns:p14="http://schemas.microsoft.com/office/powerpoint/2010/main" val="379236554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Carers ~</a:t>
            </a:r>
          </a:p>
        </p:txBody>
      </p:sp>
      <p:sp>
        <p:nvSpPr>
          <p:cNvPr id="7" name="Subtitle 2">
            <a:extLst>
              <a:ext uri="{FF2B5EF4-FFF2-40B4-BE49-F238E27FC236}">
                <a16:creationId xmlns:a16="http://schemas.microsoft.com/office/drawing/2014/main" id="{58A76CA3-62A8-3953-C9B2-677B8604AFCE}"/>
              </a:ext>
            </a:extLst>
          </p:cNvPr>
          <p:cNvSpPr txBox="1">
            <a:spLocks/>
          </p:cNvSpPr>
          <p:nvPr/>
        </p:nvSpPr>
        <p:spPr>
          <a:xfrm>
            <a:off x="3292133" y="188314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bg1"/>
                </a:solidFill>
                <a:latin typeface="Garamond" panose="02020404030301010803" pitchFamily="18" charset="0"/>
              </a:rPr>
              <a:t>Monday 3</a:t>
            </a:r>
            <a:r>
              <a:rPr lang="en-GB" sz="2800" baseline="30000" dirty="0">
                <a:solidFill>
                  <a:schemeClr val="bg1"/>
                </a:solidFill>
                <a:latin typeface="Garamond" panose="02020404030301010803" pitchFamily="18" charset="0"/>
              </a:rPr>
              <a:t>rd</a:t>
            </a:r>
            <a:r>
              <a:rPr lang="en-GB" sz="2800" dirty="0">
                <a:solidFill>
                  <a:schemeClr val="bg1"/>
                </a:solidFill>
                <a:latin typeface="Garamond" panose="02020404030301010803" pitchFamily="18" charset="0"/>
              </a:rPr>
              <a:t> July 2023</a:t>
            </a:r>
          </a:p>
        </p:txBody>
      </p:sp>
      <p:pic>
        <p:nvPicPr>
          <p:cNvPr id="5122" name="Picture 2">
            <a:extLst>
              <a:ext uri="{FF2B5EF4-FFF2-40B4-BE49-F238E27FC236}">
                <a16:creationId xmlns:a16="http://schemas.microsoft.com/office/drawing/2014/main" id="{135427A1-BDF4-5445-4BBF-E30D8C101B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88" b="12624"/>
          <a:stretch/>
        </p:blipFill>
        <p:spPr bwMode="auto">
          <a:xfrm>
            <a:off x="2337605" y="1997592"/>
            <a:ext cx="7516790" cy="287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68391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F0585-C9A4-4F37-BF45-19570350497D}">
  <ds:schemaRefs>
    <ds:schemaRef ds:uri="66f78821-969e-443f-8b7e-99ce487fda9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8339</TotalTime>
  <Words>393</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John Adams</cp:lastModifiedBy>
  <cp:revision>558</cp:revision>
  <dcterms:created xsi:type="dcterms:W3CDTF">2019-09-06T14:56:38Z</dcterms:created>
  <dcterms:modified xsi:type="dcterms:W3CDTF">2023-11-13T10:04:58Z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