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3" r:id="rId5"/>
    <p:sldId id="289" r:id="rId6"/>
    <p:sldId id="297" r:id="rId7"/>
    <p:sldId id="333" r:id="rId8"/>
    <p:sldId id="360" r:id="rId9"/>
    <p:sldId id="359" r:id="rId10"/>
    <p:sldId id="353" r:id="rId11"/>
    <p:sldId id="3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C29BE-51A3-464C-AE9B-8A6160A05741}" v="4" dt="2022-07-21T14:43:21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4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December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  <a:endParaRPr lang="en-GB" sz="96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</a:t>
            </a:r>
            <a:r>
              <a:rPr lang="en-GB" sz="4400" dirty="0" smtClean="0">
                <a:latin typeface="Garamond" panose="02020404030301010803" pitchFamily="18" charset="0"/>
              </a:rPr>
              <a:t>Walking the Path of Generosity~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A76CA3-62A8-3953-C9B2-677B8604AFCE}"/>
              </a:ext>
            </a:extLst>
          </p:cNvPr>
          <p:cNvSpPr txBox="1">
            <a:spLocks/>
          </p:cNvSpPr>
          <p:nvPr/>
        </p:nvSpPr>
        <p:spPr>
          <a:xfrm>
            <a:off x="3292133" y="188314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Monday 3</a:t>
            </a:r>
            <a:r>
              <a:rPr lang="en-GB" sz="2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rd</a:t>
            </a: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 July 2023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427A1-BDF4-5445-4BBF-E30D8C101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/>
          <a:stretch/>
        </p:blipFill>
        <p:spPr bwMode="auto">
          <a:xfrm>
            <a:off x="3121938" y="1883144"/>
            <a:ext cx="6359023" cy="31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35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42748" y="1536176"/>
            <a:ext cx="10506504" cy="47315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Show me the right path, O Lord;</a:t>
            </a:r>
          </a:p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Point out the road for me to follow.</a:t>
            </a:r>
          </a:p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Lead me by your truth and teach me,</a:t>
            </a:r>
          </a:p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For you are the God who saves me.</a:t>
            </a:r>
          </a:p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All day long I put my hope in you.</a:t>
            </a:r>
          </a:p>
          <a:p>
            <a:pPr algn="ctr"/>
            <a:endParaRPr lang="en-GB" sz="4000" dirty="0" smtClean="0">
              <a:latin typeface="Garamond" panose="02020404030301010803" pitchFamily="18" charset="0"/>
            </a:endParaRPr>
          </a:p>
          <a:p>
            <a:pPr algn="r"/>
            <a:r>
              <a:rPr lang="en-GB" sz="4000" i="1" dirty="0" smtClean="0">
                <a:latin typeface="Garamond" panose="02020404030301010803" pitchFamily="18" charset="0"/>
              </a:rPr>
              <a:t>Psalms 24: 4 - 5</a:t>
            </a:r>
            <a:endParaRPr lang="en-GB" sz="4000" i="1" dirty="0">
              <a:latin typeface="Garamond" panose="02020404030301010803" pitchFamily="18" charset="0"/>
            </a:endParaRPr>
          </a:p>
          <a:p>
            <a:pPr algn="ctr"/>
            <a:endParaRPr lang="en-GB" sz="2800" dirty="0" smtClean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3"/>
            <a:ext cx="10461171" cy="930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8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generosity</a:t>
            </a:r>
            <a:endParaRPr lang="en-GB" sz="48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8156" y="2367895"/>
            <a:ext cx="79112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Sunday </a:t>
            </a:r>
            <a:r>
              <a:rPr lang="en-GB" sz="3600" b="1" dirty="0" smtClean="0">
                <a:latin typeface="Garamond" panose="02020404030301010803" pitchFamily="18" charset="0"/>
              </a:rPr>
              <a:t>3</a:t>
            </a:r>
            <a:r>
              <a:rPr lang="en-GB" sz="3600" b="1" baseline="30000" dirty="0" smtClean="0">
                <a:latin typeface="Garamond" panose="02020404030301010803" pitchFamily="18" charset="0"/>
              </a:rPr>
              <a:t>rd</a:t>
            </a:r>
            <a:r>
              <a:rPr lang="en-GB" sz="3600" b="1" dirty="0" smtClean="0">
                <a:latin typeface="Garamond" panose="02020404030301010803" pitchFamily="18" charset="0"/>
              </a:rPr>
              <a:t> December 2023</a:t>
            </a:r>
            <a:r>
              <a:rPr lang="en-GB" sz="3600" dirty="0" smtClean="0">
                <a:latin typeface="Garamond" panose="02020404030301010803" pitchFamily="18" charset="0"/>
              </a:rPr>
              <a:t> </a:t>
            </a:r>
            <a:r>
              <a:rPr lang="en-GB" sz="3600" dirty="0">
                <a:latin typeface="Garamond" panose="02020404030301010803" pitchFamily="18" charset="0"/>
              </a:rPr>
              <a:t>: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T</a:t>
            </a:r>
            <a:r>
              <a:rPr lang="en-GB" sz="3600" dirty="0" smtClean="0">
                <a:latin typeface="Garamond" panose="02020404030301010803" pitchFamily="18" charset="0"/>
              </a:rPr>
              <a:t>he </a:t>
            </a:r>
            <a:r>
              <a:rPr lang="en-GB" sz="3600" dirty="0">
                <a:latin typeface="Garamond" panose="02020404030301010803" pitchFamily="18" charset="0"/>
              </a:rPr>
              <a:t>Gospel of </a:t>
            </a:r>
            <a:r>
              <a:rPr lang="en-GB" sz="3600" dirty="0" smtClean="0">
                <a:latin typeface="Garamond" panose="02020404030301010803" pitchFamily="18" charset="0"/>
              </a:rPr>
              <a:t>Mark :                                                    </a:t>
            </a:r>
            <a:endParaRPr lang="en-GB" sz="3600" dirty="0">
              <a:latin typeface="Garamond" panose="02020404030301010803" pitchFamily="18" charset="0"/>
            </a:endParaRPr>
          </a:p>
          <a:p>
            <a:pPr algn="ctr"/>
            <a:endParaRPr lang="en-GB" sz="3600" dirty="0">
              <a:latin typeface="Garamond" panose="02020404030301010803" pitchFamily="18" charset="0"/>
            </a:endParaRP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                                         </a:t>
            </a:r>
          </a:p>
          <a:p>
            <a:pPr algn="ctr"/>
            <a:r>
              <a:rPr lang="en-GB" sz="3600" dirty="0" smtClean="0">
                <a:latin typeface="Garamond" panose="02020404030301010803" pitchFamily="18" charset="0"/>
              </a:rPr>
              <a:t>“Be on your guard stay awake.”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0BB082-7727-8901-CE4B-6FE41B12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983" y="2479608"/>
            <a:ext cx="2618899" cy="366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174" y="250978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  <a:endParaRPr lang="en-GB" sz="60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140" y="2136735"/>
            <a:ext cx="3468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400" dirty="0">
              <a:latin typeface="Garamond" panose="02020404030301010803" pitchFamily="18" charset="0"/>
            </a:endParaRPr>
          </a:p>
        </p:txBody>
      </p:sp>
      <p:pic>
        <p:nvPicPr>
          <p:cNvPr id="9" name="Picture 2" descr="Circle of Light – Filling Your Heart with Light">
            <a:extLst>
              <a:ext uri="{FF2B5EF4-FFF2-40B4-BE49-F238E27FC236}">
                <a16:creationId xmlns:a16="http://schemas.microsoft.com/office/drawing/2014/main" id="{D736DD35-163A-AD67-4407-49B1F3240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b="13375"/>
          <a:stretch/>
        </p:blipFill>
        <p:spPr bwMode="auto">
          <a:xfrm>
            <a:off x="909887" y="1811045"/>
            <a:ext cx="10062913" cy="43322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4572" y="2219475"/>
            <a:ext cx="8029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Garamond" panose="02020404030301010803" pitchFamily="18" charset="0"/>
              </a:rPr>
              <a:t>“Do not be afraid, for your prayer has been heard</a:t>
            </a:r>
            <a:r>
              <a:rPr lang="en-GB" sz="4400" dirty="0" smtClean="0">
                <a:latin typeface="Garamond" panose="02020404030301010803" pitchFamily="18" charset="0"/>
              </a:rPr>
              <a:t>.”</a:t>
            </a:r>
          </a:p>
          <a:p>
            <a:pPr algn="ctr"/>
            <a:r>
              <a:rPr lang="en-GB" sz="4400" dirty="0" smtClean="0">
                <a:latin typeface="Garamond" panose="02020404030301010803" pitchFamily="18" charset="0"/>
              </a:rPr>
              <a:t>(</a:t>
            </a:r>
            <a:r>
              <a:rPr lang="en-GB" sz="4400" dirty="0">
                <a:latin typeface="Garamond" panose="02020404030301010803" pitchFamily="18" charset="0"/>
              </a:rPr>
              <a:t>Luke 1 : 12)</a:t>
            </a:r>
          </a:p>
        </p:txBody>
      </p:sp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0" y="2040130"/>
            <a:ext cx="7331405" cy="412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4000" dirty="0" smtClean="0">
                <a:latin typeface="Garamond" panose="02020404030301010803" pitchFamily="18" charset="0"/>
              </a:rPr>
              <a:t>“Jesus is the path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4000" dirty="0">
                <a:latin typeface="Garamond" panose="02020404030301010803" pitchFamily="18" charset="0"/>
              </a:rPr>
              <a:t>a</a:t>
            </a:r>
            <a:r>
              <a:rPr lang="en-GB" sz="4000" dirty="0" smtClean="0">
                <a:latin typeface="Garamond" panose="02020404030301010803" pitchFamily="18" charset="0"/>
              </a:rPr>
              <a:t>nd we are going to walk with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4000" dirty="0" smtClean="0">
                <a:latin typeface="Garamond" panose="02020404030301010803" pitchFamily="18" charset="0"/>
              </a:rPr>
              <a:t>Him.”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4000" dirty="0" smtClean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smtClean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World Youth Day, 2023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8064" y="629797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5731" y="276760"/>
            <a:ext cx="11645691" cy="1406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Feast of the Immaculate Conception of the Blessed Virgin Mary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8151" y="2359148"/>
            <a:ext cx="771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0" i="0" dirty="0">
              <a:solidFill>
                <a:srgbClr val="20212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5237" y="2413792"/>
            <a:ext cx="7095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latin typeface="Garamond" panose="02020404030301010803" pitchFamily="18" charset="0"/>
              </a:rPr>
              <a:t>This solemnity is celebrated on December 8</a:t>
            </a:r>
            <a:r>
              <a:rPr lang="en-GB" sz="2800" baseline="30000" dirty="0" smtClean="0"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en-GB" sz="2800" dirty="0" smtClean="0">
                <a:latin typeface="Garamond" panose="02020404030301010803" pitchFamily="18" charset="0"/>
              </a:rPr>
              <a:t>It celebrates the purity of the Virgin Mary who was free from original sin.</a:t>
            </a:r>
          </a:p>
          <a:p>
            <a:pPr algn="just"/>
            <a:r>
              <a:rPr lang="en-GB" sz="2800" dirty="0" smtClean="0">
                <a:latin typeface="Garamond" panose="02020404030301010803" pitchFamily="18" charset="0"/>
              </a:rPr>
              <a:t>This grace enabled Mary to say </a:t>
            </a:r>
            <a:r>
              <a:rPr lang="en-GB" sz="2800" b="1" dirty="0" smtClean="0">
                <a:latin typeface="Garamond" panose="02020404030301010803" pitchFamily="18" charset="0"/>
              </a:rPr>
              <a:t>Yes</a:t>
            </a:r>
            <a:r>
              <a:rPr lang="en-GB" sz="2800" dirty="0" smtClean="0">
                <a:latin typeface="Garamond" panose="02020404030301010803" pitchFamily="18" charset="0"/>
              </a:rPr>
              <a:t> to God who  requested, through the Angel Gabriel, that she become the Mother of God.</a:t>
            </a:r>
          </a:p>
          <a:p>
            <a:pPr algn="just"/>
            <a:r>
              <a:rPr lang="en-GB" sz="2800" dirty="0" smtClean="0">
                <a:latin typeface="Garamond" panose="02020404030301010803" pitchFamily="18" charset="0"/>
              </a:rPr>
              <a:t>The liturgical colour for this day is white which is the colour of heaven and is used to celebrate great feasts. 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C2D049-F447-B932-BDA9-F720E8B13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5"/>
          <a:stretch/>
        </p:blipFill>
        <p:spPr bwMode="auto">
          <a:xfrm>
            <a:off x="265731" y="2463707"/>
            <a:ext cx="3884986" cy="28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92" y="5906796"/>
            <a:ext cx="771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54646"/>
            <a:ext cx="1219200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Rome : </a:t>
            </a:r>
            <a:r>
              <a:rPr lang="en-GB" sz="5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Basilica of </a:t>
            </a:r>
            <a:r>
              <a:rPr lang="en-GB" sz="540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St Clement 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31771FF-0541-A3C5-C4AD-838B9744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33" y="2143217"/>
            <a:ext cx="2940389" cy="392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6066" y="1662242"/>
            <a:ext cx="81312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Garamond" panose="02020404030301010803" pitchFamily="18" charset="0"/>
              </a:rPr>
              <a:t>The </a:t>
            </a:r>
            <a:r>
              <a:rPr lang="en-GB" sz="3600" b="1" dirty="0" smtClean="0">
                <a:latin typeface="Garamond" panose="02020404030301010803" pitchFamily="18" charset="0"/>
              </a:rPr>
              <a:t>Basilica </a:t>
            </a:r>
            <a:r>
              <a:rPr lang="en-GB" sz="3600" b="1" dirty="0">
                <a:latin typeface="Garamond" panose="02020404030301010803" pitchFamily="18" charset="0"/>
              </a:rPr>
              <a:t>of Saint </a:t>
            </a:r>
            <a:r>
              <a:rPr lang="en-GB" sz="3600" b="1" dirty="0" smtClean="0">
                <a:latin typeface="Garamond" panose="02020404030301010803" pitchFamily="18" charset="0"/>
              </a:rPr>
              <a:t>Clement</a:t>
            </a:r>
          </a:p>
          <a:p>
            <a:endParaRPr lang="en-GB" sz="3600" b="1" dirty="0" smtClean="0">
              <a:latin typeface="Garamond" panose="02020404030301010803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</a:rPr>
              <a:t>In Italian the</a:t>
            </a:r>
            <a:r>
              <a:rPr lang="en-GB" sz="2400" dirty="0">
                <a:latin typeface="Garamond" panose="02020404030301010803" pitchFamily="18" charset="0"/>
              </a:rPr>
              <a:t> </a:t>
            </a:r>
            <a:r>
              <a:rPr lang="en-GB" sz="2400" i="1" dirty="0">
                <a:latin typeface="Garamond" panose="02020404030301010803" pitchFamily="18" charset="0"/>
              </a:rPr>
              <a:t>Basilica </a:t>
            </a:r>
            <a:r>
              <a:rPr lang="en-GB" sz="2400" i="1" dirty="0" smtClean="0">
                <a:latin typeface="Garamond" panose="02020404030301010803" pitchFamily="18" charset="0"/>
              </a:rPr>
              <a:t>di </a:t>
            </a:r>
            <a:r>
              <a:rPr lang="en-GB" sz="2400" i="1" dirty="0">
                <a:latin typeface="Garamond" panose="02020404030301010803" pitchFamily="18" charset="0"/>
              </a:rPr>
              <a:t>San </a:t>
            </a:r>
            <a:r>
              <a:rPr lang="en-GB" sz="2400" i="1" dirty="0" smtClean="0">
                <a:latin typeface="Garamond" panose="02020404030301010803" pitchFamily="18" charset="0"/>
              </a:rPr>
              <a:t>Clemente al </a:t>
            </a:r>
            <a:r>
              <a:rPr lang="en-GB" sz="2400" i="1" dirty="0" err="1" smtClean="0">
                <a:latin typeface="Garamond" panose="02020404030301010803" pitchFamily="18" charset="0"/>
              </a:rPr>
              <a:t>Laterane</a:t>
            </a:r>
            <a:r>
              <a:rPr lang="en-GB" sz="2400" i="1" dirty="0" smtClean="0">
                <a:latin typeface="Garamond" panose="02020404030301010803" pitchFamily="18" charset="0"/>
              </a:rPr>
              <a:t>.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This basilica began as a private home where Christians worshipped in secret.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It then became a basilica in the 4</a:t>
            </a:r>
            <a:r>
              <a:rPr lang="en-GB" sz="2400" baseline="30000" dirty="0" smtClean="0">
                <a:latin typeface="Garamond" panose="02020404030301010803" pitchFamily="18" charset="0"/>
              </a:rPr>
              <a:t>th</a:t>
            </a:r>
            <a:r>
              <a:rPr lang="en-GB" sz="2400" dirty="0" smtClean="0">
                <a:latin typeface="Garamond" panose="02020404030301010803" pitchFamily="18" charset="0"/>
              </a:rPr>
              <a:t> Century when it was described as being dedicated to St Clement by St Jerome in 392.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The current basilica was rebuilt in the early 12</a:t>
            </a:r>
            <a:r>
              <a:rPr lang="en-GB" sz="2400" baseline="30000" dirty="0" smtClean="0">
                <a:latin typeface="Garamond" panose="02020404030301010803" pitchFamily="18" charset="0"/>
              </a:rPr>
              <a:t>th</a:t>
            </a:r>
            <a:r>
              <a:rPr lang="en-GB" sz="2400" dirty="0" smtClean="0">
                <a:latin typeface="Garamond" panose="02020404030301010803" pitchFamily="18" charset="0"/>
              </a:rPr>
              <a:t> Century and today is one of the most richly decorated churches in Rome. It is owned and run by the Irish Dominicans who run a residence for priests studying and teaching in Rome.  </a:t>
            </a:r>
            <a:endParaRPr lang="en-GB" sz="2400" dirty="0">
              <a:latin typeface="Garamond" panose="02020404030301010803" pitchFamily="18" charset="0"/>
            </a:endParaRPr>
          </a:p>
          <a:p>
            <a:endParaRPr lang="en-GB" dirty="0"/>
          </a:p>
          <a:p>
            <a:endParaRPr lang="en-GB" sz="24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5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4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December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  <a:endParaRPr lang="en-GB" sz="96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</a:t>
            </a:r>
            <a:r>
              <a:rPr lang="en-GB" sz="4400" dirty="0" smtClean="0">
                <a:latin typeface="Garamond" panose="02020404030301010803" pitchFamily="18" charset="0"/>
              </a:rPr>
              <a:t>Walking the Path of Generosity~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A76CA3-62A8-3953-C9B2-677B8604AFCE}"/>
              </a:ext>
            </a:extLst>
          </p:cNvPr>
          <p:cNvSpPr txBox="1">
            <a:spLocks/>
          </p:cNvSpPr>
          <p:nvPr/>
        </p:nvSpPr>
        <p:spPr>
          <a:xfrm>
            <a:off x="3292133" y="188314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Monday 3</a:t>
            </a:r>
            <a:r>
              <a:rPr lang="en-GB" sz="2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rd</a:t>
            </a: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 July 2023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427A1-BDF4-5445-4BBF-E30D8C101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/>
          <a:stretch/>
        </p:blipFill>
        <p:spPr bwMode="auto">
          <a:xfrm>
            <a:off x="3121938" y="1883144"/>
            <a:ext cx="6359023" cy="31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27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5F0585-C9A4-4F37-BF45-19570350497D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66f78821-969e-443f-8b7e-99ce487fda9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8365</TotalTime>
  <Words>367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Open Sans</vt:lpstr>
      <vt:lpstr>新細明體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564</cp:revision>
  <dcterms:created xsi:type="dcterms:W3CDTF">2019-09-06T14:56:38Z</dcterms:created>
  <dcterms:modified xsi:type="dcterms:W3CDTF">2023-11-29T10:42:45Z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