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6" r:id="rId5"/>
    <p:sldId id="289" r:id="rId6"/>
    <p:sldId id="297" r:id="rId7"/>
    <p:sldId id="333" r:id="rId8"/>
    <p:sldId id="360" r:id="rId9"/>
    <p:sldId id="359" r:id="rId10"/>
    <p:sldId id="353" r:id="rId11"/>
    <p:sldId id="3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BC29BE-51A3-464C-AE9B-8A6160A05741}" v="4" dt="2022-07-21T14:43:21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1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29/11/2023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11</a:t>
            </a:r>
            <a:r>
              <a:rPr lang="en-GB" sz="2800" baseline="300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December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  <a:endParaRPr lang="en-GB" sz="96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</a:t>
            </a:r>
            <a:r>
              <a:rPr lang="en-GB" sz="4400" dirty="0" smtClean="0">
                <a:latin typeface="Garamond" panose="02020404030301010803" pitchFamily="18" charset="0"/>
              </a:rPr>
              <a:t>Walking the Path of Generosity~</a:t>
            </a:r>
            <a:endParaRPr lang="en-GB" sz="4400" dirty="0">
              <a:latin typeface="Garamond" panose="02020404030301010803" pitchFamily="18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135427A1-BDF4-5445-4BBF-E30D8C101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35797" y="1883144"/>
            <a:ext cx="6823276" cy="309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23297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842748" y="1536176"/>
            <a:ext cx="10506504" cy="473151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/>
            <a:r>
              <a:rPr lang="en-GB" sz="28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Advent is a penitential season when we should repent of our sin.</a:t>
            </a:r>
          </a:p>
          <a:p>
            <a:pPr algn="ctr"/>
            <a:endParaRPr lang="en-GB" sz="2800" dirty="0" smtClean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800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Repentance means simply a change of direction, turning around and making a path straight. </a:t>
            </a:r>
          </a:p>
          <a:p>
            <a:pPr algn="ctr"/>
            <a:endParaRPr lang="en-GB" sz="2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800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should pray, as prayer opens our hearts to the Holy Spirit.</a:t>
            </a:r>
          </a:p>
          <a:p>
            <a:pPr algn="ctr"/>
            <a:endParaRPr lang="en-GB" sz="28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2800" dirty="0" smtClean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then can ask for mercy and forgiveness.</a:t>
            </a:r>
            <a:endParaRPr lang="en-GB" sz="2800" dirty="0" smtClean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2100" y="5845821"/>
            <a:ext cx="771525" cy="914400"/>
          </a:xfrm>
          <a:prstGeom prst="rect">
            <a:avLst/>
          </a:prstGeom>
        </p:spPr>
      </p:pic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838199" y="244172"/>
            <a:ext cx="10461171" cy="12920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7150">
            <a:solidFill>
              <a:schemeClr val="accent4">
                <a:lumMod val="75000"/>
              </a:schemeClr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n-GB" sz="48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Walking the path of generosity</a:t>
            </a:r>
            <a:endParaRPr lang="en-GB" sz="4800" dirty="0">
              <a:solidFill>
                <a:schemeClr val="accent5">
                  <a:lumMod val="75000"/>
                </a:schemeClr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D6D902-36D1-4CF9-BDFA-75FE237F5371}"/>
              </a:ext>
            </a:extLst>
          </p:cNvPr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</p:spTree>
    <p:extLst>
      <p:ext uri="{BB962C8B-B14F-4D97-AF65-F5344CB8AC3E}">
        <p14:creationId xmlns:p14="http://schemas.microsoft.com/office/powerpoint/2010/main" val="83571431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53143" y="415926"/>
            <a:ext cx="10835593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In Sunday’s Gospel Reading  …</a:t>
            </a:r>
          </a:p>
        </p:txBody>
      </p:sp>
      <p:sp>
        <p:nvSpPr>
          <p:cNvPr id="3" name="Rectangle 2"/>
          <p:cNvSpPr/>
          <p:nvPr/>
        </p:nvSpPr>
        <p:spPr>
          <a:xfrm>
            <a:off x="3718156" y="2367895"/>
            <a:ext cx="79112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b="1" dirty="0">
                <a:latin typeface="Garamond" panose="02020404030301010803" pitchFamily="18" charset="0"/>
              </a:rPr>
              <a:t>Sunday </a:t>
            </a:r>
            <a:r>
              <a:rPr lang="en-GB" sz="3600" b="1" dirty="0" smtClean="0">
                <a:latin typeface="Garamond" panose="02020404030301010803" pitchFamily="18" charset="0"/>
              </a:rPr>
              <a:t>10</a:t>
            </a:r>
            <a:r>
              <a:rPr lang="en-GB" sz="3600" b="1" baseline="30000" dirty="0" smtClean="0">
                <a:latin typeface="Garamond" panose="02020404030301010803" pitchFamily="18" charset="0"/>
              </a:rPr>
              <a:t>th</a:t>
            </a:r>
            <a:r>
              <a:rPr lang="en-GB" sz="3600" b="1" dirty="0" smtClean="0">
                <a:latin typeface="Garamond" panose="02020404030301010803" pitchFamily="18" charset="0"/>
              </a:rPr>
              <a:t> December 2023</a:t>
            </a:r>
            <a:r>
              <a:rPr lang="en-GB" sz="3600" dirty="0" smtClean="0">
                <a:latin typeface="Garamond" panose="02020404030301010803" pitchFamily="18" charset="0"/>
              </a:rPr>
              <a:t> </a:t>
            </a:r>
            <a:r>
              <a:rPr lang="en-GB" sz="3600" dirty="0">
                <a:latin typeface="Garamond" panose="02020404030301010803" pitchFamily="18" charset="0"/>
              </a:rPr>
              <a:t>: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    </a:t>
            </a: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T</a:t>
            </a:r>
            <a:r>
              <a:rPr lang="en-GB" sz="3600" dirty="0" smtClean="0">
                <a:latin typeface="Garamond" panose="02020404030301010803" pitchFamily="18" charset="0"/>
              </a:rPr>
              <a:t>he </a:t>
            </a:r>
            <a:r>
              <a:rPr lang="en-GB" sz="3600" dirty="0">
                <a:latin typeface="Garamond" panose="02020404030301010803" pitchFamily="18" charset="0"/>
              </a:rPr>
              <a:t>Gospel of </a:t>
            </a:r>
            <a:r>
              <a:rPr lang="en-GB" sz="3600" dirty="0" smtClean="0">
                <a:latin typeface="Garamond" panose="02020404030301010803" pitchFamily="18" charset="0"/>
              </a:rPr>
              <a:t>Mark :                                                    </a:t>
            </a:r>
            <a:endParaRPr lang="en-GB" sz="3600" dirty="0">
              <a:latin typeface="Garamond" panose="02020404030301010803" pitchFamily="18" charset="0"/>
            </a:endParaRPr>
          </a:p>
          <a:p>
            <a:pPr algn="ctr"/>
            <a:endParaRPr lang="en-GB" sz="3600" dirty="0">
              <a:latin typeface="Garamond" panose="02020404030301010803" pitchFamily="18" charset="0"/>
            </a:endParaRPr>
          </a:p>
          <a:p>
            <a:pPr algn="ctr"/>
            <a:r>
              <a:rPr lang="en-GB" sz="3600" dirty="0">
                <a:latin typeface="Garamond" panose="02020404030301010803" pitchFamily="18" charset="0"/>
              </a:rPr>
              <a:t>                                         </a:t>
            </a:r>
          </a:p>
          <a:p>
            <a:pPr algn="ctr"/>
            <a:r>
              <a:rPr lang="en-GB" sz="3600" dirty="0" smtClean="0">
                <a:latin typeface="Garamond" panose="02020404030301010803" pitchFamily="18" charset="0"/>
              </a:rPr>
              <a:t>“Prepare a way for the Lord.”</a:t>
            </a:r>
            <a:endParaRPr lang="en-GB" sz="3600" dirty="0"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C0BB082-7727-8901-CE4B-6FE41B12C3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7669" y="2416196"/>
            <a:ext cx="4456945" cy="251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8813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944099" y="614331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30174" y="250978"/>
            <a:ext cx="11358561" cy="159193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60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Reflection </a:t>
            </a:r>
            <a:endParaRPr lang="en-GB" sz="60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2973" y="5836945"/>
            <a:ext cx="771525" cy="9144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41140" y="2136735"/>
            <a:ext cx="34685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TW" sz="2400" dirty="0">
              <a:latin typeface="Garamond" panose="02020404030301010803" pitchFamily="18" charset="0"/>
            </a:endParaRPr>
          </a:p>
        </p:txBody>
      </p:sp>
      <p:pic>
        <p:nvPicPr>
          <p:cNvPr id="9" name="Picture 2" descr="Circle of Light – Filling Your Heart with Light">
            <a:extLst>
              <a:ext uri="{FF2B5EF4-FFF2-40B4-BE49-F238E27FC236}">
                <a16:creationId xmlns:a16="http://schemas.microsoft.com/office/drawing/2014/main" id="{D736DD35-163A-AD67-4407-49B1F324087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42" b="13375"/>
          <a:stretch/>
        </p:blipFill>
        <p:spPr bwMode="auto">
          <a:xfrm>
            <a:off x="909887" y="1811045"/>
            <a:ext cx="10062913" cy="4332271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4572" y="2219475"/>
            <a:ext cx="802976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Garamond" panose="02020404030301010803" pitchFamily="18" charset="0"/>
              </a:rPr>
              <a:t>“Do not be afraid, </a:t>
            </a:r>
            <a:r>
              <a:rPr lang="en-GB" sz="4400" dirty="0" smtClean="0">
                <a:latin typeface="Garamond" panose="02020404030301010803" pitchFamily="18" charset="0"/>
              </a:rPr>
              <a:t>you have found favour with God”</a:t>
            </a:r>
          </a:p>
          <a:p>
            <a:pPr algn="ctr"/>
            <a:r>
              <a:rPr lang="en-GB" sz="4400" dirty="0" smtClean="0">
                <a:latin typeface="Garamond" panose="02020404030301010803" pitchFamily="18" charset="0"/>
              </a:rPr>
              <a:t>(</a:t>
            </a:r>
            <a:r>
              <a:rPr lang="en-GB" sz="4400" dirty="0">
                <a:latin typeface="Garamond" panose="02020404030301010803" pitchFamily="18" charset="0"/>
              </a:rPr>
              <a:t>Luke 1 : </a:t>
            </a:r>
            <a:r>
              <a:rPr lang="en-GB" sz="4400" dirty="0" smtClean="0">
                <a:latin typeface="Garamond" panose="02020404030301010803" pitchFamily="18" charset="0"/>
              </a:rPr>
              <a:t>30)</a:t>
            </a:r>
            <a:endParaRPr lang="en-GB" sz="4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3381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29343" y="254646"/>
            <a:ext cx="1101022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altLang="en-US" sz="5400" dirty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Preparing for World Youth Day 2027</a:t>
            </a:r>
            <a:endParaRPr lang="en-GB" sz="5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069710" y="2040130"/>
            <a:ext cx="7331405" cy="3916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  <a:buClr>
                <a:srgbClr val="212121"/>
              </a:buClr>
            </a:pPr>
            <a:r>
              <a:rPr lang="en-GB" sz="4000" dirty="0" smtClean="0">
                <a:latin typeface="Garamond" panose="02020404030301010803" pitchFamily="18" charset="0"/>
              </a:rPr>
              <a:t>“</a:t>
            </a:r>
            <a:r>
              <a:rPr lang="en-US" sz="4000" dirty="0" smtClean="0">
                <a:latin typeface="Garamond" panose="02020404030301010803" pitchFamily="18" charset="0"/>
              </a:rPr>
              <a:t>When </a:t>
            </a:r>
            <a:r>
              <a:rPr lang="en-US" sz="4000" dirty="0">
                <a:latin typeface="Garamond" panose="02020404030301010803" pitchFamily="18" charset="0"/>
              </a:rPr>
              <a:t>He was among us, Jesus walked, healing the sick, caring for the poor, doing justice</a:t>
            </a:r>
            <a:r>
              <a:rPr lang="en-US" sz="4000" dirty="0" smtClean="0">
                <a:latin typeface="Garamond" panose="02020404030301010803" pitchFamily="18" charset="0"/>
              </a:rPr>
              <a:t>…</a:t>
            </a:r>
            <a:r>
              <a:rPr lang="en-GB" sz="4000" dirty="0" smtClean="0">
                <a:latin typeface="Garamond" panose="02020404030301010803" pitchFamily="18" charset="0"/>
              </a:rPr>
              <a:t>”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  <a:buClr>
                <a:srgbClr val="212121"/>
              </a:buClr>
            </a:pPr>
            <a:endParaRPr lang="en-GB" sz="4000" dirty="0" smtClean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GB" sz="3200" dirty="0" smtClean="0">
                <a:latin typeface="Garamond" panose="02020404030301010803" pitchFamily="18" charset="0"/>
              </a:rPr>
              <a:t> </a:t>
            </a:r>
            <a:r>
              <a:rPr lang="en-GB" sz="3200" dirty="0">
                <a:solidFill>
                  <a:srgbClr val="333333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- Pope Francis, </a:t>
            </a:r>
          </a:p>
          <a:p>
            <a:pPr algn="ctr"/>
            <a:r>
              <a:rPr lang="en-GB" sz="3200" dirty="0">
                <a:solidFill>
                  <a:srgbClr val="333333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Open Sans" panose="020B0606030504020204" pitchFamily="34" charset="0"/>
              </a:rPr>
              <a:t>World Youth Day, 2023</a:t>
            </a:r>
            <a:endParaRPr lang="en-GB" sz="3200" dirty="0">
              <a:latin typeface="Garamond" panose="02020404030301010803" pitchFamily="18" charset="0"/>
            </a:endParaRPr>
          </a:p>
        </p:txBody>
      </p:sp>
      <p:pic>
        <p:nvPicPr>
          <p:cNvPr id="3" name="Picture 2" descr="World Youth Day - The next World Youth Day will be in Seoul, South Korea!  🇰🇷 See you in 2027! #WYD #Seoul2027 🇰🇷 🫰 Dicastery for Laity, Family  and Life | Facebook">
            <a:extLst>
              <a:ext uri="{FF2B5EF4-FFF2-40B4-BE49-F238E27FC236}">
                <a16:creationId xmlns:a16="http://schemas.microsoft.com/office/drawing/2014/main" id="{8D0F55F0-CD72-251A-5BC3-B5CEEC5F15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343" y="1833339"/>
            <a:ext cx="4340368" cy="469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3429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0098064" y="6297976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65731" y="276760"/>
            <a:ext cx="11645691" cy="14067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St Maria </a:t>
            </a:r>
            <a:r>
              <a:rPr lang="en-GB" sz="5400" dirty="0" err="1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Rosello</a:t>
            </a:r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: 7</a:t>
            </a:r>
            <a:r>
              <a:rPr lang="en-GB" sz="5400" baseline="300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December </a:t>
            </a:r>
            <a:endParaRPr lang="en-GB" sz="5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72404" y="1712210"/>
            <a:ext cx="771492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800" b="1" dirty="0">
                <a:latin typeface="Garamond" panose="02020404030301010803" pitchFamily="18" charset="0"/>
              </a:rPr>
              <a:t>Maria </a:t>
            </a:r>
            <a:r>
              <a:rPr lang="en-GB" sz="2800" b="1" dirty="0" err="1">
                <a:latin typeface="Garamond" panose="02020404030301010803" pitchFamily="18" charset="0"/>
              </a:rPr>
              <a:t>Giuseppa</a:t>
            </a:r>
            <a:r>
              <a:rPr lang="en-GB" sz="2800" b="1" dirty="0">
                <a:latin typeface="Garamond" panose="02020404030301010803" pitchFamily="18" charset="0"/>
              </a:rPr>
              <a:t> </a:t>
            </a:r>
            <a:r>
              <a:rPr lang="en-GB" sz="2800" b="1" dirty="0" err="1">
                <a:latin typeface="Garamond" panose="02020404030301010803" pitchFamily="18" charset="0"/>
              </a:rPr>
              <a:t>Rossello</a:t>
            </a:r>
            <a:r>
              <a:rPr lang="en-GB" sz="2800" dirty="0">
                <a:latin typeface="Garamond" panose="02020404030301010803" pitchFamily="18" charset="0"/>
              </a:rPr>
              <a:t> </a:t>
            </a:r>
            <a:endParaRPr lang="en-GB" sz="2800" dirty="0" smtClean="0">
              <a:latin typeface="Garamond" panose="02020404030301010803" pitchFamily="18" charset="0"/>
            </a:endParaRPr>
          </a:p>
          <a:p>
            <a:pPr algn="just"/>
            <a:r>
              <a:rPr lang="en-GB" sz="2800" dirty="0" smtClean="0">
                <a:latin typeface="Garamond" panose="02020404030301010803" pitchFamily="18" charset="0"/>
              </a:rPr>
              <a:t>She was born in 1811 and died on 7 </a:t>
            </a:r>
            <a:r>
              <a:rPr lang="en-GB" sz="2800" dirty="0">
                <a:latin typeface="Garamond" panose="02020404030301010803" pitchFamily="18" charset="0"/>
              </a:rPr>
              <a:t>December </a:t>
            </a:r>
            <a:r>
              <a:rPr lang="en-GB" sz="2800" dirty="0" smtClean="0">
                <a:latin typeface="Garamond" panose="02020404030301010803" pitchFamily="18" charset="0"/>
              </a:rPr>
              <a:t>1880. She was </a:t>
            </a:r>
            <a:r>
              <a:rPr lang="en-GB" sz="2800" dirty="0">
                <a:latin typeface="Garamond" panose="02020404030301010803" pitchFamily="18" charset="0"/>
              </a:rPr>
              <a:t>an Italian religious sister who founded the Daughters of Our Lady of Mercy</a:t>
            </a:r>
            <a:r>
              <a:rPr lang="en-GB" sz="2800" dirty="0" smtClean="0">
                <a:latin typeface="Garamond" panose="02020404030301010803" pitchFamily="18" charset="0"/>
              </a:rPr>
              <a:t>.</a:t>
            </a:r>
          </a:p>
          <a:p>
            <a:pPr algn="just"/>
            <a:r>
              <a:rPr lang="en-GB" sz="2800" b="0" i="0" dirty="0" smtClean="0">
                <a:solidFill>
                  <a:srgbClr val="202122"/>
                </a:solidFill>
                <a:effectLst/>
                <a:latin typeface="Garamond" panose="02020404030301010803" pitchFamily="18" charset="0"/>
              </a:rPr>
              <a:t>She followed a call to work with the poor and worked in education with the Institute of the Daughters of Our Lady of Mercy a congregation dedicated to bringing the mercy of God into the world. </a:t>
            </a:r>
          </a:p>
          <a:p>
            <a:pPr algn="just"/>
            <a:r>
              <a:rPr lang="en-GB" sz="2800" dirty="0" smtClean="0">
                <a:solidFill>
                  <a:srgbClr val="202122"/>
                </a:solidFill>
                <a:latin typeface="Garamond" panose="02020404030301010803" pitchFamily="18" charset="0"/>
              </a:rPr>
              <a:t>She worked as the Superior General of the congregation for many years and died at the age of 69.</a:t>
            </a:r>
          </a:p>
          <a:p>
            <a:pPr algn="just"/>
            <a:r>
              <a:rPr lang="en-GB" sz="2800" dirty="0" smtClean="0">
                <a:solidFill>
                  <a:srgbClr val="202122"/>
                </a:solidFill>
                <a:latin typeface="Garamond" panose="02020404030301010803" pitchFamily="18" charset="0"/>
              </a:rPr>
              <a:t>She was canonised in 1949 by Pope Pius XII</a:t>
            </a:r>
            <a:endParaRPr lang="en-US" sz="2800" b="0" i="0" dirty="0">
              <a:solidFill>
                <a:srgbClr val="202122"/>
              </a:solidFill>
              <a:effectLst/>
              <a:latin typeface="Garamond" panose="02020404030301010803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A3C2D049-F447-B932-BDA9-F720E8B134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5628" y="2463707"/>
            <a:ext cx="2625192" cy="289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4592" y="5906796"/>
            <a:ext cx="771525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023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254646"/>
            <a:ext cx="12192000" cy="13226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Rome : St Maria </a:t>
            </a:r>
            <a:r>
              <a:rPr lang="en-GB" sz="5400" dirty="0" err="1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Sopra</a:t>
            </a:r>
            <a:r>
              <a:rPr lang="en-GB" sz="54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 Minerva </a:t>
            </a:r>
            <a:endParaRPr lang="en-GB" sz="54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44100" y="6063737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" name="Content Placeholder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8037" y="5854700"/>
            <a:ext cx="771525" cy="914400"/>
          </a:xfrm>
          <a:prstGeom prst="rect">
            <a:avLst/>
          </a:prstGeom>
        </p:spPr>
      </p:pic>
      <p:pic>
        <p:nvPicPr>
          <p:cNvPr id="6148" name="Picture 4">
            <a:extLst>
              <a:ext uri="{FF2B5EF4-FFF2-40B4-BE49-F238E27FC236}">
                <a16:creationId xmlns:a16="http://schemas.microsoft.com/office/drawing/2014/main" id="{731771FF-0541-A3C5-C4AD-838B9744F4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795" y="1662242"/>
            <a:ext cx="3855742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120586" y="1662242"/>
            <a:ext cx="7905509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Garamond" panose="02020404030301010803" pitchFamily="18" charset="0"/>
              </a:rPr>
              <a:t>St Maria </a:t>
            </a:r>
            <a:r>
              <a:rPr lang="en-GB" sz="3600" b="1" dirty="0" err="1" smtClean="0">
                <a:latin typeface="Garamond" panose="02020404030301010803" pitchFamily="18" charset="0"/>
              </a:rPr>
              <a:t>Sopra</a:t>
            </a:r>
            <a:r>
              <a:rPr lang="en-GB" sz="3600" b="1" dirty="0" smtClean="0">
                <a:latin typeface="Garamond" panose="02020404030301010803" pitchFamily="18" charset="0"/>
              </a:rPr>
              <a:t> Minerva</a:t>
            </a:r>
          </a:p>
          <a:p>
            <a:r>
              <a:rPr lang="en-GB" sz="2200" b="1" dirty="0">
                <a:latin typeface="Garamond" panose="02020404030301010803" pitchFamily="18" charset="0"/>
              </a:rPr>
              <a:t>Santa Maria </a:t>
            </a:r>
            <a:r>
              <a:rPr lang="en-GB" sz="2200" b="1" dirty="0" err="1">
                <a:latin typeface="Garamond" panose="02020404030301010803" pitchFamily="18" charset="0"/>
              </a:rPr>
              <a:t>sopra</a:t>
            </a:r>
            <a:r>
              <a:rPr lang="en-GB" sz="2200" b="1" dirty="0">
                <a:latin typeface="Garamond" panose="02020404030301010803" pitchFamily="18" charset="0"/>
              </a:rPr>
              <a:t> Minerva</a:t>
            </a:r>
            <a:r>
              <a:rPr lang="en-GB" sz="2200" dirty="0">
                <a:latin typeface="Garamond" panose="02020404030301010803" pitchFamily="18" charset="0"/>
              </a:rPr>
              <a:t> is one of the major churches of the Order of Preachers (also known as the Dominicans) in </a:t>
            </a:r>
            <a:r>
              <a:rPr lang="en-GB" sz="2200" dirty="0" smtClean="0">
                <a:latin typeface="Garamond" panose="02020404030301010803" pitchFamily="18" charset="0"/>
              </a:rPr>
              <a:t>Rome. </a:t>
            </a:r>
          </a:p>
          <a:p>
            <a:r>
              <a:rPr lang="en-GB" sz="2200" dirty="0" smtClean="0">
                <a:latin typeface="Garamond" panose="02020404030301010803" pitchFamily="18" charset="0"/>
              </a:rPr>
              <a:t>The </a:t>
            </a:r>
            <a:r>
              <a:rPr lang="en-GB" sz="2200" dirty="0">
                <a:latin typeface="Garamond" panose="02020404030301010803" pitchFamily="18" charset="0"/>
              </a:rPr>
              <a:t>church's name </a:t>
            </a:r>
            <a:r>
              <a:rPr lang="en-GB" sz="2200" dirty="0" smtClean="0">
                <a:latin typeface="Garamond" panose="02020404030301010803" pitchFamily="18" charset="0"/>
              </a:rPr>
              <a:t>comes </a:t>
            </a:r>
            <a:r>
              <a:rPr lang="en-GB" sz="2200" dirty="0">
                <a:latin typeface="Garamond" panose="02020404030301010803" pitchFamily="18" charset="0"/>
              </a:rPr>
              <a:t>from the fact that the first Christian church structure on the site was built directly over (Italian: </a:t>
            </a:r>
            <a:r>
              <a:rPr lang="en-GB" sz="2200" i="1" dirty="0" err="1">
                <a:latin typeface="Garamond" panose="02020404030301010803" pitchFamily="18" charset="0"/>
              </a:rPr>
              <a:t>sopra</a:t>
            </a:r>
            <a:r>
              <a:rPr lang="en-GB" sz="2200" dirty="0">
                <a:latin typeface="Garamond" panose="02020404030301010803" pitchFamily="18" charset="0"/>
              </a:rPr>
              <a:t>) the ruins or foundations of a temple dedicated to the Egyptian goddess Isis, which had been </a:t>
            </a:r>
            <a:r>
              <a:rPr lang="en-GB" sz="2200" dirty="0" smtClean="0">
                <a:latin typeface="Garamond" panose="02020404030301010803" pitchFamily="18" charset="0"/>
              </a:rPr>
              <a:t>wrongly thought to be </a:t>
            </a:r>
            <a:r>
              <a:rPr lang="en-GB" sz="2200" dirty="0">
                <a:latin typeface="Garamond" panose="02020404030301010803" pitchFamily="18" charset="0"/>
              </a:rPr>
              <a:t>the Greco-Roman goddess </a:t>
            </a:r>
            <a:r>
              <a:rPr lang="en-GB" sz="2200" dirty="0" smtClean="0">
                <a:latin typeface="Garamond" panose="02020404030301010803" pitchFamily="18" charset="0"/>
              </a:rPr>
              <a:t>Minerva.</a:t>
            </a:r>
            <a:endParaRPr lang="en-GB" sz="2200" dirty="0">
              <a:latin typeface="Garamond" panose="02020404030301010803" pitchFamily="18" charset="0"/>
            </a:endParaRPr>
          </a:p>
          <a:p>
            <a:r>
              <a:rPr lang="en-GB" sz="2200" dirty="0">
                <a:latin typeface="Garamond" panose="02020404030301010803" pitchFamily="18" charset="0"/>
              </a:rPr>
              <a:t>The church is located in Piazza </a:t>
            </a:r>
            <a:r>
              <a:rPr lang="en-GB" sz="2200" dirty="0" err="1">
                <a:latin typeface="Garamond" panose="02020404030301010803" pitchFamily="18" charset="0"/>
              </a:rPr>
              <a:t>della</a:t>
            </a:r>
            <a:r>
              <a:rPr lang="en-GB" sz="2200" dirty="0">
                <a:latin typeface="Garamond" panose="02020404030301010803" pitchFamily="18" charset="0"/>
              </a:rPr>
              <a:t> </a:t>
            </a:r>
            <a:r>
              <a:rPr lang="en-GB" sz="2200" dirty="0" smtClean="0">
                <a:latin typeface="Garamond" panose="02020404030301010803" pitchFamily="18" charset="0"/>
              </a:rPr>
              <a:t>Minerva Rome </a:t>
            </a:r>
            <a:r>
              <a:rPr lang="en-GB" sz="2200" dirty="0">
                <a:latin typeface="Garamond" panose="02020404030301010803" pitchFamily="18" charset="0"/>
              </a:rPr>
              <a:t>within the ancient district known as the Campus </a:t>
            </a:r>
            <a:r>
              <a:rPr lang="en-GB" sz="2200" dirty="0" err="1">
                <a:latin typeface="Garamond" panose="02020404030301010803" pitchFamily="18" charset="0"/>
              </a:rPr>
              <a:t>Martius</a:t>
            </a:r>
            <a:r>
              <a:rPr lang="en-GB" sz="2200" dirty="0">
                <a:latin typeface="Garamond" panose="02020404030301010803" pitchFamily="18" charset="0"/>
              </a:rPr>
              <a:t>. </a:t>
            </a:r>
            <a:endParaRPr lang="en-GB" sz="2200" dirty="0" smtClean="0">
              <a:latin typeface="Garamond" panose="02020404030301010803" pitchFamily="18" charset="0"/>
            </a:endParaRPr>
          </a:p>
          <a:p>
            <a:r>
              <a:rPr lang="en-GB" sz="2200" dirty="0" smtClean="0">
                <a:latin typeface="Garamond" panose="02020404030301010803" pitchFamily="18" charset="0"/>
              </a:rPr>
              <a:t>The </a:t>
            </a:r>
            <a:r>
              <a:rPr lang="en-GB" sz="2200" dirty="0">
                <a:latin typeface="Garamond" panose="02020404030301010803" pitchFamily="18" charset="0"/>
              </a:rPr>
              <a:t>Minerva is the only </a:t>
            </a:r>
            <a:r>
              <a:rPr lang="en-GB" sz="2200" dirty="0" smtClean="0">
                <a:latin typeface="Garamond" panose="02020404030301010803" pitchFamily="18" charset="0"/>
              </a:rPr>
              <a:t>surviving </a:t>
            </a:r>
            <a:r>
              <a:rPr lang="en-GB" sz="2200" dirty="0">
                <a:latin typeface="Garamond" panose="02020404030301010803" pitchFamily="18" charset="0"/>
              </a:rPr>
              <a:t>example of original Gothic architecture church building in Rome. </a:t>
            </a:r>
            <a:r>
              <a:rPr lang="en-GB" sz="2200" dirty="0" smtClean="0">
                <a:latin typeface="Garamond" panose="02020404030301010803" pitchFamily="18" charset="0"/>
              </a:rPr>
              <a:t>The</a:t>
            </a:r>
            <a:r>
              <a:rPr lang="en-GB" sz="2200" dirty="0">
                <a:latin typeface="Garamond" panose="02020404030301010803" pitchFamily="18" charset="0"/>
              </a:rPr>
              <a:t> interior </a:t>
            </a:r>
            <a:r>
              <a:rPr lang="en-GB" sz="2200" dirty="0" smtClean="0">
                <a:latin typeface="Garamond" panose="02020404030301010803" pitchFamily="18" charset="0"/>
              </a:rPr>
              <a:t>has </a:t>
            </a:r>
            <a:r>
              <a:rPr lang="en-GB" sz="2200" dirty="0">
                <a:latin typeface="Garamond" panose="02020404030301010803" pitchFamily="18" charset="0"/>
              </a:rPr>
              <a:t>arched vaulting that was painted blue with gilded stars and trimmed with brilliant red ribbing in a </a:t>
            </a:r>
            <a:r>
              <a:rPr lang="en-GB" sz="2200">
                <a:latin typeface="Garamond" panose="02020404030301010803" pitchFamily="18" charset="0"/>
              </a:rPr>
              <a:t>19th-century </a:t>
            </a:r>
            <a:endParaRPr lang="en-GB" sz="2200" smtClean="0">
              <a:latin typeface="Garamond" panose="02020404030301010803" pitchFamily="18" charset="0"/>
            </a:endParaRPr>
          </a:p>
          <a:p>
            <a:r>
              <a:rPr lang="en-GB" sz="2200" smtClean="0">
                <a:latin typeface="Garamond" panose="02020404030301010803" pitchFamily="18" charset="0"/>
              </a:rPr>
              <a:t>Neo-Gothic </a:t>
            </a:r>
            <a:r>
              <a:rPr lang="en-GB" sz="2200" dirty="0">
                <a:latin typeface="Garamond" panose="02020404030301010803" pitchFamily="18" charset="0"/>
              </a:rPr>
              <a:t>restoration.</a:t>
            </a:r>
          </a:p>
          <a:p>
            <a:endParaRPr lang="en-GB" sz="3600" b="1" dirty="0" smtClean="0">
              <a:latin typeface="Garamond" panose="02020404030301010803" pitchFamily="18" charset="0"/>
            </a:endParaRPr>
          </a:p>
          <a:p>
            <a:endParaRPr lang="en-GB" dirty="0"/>
          </a:p>
          <a:p>
            <a:endParaRPr lang="en-GB" sz="2400" dirty="0" smtClean="0">
              <a:latin typeface="Garamond" panose="02020404030301010803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96" y="4405442"/>
            <a:ext cx="3855742" cy="2473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3655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7" y="5700381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Monday 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11</a:t>
            </a:r>
            <a:r>
              <a:rPr lang="en-GB" sz="2800" baseline="300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</a:t>
            </a:r>
            <a:r>
              <a:rPr lang="en-GB" sz="2800" dirty="0" smtClean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 December </a:t>
            </a:r>
            <a:r>
              <a:rPr lang="en-GB" sz="28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2023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48143" y="635212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3997" y="256903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 smtClean="0">
                <a:solidFill>
                  <a:schemeClr val="accent5">
                    <a:lumMod val="75000"/>
                  </a:schemeClr>
                </a:solidFill>
                <a:latin typeface="Garamond" panose="02020404030301010803" pitchFamily="18" charset="0"/>
              </a:rPr>
              <a:t>Walking the Path</a:t>
            </a:r>
            <a:endParaRPr lang="en-GB" sz="9600" dirty="0">
              <a:solidFill>
                <a:schemeClr val="accent5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145175" y="5057007"/>
            <a:ext cx="1011171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dirty="0">
                <a:latin typeface="Garamond" panose="02020404030301010803" pitchFamily="18" charset="0"/>
              </a:rPr>
              <a:t>~ </a:t>
            </a:r>
            <a:r>
              <a:rPr lang="en-GB" sz="4400" dirty="0" smtClean="0">
                <a:latin typeface="Garamond" panose="02020404030301010803" pitchFamily="18" charset="0"/>
              </a:rPr>
              <a:t>Walking the Path of Generosity~</a:t>
            </a:r>
            <a:endParaRPr lang="en-GB" sz="4400" dirty="0">
              <a:latin typeface="Garamond" panose="02020404030301010803" pitchFamily="18" charset="0"/>
            </a:endParaRP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135427A1-BDF4-5445-4BBF-E30D8C101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35797" y="1883144"/>
            <a:ext cx="6823276" cy="3099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" y="5029200"/>
            <a:ext cx="1865376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7278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74C4D908A1454EA680D99890B63DD8" ma:contentTypeVersion="11" ma:contentTypeDescription="Create a new document." ma:contentTypeScope="" ma:versionID="9402c1d68d3900ee211fc7516b8e0b3d">
  <xsd:schema xmlns:xsd="http://www.w3.org/2001/XMLSchema" xmlns:xs="http://www.w3.org/2001/XMLSchema" xmlns:p="http://schemas.microsoft.com/office/2006/metadata/properties" xmlns:ns3="66f78821-969e-443f-8b7e-99ce487fda93" targetNamespace="http://schemas.microsoft.com/office/2006/metadata/properties" ma:root="true" ma:fieldsID="41d38482d1c0efd77029f8be5c83b58b" ns3:_="">
    <xsd:import namespace="66f78821-969e-443f-8b7e-99ce487fda9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f78821-969e-443f-8b7e-99ce487fda9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71895A-9627-4D5A-93F3-5760510F59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51E2457-5AA8-4476-B0FB-665F6FA191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f78821-969e-443f-8b7e-99ce487fda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5F0585-C9A4-4F37-BF45-19570350497D}">
  <ds:schemaRefs>
    <ds:schemaRef ds:uri="http://schemas.microsoft.com/office/infopath/2007/PartnerControls"/>
    <ds:schemaRef ds:uri="66f78821-969e-443f-8b7e-99ce487fda93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8586</TotalTime>
  <Words>451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Garamond</vt:lpstr>
      <vt:lpstr>Open Sans</vt:lpstr>
      <vt:lpstr>新細明體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571</cp:revision>
  <dcterms:created xsi:type="dcterms:W3CDTF">2019-09-06T14:56:38Z</dcterms:created>
  <dcterms:modified xsi:type="dcterms:W3CDTF">2023-11-29T12:15:04Z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0x0101001674C4D908A1454EA680D99890B63DD8</vt:lpwstr>
  </property>
</Properties>
</file>