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66" r:id="rId5"/>
    <p:sldId id="289" r:id="rId6"/>
    <p:sldId id="297" r:id="rId7"/>
    <p:sldId id="333" r:id="rId8"/>
    <p:sldId id="360" r:id="rId9"/>
    <p:sldId id="359" r:id="rId10"/>
    <p:sldId id="353" r:id="rId11"/>
    <p:sldId id="3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CCFF"/>
    <a:srgbClr val="FFCC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BC29BE-51A3-464C-AE9B-8A6160A05741}" v="4" dt="2022-07-21T14:43:21.8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36" y="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05/12/2023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25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05/12/2023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3934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05/12/2023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152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05/12/2023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85222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05/12/2023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3780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05/12/2023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78259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05/12/2023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7178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05/12/2023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81878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05/12/2023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29229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05/12/2023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42268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05/12/2023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66531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02A62-F375-41FE-A154-0A2551C1B81C}" type="datetimeFigureOut">
              <a:rPr lang="en-GB" smtClean="0"/>
              <a:t>05/12/2023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57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7" y="5700381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</a:t>
            </a:r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18</a:t>
            </a:r>
            <a:r>
              <a:rPr lang="en-GB" sz="2800" baseline="300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December 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2023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8143" y="635212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3997" y="256903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Walking the Path</a:t>
            </a:r>
            <a:endParaRPr lang="en-GB" sz="9600" dirty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45175" y="5057007"/>
            <a:ext cx="1011171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Garamond" panose="02020404030301010803" pitchFamily="18" charset="0"/>
              </a:rPr>
              <a:t>~ </a:t>
            </a:r>
            <a:r>
              <a:rPr lang="en-GB" sz="4400" dirty="0" smtClean="0">
                <a:latin typeface="Garamond" panose="02020404030301010803" pitchFamily="18" charset="0"/>
              </a:rPr>
              <a:t>Walking the Path of Generosity~</a:t>
            </a:r>
            <a:endParaRPr lang="en-GB" sz="4400" dirty="0">
              <a:latin typeface="Garamond" panose="02020404030301010803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35427A1-BDF4-5445-4BBF-E30D8C101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2912" y="1883144"/>
            <a:ext cx="5509046" cy="309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" y="5029200"/>
            <a:ext cx="186537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32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42748" y="1536176"/>
            <a:ext cx="10506504" cy="47315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GB" sz="2800" dirty="0" smtClean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Advent is a penitential season but it is also a season of great joy</a:t>
            </a:r>
            <a:r>
              <a:rPr lang="en-GB" sz="2800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GB" sz="2800" dirty="0" smtClean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8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third Sunday of Advent is Gaudete Sunday when the priest wears pink vestments and the pink candle is lit</a:t>
            </a:r>
            <a:r>
              <a:rPr lang="en-GB" sz="2800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GB" sz="28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800" dirty="0" smtClean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Pink is the colour of joy. In French it is called Rose which suggests the sense of beauty, creation nature and growing.</a:t>
            </a:r>
          </a:p>
          <a:p>
            <a:pPr algn="ctr"/>
            <a:endParaRPr lang="en-GB" sz="2800" dirty="0" smtClean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800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Joy is another gift of the Holy Spirit.</a:t>
            </a:r>
          </a:p>
          <a:p>
            <a:pPr algn="ctr"/>
            <a:endParaRPr lang="en-GB" sz="2800" dirty="0" smtClean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800" dirty="0" smtClean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should be joyful witnesses to the Gospel.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00" y="5845821"/>
            <a:ext cx="771525" cy="914400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38199" y="244172"/>
            <a:ext cx="10461171" cy="12920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4800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Walking the path of generosity</a:t>
            </a:r>
            <a:endParaRPr lang="en-GB" sz="4800" dirty="0">
              <a:solidFill>
                <a:schemeClr val="accent5">
                  <a:lumMod val="75000"/>
                </a:schemeClr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D6D902-36D1-4CF9-BDFA-75FE237F5371}"/>
              </a:ext>
            </a:extLst>
          </p:cNvPr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</p:spTree>
    <p:extLst>
      <p:ext uri="{BB962C8B-B14F-4D97-AF65-F5344CB8AC3E}">
        <p14:creationId xmlns:p14="http://schemas.microsoft.com/office/powerpoint/2010/main" val="835714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3143" y="415926"/>
            <a:ext cx="10835593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In Sunday’s Gospel Reading  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3718156" y="2367895"/>
            <a:ext cx="79112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Garamond" panose="02020404030301010803" pitchFamily="18" charset="0"/>
              </a:rPr>
              <a:t>Sunday </a:t>
            </a:r>
            <a:r>
              <a:rPr lang="en-GB" sz="3600" b="1" dirty="0" smtClean="0">
                <a:latin typeface="Garamond" panose="02020404030301010803" pitchFamily="18" charset="0"/>
              </a:rPr>
              <a:t>17</a:t>
            </a:r>
            <a:r>
              <a:rPr lang="en-GB" sz="3600" b="1" baseline="30000" dirty="0" smtClean="0">
                <a:latin typeface="Garamond" panose="02020404030301010803" pitchFamily="18" charset="0"/>
              </a:rPr>
              <a:t>th</a:t>
            </a:r>
            <a:r>
              <a:rPr lang="en-GB" sz="3600" b="1" dirty="0" smtClean="0">
                <a:latin typeface="Garamond" panose="02020404030301010803" pitchFamily="18" charset="0"/>
              </a:rPr>
              <a:t> December 2023</a:t>
            </a:r>
            <a:r>
              <a:rPr lang="en-GB" sz="3600" dirty="0" smtClean="0">
                <a:latin typeface="Garamond" panose="02020404030301010803" pitchFamily="18" charset="0"/>
              </a:rPr>
              <a:t> </a:t>
            </a:r>
            <a:r>
              <a:rPr lang="en-GB" sz="3600" dirty="0">
                <a:latin typeface="Garamond" panose="02020404030301010803" pitchFamily="18" charset="0"/>
              </a:rPr>
              <a:t>:  </a:t>
            </a:r>
          </a:p>
          <a:p>
            <a:pPr algn="ctr"/>
            <a:r>
              <a:rPr lang="en-GB" sz="3600" dirty="0">
                <a:latin typeface="Garamond" panose="02020404030301010803" pitchFamily="18" charset="0"/>
              </a:rPr>
              <a:t>    </a:t>
            </a:r>
          </a:p>
          <a:p>
            <a:pPr algn="ctr"/>
            <a:r>
              <a:rPr lang="en-GB" sz="3600" dirty="0">
                <a:latin typeface="Garamond" panose="02020404030301010803" pitchFamily="18" charset="0"/>
              </a:rPr>
              <a:t>T</a:t>
            </a:r>
            <a:r>
              <a:rPr lang="en-GB" sz="3600" dirty="0" smtClean="0">
                <a:latin typeface="Garamond" panose="02020404030301010803" pitchFamily="18" charset="0"/>
              </a:rPr>
              <a:t>he </a:t>
            </a:r>
            <a:r>
              <a:rPr lang="en-GB" sz="3600" dirty="0">
                <a:latin typeface="Garamond" panose="02020404030301010803" pitchFamily="18" charset="0"/>
              </a:rPr>
              <a:t>Gospel of </a:t>
            </a:r>
            <a:r>
              <a:rPr lang="en-GB" sz="3600" dirty="0" smtClean="0">
                <a:latin typeface="Garamond" panose="02020404030301010803" pitchFamily="18" charset="0"/>
              </a:rPr>
              <a:t>John :                                                    </a:t>
            </a:r>
            <a:endParaRPr lang="en-GB" sz="3600" dirty="0">
              <a:latin typeface="Garamond" panose="02020404030301010803" pitchFamily="18" charset="0"/>
            </a:endParaRPr>
          </a:p>
          <a:p>
            <a:pPr algn="ctr"/>
            <a:endParaRPr lang="en-GB" sz="3600" dirty="0">
              <a:latin typeface="Garamond" panose="02020404030301010803" pitchFamily="18" charset="0"/>
            </a:endParaRPr>
          </a:p>
          <a:p>
            <a:pPr algn="ctr"/>
            <a:r>
              <a:rPr lang="en-GB" sz="3600" dirty="0">
                <a:latin typeface="Garamond" panose="02020404030301010803" pitchFamily="18" charset="0"/>
              </a:rPr>
              <a:t>                                         </a:t>
            </a:r>
          </a:p>
          <a:p>
            <a:pPr algn="ctr"/>
            <a:r>
              <a:rPr lang="en-GB" sz="3600" dirty="0" smtClean="0">
                <a:latin typeface="Garamond" panose="02020404030301010803" pitchFamily="18" charset="0"/>
              </a:rPr>
              <a:t>“A witness to speak for the light.”</a:t>
            </a:r>
            <a:endParaRPr lang="en-GB" sz="3600" dirty="0">
              <a:latin typeface="Garamond" panose="02020404030301010803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C0BB082-7727-8901-CE4B-6FE41B12C3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3"/>
          <a:stretch/>
        </p:blipFill>
        <p:spPr bwMode="auto">
          <a:xfrm>
            <a:off x="653143" y="2210303"/>
            <a:ext cx="3636058" cy="342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881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099" y="6143316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0174" y="250978"/>
            <a:ext cx="11358561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Reflection </a:t>
            </a:r>
            <a:endParaRPr lang="en-GB" sz="6000" dirty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973" y="5836945"/>
            <a:ext cx="771525" cy="914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1140" y="2136735"/>
            <a:ext cx="34685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2400" dirty="0">
              <a:latin typeface="Garamond" panose="02020404030301010803" pitchFamily="18" charset="0"/>
            </a:endParaRPr>
          </a:p>
        </p:txBody>
      </p:sp>
      <p:pic>
        <p:nvPicPr>
          <p:cNvPr id="9" name="Picture 2" descr="Circle of Light – Filling Your Heart with Light">
            <a:extLst>
              <a:ext uri="{FF2B5EF4-FFF2-40B4-BE49-F238E27FC236}">
                <a16:creationId xmlns:a16="http://schemas.microsoft.com/office/drawing/2014/main" id="{D736DD35-163A-AD67-4407-49B1F32408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2" b="13375"/>
          <a:stretch/>
        </p:blipFill>
        <p:spPr bwMode="auto">
          <a:xfrm>
            <a:off x="909887" y="1811045"/>
            <a:ext cx="10062913" cy="433227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4572" y="2219475"/>
            <a:ext cx="80297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Garamond" panose="02020404030301010803" pitchFamily="18" charset="0"/>
              </a:rPr>
              <a:t>“Do not be </a:t>
            </a:r>
            <a:r>
              <a:rPr lang="en-GB" sz="4400" dirty="0" smtClean="0">
                <a:latin typeface="Garamond" panose="02020404030301010803" pitchFamily="18" charset="0"/>
              </a:rPr>
              <a:t>afraid, for I bring good news of great joy”</a:t>
            </a:r>
          </a:p>
          <a:p>
            <a:pPr algn="ctr"/>
            <a:r>
              <a:rPr lang="en-GB" sz="4400" dirty="0" smtClean="0">
                <a:latin typeface="Garamond" panose="02020404030301010803" pitchFamily="18" charset="0"/>
              </a:rPr>
              <a:t>(</a:t>
            </a:r>
            <a:r>
              <a:rPr lang="en-GB" sz="4400" dirty="0">
                <a:latin typeface="Garamond" panose="02020404030301010803" pitchFamily="18" charset="0"/>
              </a:rPr>
              <a:t>Luke </a:t>
            </a:r>
            <a:r>
              <a:rPr lang="en-GB" sz="4400" dirty="0" smtClean="0">
                <a:latin typeface="Garamond" panose="02020404030301010803" pitchFamily="18" charset="0"/>
              </a:rPr>
              <a:t>2 </a:t>
            </a:r>
            <a:r>
              <a:rPr lang="en-GB" sz="4400" dirty="0">
                <a:latin typeface="Garamond" panose="02020404030301010803" pitchFamily="18" charset="0"/>
              </a:rPr>
              <a:t>: </a:t>
            </a:r>
            <a:r>
              <a:rPr lang="en-GB" sz="4400" dirty="0" smtClean="0">
                <a:latin typeface="Garamond" panose="02020404030301010803" pitchFamily="18" charset="0"/>
              </a:rPr>
              <a:t>10)</a:t>
            </a:r>
            <a:endParaRPr lang="en-GB" sz="4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338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29343" y="254646"/>
            <a:ext cx="11010220" cy="13226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54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Preparing for World Youth Day 2027</a:t>
            </a:r>
            <a:endParaRPr lang="en-GB" sz="5400" dirty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4100" y="6063737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69710" y="2040130"/>
            <a:ext cx="7331405" cy="336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Clr>
                <a:srgbClr val="212121"/>
              </a:buClr>
            </a:pPr>
            <a:r>
              <a:rPr lang="en-GB" sz="4000" dirty="0" smtClean="0">
                <a:latin typeface="Garamond" panose="02020404030301010803" pitchFamily="18" charset="0"/>
              </a:rPr>
              <a:t>“</a:t>
            </a:r>
            <a:r>
              <a:rPr lang="en-US" sz="4000" dirty="0" smtClean="0">
                <a:latin typeface="Garamond" panose="02020404030301010803" pitchFamily="18" charset="0"/>
              </a:rPr>
              <a:t>He walked </a:t>
            </a:r>
            <a:r>
              <a:rPr lang="en-US" sz="4000" dirty="0">
                <a:latin typeface="Garamond" panose="02020404030301010803" pitchFamily="18" charset="0"/>
              </a:rPr>
              <a:t>among us, </a:t>
            </a:r>
            <a:endParaRPr lang="en-US" sz="4000" dirty="0" smtClean="0">
              <a:latin typeface="Garamond" panose="02020404030301010803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Clr>
                <a:srgbClr val="212121"/>
              </a:buClr>
            </a:pPr>
            <a:r>
              <a:rPr lang="en-US" sz="4000" dirty="0" smtClean="0">
                <a:latin typeface="Garamond" panose="02020404030301010803" pitchFamily="18" charset="0"/>
              </a:rPr>
              <a:t>preaching and teaching us</a:t>
            </a:r>
            <a:r>
              <a:rPr lang="en-GB" sz="4000" dirty="0" smtClean="0">
                <a:latin typeface="Garamond" panose="02020404030301010803" pitchFamily="18" charset="0"/>
              </a:rPr>
              <a:t>”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Clr>
                <a:srgbClr val="212121"/>
              </a:buClr>
            </a:pPr>
            <a:endParaRPr lang="en-GB" sz="4000" dirty="0" smtClean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3200" dirty="0" smtClean="0">
                <a:latin typeface="Garamond" panose="02020404030301010803" pitchFamily="18" charset="0"/>
              </a:rPr>
              <a:t> </a:t>
            </a:r>
            <a:r>
              <a:rPr lang="en-GB" sz="3200" dirty="0">
                <a:solidFill>
                  <a:srgbClr val="333333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- Pope Francis, </a:t>
            </a:r>
          </a:p>
          <a:p>
            <a:pPr algn="ctr"/>
            <a:r>
              <a:rPr lang="en-GB" sz="32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World Youth Day, 2023</a:t>
            </a:r>
            <a:endParaRPr lang="en-GB" sz="3200" dirty="0">
              <a:latin typeface="Garamond" panose="02020404030301010803" pitchFamily="18" charset="0"/>
            </a:endParaRPr>
          </a:p>
        </p:txBody>
      </p:sp>
      <p:pic>
        <p:nvPicPr>
          <p:cNvPr id="3" name="Picture 2" descr="World Youth Day - The next World Youth Day will be in Seoul, South Korea!  🇰🇷 See you in 2027! #WYD #Seoul2027 🇰🇷 🫰 Dicastery for Laity, Family  and Life | Facebook">
            <a:extLst>
              <a:ext uri="{FF2B5EF4-FFF2-40B4-BE49-F238E27FC236}">
                <a16:creationId xmlns:a16="http://schemas.microsoft.com/office/drawing/2014/main" id="{8D0F55F0-CD72-251A-5BC3-B5CEEC5F1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3" y="1833339"/>
            <a:ext cx="4340368" cy="469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4290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98064" y="6297976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65731" y="276760"/>
            <a:ext cx="11645691" cy="14067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St John of the Cross: 14</a:t>
            </a:r>
            <a:r>
              <a:rPr lang="en-GB" sz="5400" baseline="30000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5400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 December </a:t>
            </a:r>
            <a:endParaRPr lang="en-GB" sz="5400" dirty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2404" y="1712210"/>
            <a:ext cx="771492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Garamond" panose="02020404030301010803" pitchFamily="18" charset="0"/>
              </a:rPr>
              <a:t>John of the Cross was a great saint who was a reformer, a mystic and one of the great Spanish poets. He has inspired many other holy men and women to pursue God into the mysterious heights and depths of divine love.</a:t>
            </a:r>
          </a:p>
          <a:p>
            <a:r>
              <a:rPr lang="en-GB" sz="2800" dirty="0">
                <a:latin typeface="Garamond" panose="02020404030301010803" pitchFamily="18" charset="0"/>
              </a:rPr>
              <a:t>John was born in Spain in 1542.</a:t>
            </a:r>
          </a:p>
          <a:p>
            <a:pPr algn="just"/>
            <a:r>
              <a:rPr lang="en-GB" sz="2800" dirty="0">
                <a:latin typeface="Garamond" panose="02020404030301010803" pitchFamily="18" charset="0"/>
              </a:rPr>
              <a:t>You might well have seen a print of the popular painting of </a:t>
            </a:r>
            <a:r>
              <a:rPr lang="en-GB" sz="2800" i="1" dirty="0">
                <a:latin typeface="Garamond" panose="02020404030301010803" pitchFamily="18" charset="0"/>
              </a:rPr>
              <a:t>Christ of St John of the Cross</a:t>
            </a:r>
            <a:r>
              <a:rPr lang="en-GB" sz="2800" dirty="0">
                <a:latin typeface="Garamond" panose="02020404030301010803" pitchFamily="18" charset="0"/>
              </a:rPr>
              <a:t> by Salvador </a:t>
            </a:r>
            <a:r>
              <a:rPr lang="en-GB" sz="2800" dirty="0" err="1">
                <a:latin typeface="Garamond" panose="02020404030301010803" pitchFamily="18" charset="0"/>
              </a:rPr>
              <a:t>Dalí</a:t>
            </a:r>
            <a:r>
              <a:rPr lang="en-GB" sz="2800" dirty="0">
                <a:latin typeface="Garamond" panose="02020404030301010803" pitchFamily="18" charset="0"/>
              </a:rPr>
              <a:t>, and wondered at the unusual perspective.  St John (1542-1591) sketched a vision he received of Christ on the Cross as though from above, from a heavenly perspective. </a:t>
            </a:r>
          </a:p>
          <a:p>
            <a:pPr algn="just"/>
            <a:endParaRPr lang="en-US" sz="2800" b="0" i="0" dirty="0">
              <a:solidFill>
                <a:srgbClr val="202122"/>
              </a:solidFill>
              <a:effectLst/>
              <a:latin typeface="Garamond" panose="02020404030301010803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3C2D049-F447-B932-BDA9-F720E8B13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731" y="1805850"/>
            <a:ext cx="2723257" cy="491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592" y="5906796"/>
            <a:ext cx="7715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0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54646"/>
            <a:ext cx="12192000" cy="13226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Rome : The Pantheon</a:t>
            </a:r>
            <a:endParaRPr lang="en-GB" sz="5400" dirty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4100" y="6063737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731771FF-0541-A3C5-C4AD-838B9744F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8596" y="4841149"/>
            <a:ext cx="4112962" cy="19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82116" y="1533642"/>
            <a:ext cx="790550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Garamond" panose="02020404030301010803" pitchFamily="18" charset="0"/>
              </a:rPr>
              <a:t>Basilica of St Mary and the Martyrs</a:t>
            </a:r>
          </a:p>
          <a:p>
            <a:r>
              <a:rPr lang="en-GB" sz="2200" b="1" dirty="0" smtClean="0">
                <a:latin typeface="Garamond" panose="02020404030301010803" pitchFamily="18" charset="0"/>
              </a:rPr>
              <a:t>Basilica Santa </a:t>
            </a:r>
            <a:r>
              <a:rPr lang="en-GB" sz="2200" b="1" dirty="0">
                <a:latin typeface="Garamond" panose="02020404030301010803" pitchFamily="18" charset="0"/>
              </a:rPr>
              <a:t>Maria </a:t>
            </a:r>
            <a:r>
              <a:rPr lang="en-GB" sz="2200" b="1" dirty="0" smtClean="0">
                <a:latin typeface="Garamond" panose="02020404030301010803" pitchFamily="18" charset="0"/>
              </a:rPr>
              <a:t>ad </a:t>
            </a:r>
            <a:r>
              <a:rPr lang="en-GB" sz="2200" b="1" dirty="0" err="1" smtClean="0">
                <a:latin typeface="Garamond" panose="02020404030301010803" pitchFamily="18" charset="0"/>
              </a:rPr>
              <a:t>Martyers</a:t>
            </a:r>
            <a:r>
              <a:rPr lang="en-GB" sz="2200" dirty="0">
                <a:latin typeface="Garamond" panose="02020404030301010803" pitchFamily="18" charset="0"/>
              </a:rPr>
              <a:t> is </a:t>
            </a:r>
            <a:r>
              <a:rPr lang="en-GB" sz="2200" dirty="0" smtClean="0">
                <a:latin typeface="Garamond" panose="02020404030301010803" pitchFamily="18" charset="0"/>
              </a:rPr>
              <a:t>a former Roman temple, hence it is called the Pantheon, which has been a Catholic church since 609AD.</a:t>
            </a:r>
          </a:p>
          <a:p>
            <a:r>
              <a:rPr lang="en-GB" sz="2200" dirty="0" smtClean="0">
                <a:latin typeface="Garamond" panose="02020404030301010803" pitchFamily="18" charset="0"/>
              </a:rPr>
              <a:t>It is one of the best preserved Roman buildings and is known informally as Santa Maria del Rotunda because of its round shape.</a:t>
            </a:r>
          </a:p>
          <a:p>
            <a:r>
              <a:rPr lang="en-GB" sz="2200" dirty="0">
                <a:latin typeface="Garamond" panose="02020404030301010803" pitchFamily="18" charset="0"/>
              </a:rPr>
              <a:t>The front of the church is a portico with the round building behind it.</a:t>
            </a:r>
          </a:p>
          <a:p>
            <a:r>
              <a:rPr lang="en-GB" sz="2200" dirty="0" smtClean="0">
                <a:latin typeface="Garamond" panose="02020404030301010803" pitchFamily="18" charset="0"/>
              </a:rPr>
              <a:t>The dome is the largest unreinforced concrete dome in the world and has survived for over two thousand years.</a:t>
            </a:r>
          </a:p>
          <a:p>
            <a:endParaRPr lang="en-GB" sz="3600" b="1" dirty="0" smtClean="0">
              <a:latin typeface="Garamond" panose="02020404030301010803" pitchFamily="18" charset="0"/>
            </a:endParaRPr>
          </a:p>
          <a:p>
            <a:endParaRPr lang="en-GB" dirty="0"/>
          </a:p>
          <a:p>
            <a:endParaRPr lang="en-GB" sz="2400" dirty="0" smtClean="0">
              <a:latin typeface="Garamond" panose="020204040303010108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05" y="1820813"/>
            <a:ext cx="3380211" cy="439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65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7" y="5700381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</a:t>
            </a:r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18</a:t>
            </a:r>
            <a:r>
              <a:rPr lang="en-GB" sz="2800" baseline="300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December 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2023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8143" y="635212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3997" y="256903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Walking the Path</a:t>
            </a:r>
            <a:endParaRPr lang="en-GB" sz="9600" dirty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45175" y="5057007"/>
            <a:ext cx="1011171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Garamond" panose="02020404030301010803" pitchFamily="18" charset="0"/>
              </a:rPr>
              <a:t>~ </a:t>
            </a:r>
            <a:r>
              <a:rPr lang="en-GB" sz="4400" dirty="0" smtClean="0">
                <a:latin typeface="Garamond" panose="02020404030301010803" pitchFamily="18" charset="0"/>
              </a:rPr>
              <a:t>Walking the Path of Generosity~</a:t>
            </a:r>
            <a:endParaRPr lang="en-GB" sz="4400" dirty="0">
              <a:latin typeface="Garamond" panose="02020404030301010803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35427A1-BDF4-5445-4BBF-E30D8C101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2912" y="1883144"/>
            <a:ext cx="5509046" cy="309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" y="5029200"/>
            <a:ext cx="186537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15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74C4D908A1454EA680D99890B63DD8" ma:contentTypeVersion="11" ma:contentTypeDescription="Create a new document." ma:contentTypeScope="" ma:versionID="9402c1d68d3900ee211fc7516b8e0b3d">
  <xsd:schema xmlns:xsd="http://www.w3.org/2001/XMLSchema" xmlns:xs="http://www.w3.org/2001/XMLSchema" xmlns:p="http://schemas.microsoft.com/office/2006/metadata/properties" xmlns:ns3="66f78821-969e-443f-8b7e-99ce487fda93" targetNamespace="http://schemas.microsoft.com/office/2006/metadata/properties" ma:root="true" ma:fieldsID="41d38482d1c0efd77029f8be5c83b58b" ns3:_="">
    <xsd:import namespace="66f78821-969e-443f-8b7e-99ce487fda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f78821-969e-443f-8b7e-99ce487fd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71895A-9627-4D5A-93F3-5760510F59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1E2457-5AA8-4476-B0FB-665F6FA191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f78821-969e-443f-8b7e-99ce487fda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5F0585-C9A4-4F37-BF45-19570350497D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6f78821-969e-443f-8b7e-99ce487fda93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8698</TotalTime>
  <Words>415</Words>
  <Application>Microsoft Office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Garamond</vt:lpstr>
      <vt:lpstr>Open Sans</vt:lpstr>
      <vt:lpstr>新細明體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Diocese Of Brentwood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Sophie Russell</dc:creator>
  <cp:lastModifiedBy>Catherine McKenna</cp:lastModifiedBy>
  <cp:revision>582</cp:revision>
  <dcterms:created xsi:type="dcterms:W3CDTF">2019-09-06T14:56:38Z</dcterms:created>
  <dcterms:modified xsi:type="dcterms:W3CDTF">2023-12-05T10:04:07Z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0x0101001674C4D908A1454EA680D99890B63DD8</vt:lpwstr>
  </property>
</Properties>
</file>