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289" r:id="rId6"/>
    <p:sldId id="297" r:id="rId7"/>
    <p:sldId id="333" r:id="rId8"/>
    <p:sldId id="360" r:id="rId9"/>
    <p:sldId id="359" r:id="rId10"/>
    <p:sldId id="353" r:id="rId11"/>
    <p:sldId id="3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95FC0D8-77C9-46B2-9110-1AE38AFBFA86}"/>
    <pc:docChg chg="modSld">
      <pc:chgData name="John Adams" userId="1143faee-bb16-416e-8056-0ed4c730fe93" providerId="ADAL" clId="{E95FC0D8-77C9-46B2-9110-1AE38AFBFA86}" dt="2024-01-09T11:41:48.127" v="8" actId="6549"/>
      <pc:docMkLst>
        <pc:docMk/>
      </pc:docMkLst>
      <pc:sldChg chg="modSp mod">
        <pc:chgData name="John Adams" userId="1143faee-bb16-416e-8056-0ed4c730fe93" providerId="ADAL" clId="{E95FC0D8-77C9-46B2-9110-1AE38AFBFA86}" dt="2024-01-09T11:41:48.127" v="8" actId="6549"/>
        <pc:sldMkLst>
          <pc:docMk/>
          <pc:sldMk cId="3792365540" sldId="353"/>
        </pc:sldMkLst>
        <pc:spChg chg="mod">
          <ac:chgData name="John Adams" userId="1143faee-bb16-416e-8056-0ed4c730fe93" providerId="ADAL" clId="{E95FC0D8-77C9-46B2-9110-1AE38AFBFA86}" dt="2024-01-09T11:41:48.127" v="8" actId="6549"/>
          <ac:spMkLst>
            <pc:docMk/>
            <pc:sldMk cId="3792365540" sldId="353"/>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09/01/2024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Gratitude~</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2912" y="1884207"/>
            <a:ext cx="5509046" cy="30976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536176"/>
            <a:ext cx="10506504" cy="47315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2800" dirty="0">
                <a:latin typeface="Garamond" panose="02020404030301010803" pitchFamily="18" charset="0"/>
              </a:rPr>
              <a:t>For his theme for the World Day of Peace in 2024,</a:t>
            </a:r>
          </a:p>
          <a:p>
            <a:pPr algn="ctr"/>
            <a:r>
              <a:rPr lang="en-GB" sz="2800" dirty="0">
                <a:latin typeface="Garamond" panose="02020404030301010803" pitchFamily="18" charset="0"/>
              </a:rPr>
              <a:t> Pope Francis has chosen ‘Artificial Intelligence and Peace’. </a:t>
            </a:r>
          </a:p>
          <a:p>
            <a:pPr algn="ctr"/>
            <a:endParaRPr lang="en-GB" sz="600" dirty="0">
              <a:latin typeface="Garamond" panose="02020404030301010803" pitchFamily="18" charset="0"/>
            </a:endParaRPr>
          </a:p>
          <a:p>
            <a:pPr algn="ctr"/>
            <a:r>
              <a:rPr lang="en-GB" sz="2800" dirty="0">
                <a:latin typeface="Garamond" panose="02020404030301010803" pitchFamily="18" charset="0"/>
              </a:rPr>
              <a:t>This might seem a strangely technical theme, however we need to think about the consequences of the advances in AI for peace and justice.</a:t>
            </a:r>
          </a:p>
          <a:p>
            <a:pPr algn="ctr"/>
            <a:endParaRPr lang="en-GB" sz="600" dirty="0">
              <a:latin typeface="Garamond" panose="02020404030301010803" pitchFamily="18" charset="0"/>
            </a:endParaRPr>
          </a:p>
          <a:p>
            <a:pPr algn="ctr"/>
            <a:r>
              <a:rPr lang="en-GB" sz="2800" dirty="0">
                <a:latin typeface="Garamond" panose="02020404030301010803" pitchFamily="18" charset="0"/>
              </a:rPr>
              <a:t> We need to make sure that a ‘logic of violence and discrimination’ isn’t included in the development of AI at the expense of the most fragile and excluded; that the advancement of AI does not fuel injustice and inequality and conflict, and, of course, that AI is developed so that it serves humanity and the protection of our common home</a:t>
            </a:r>
            <a:r>
              <a:rPr lang="en-GB" dirty="0"/>
              <a:t>.</a:t>
            </a: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3"/>
            <a:ext cx="10461171" cy="986186"/>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48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gratitude</a:t>
            </a:r>
            <a:endParaRPr lang="en-GB" sz="48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4761865" y="2251670"/>
            <a:ext cx="7911292" cy="3416320"/>
          </a:xfrm>
          <a:prstGeom prst="rect">
            <a:avLst/>
          </a:prstGeom>
        </p:spPr>
        <p:txBody>
          <a:bodyPr wrap="square">
            <a:spAutoFit/>
          </a:bodyPr>
          <a:lstStyle/>
          <a:p>
            <a:pPr algn="ctr"/>
            <a:r>
              <a:rPr lang="en-GB" sz="3600" b="1" dirty="0">
                <a:latin typeface="Garamond" panose="02020404030301010803" pitchFamily="18" charset="0"/>
              </a:rPr>
              <a:t>Sunday 14</a:t>
            </a:r>
            <a:r>
              <a:rPr lang="en-GB" sz="3600" b="1" baseline="30000" dirty="0">
                <a:latin typeface="Garamond" panose="02020404030301010803" pitchFamily="18" charset="0"/>
              </a:rPr>
              <a:t>th</a:t>
            </a:r>
            <a:r>
              <a:rPr lang="en-GB" sz="3600" b="1" dirty="0">
                <a:latin typeface="Garamond" panose="02020404030301010803" pitchFamily="18" charset="0"/>
              </a:rPr>
              <a:t> January 2024</a:t>
            </a:r>
            <a:r>
              <a:rPr lang="en-GB" sz="3600" dirty="0">
                <a:latin typeface="Garamond" panose="02020404030301010803" pitchFamily="18" charset="0"/>
              </a:rPr>
              <a:t> :  </a:t>
            </a:r>
          </a:p>
          <a:p>
            <a:pPr algn="ctr"/>
            <a:r>
              <a:rPr lang="en-GB" sz="3600" dirty="0">
                <a:latin typeface="Garamond" panose="02020404030301010803" pitchFamily="18" charset="0"/>
              </a:rPr>
              <a:t>    </a:t>
            </a:r>
          </a:p>
          <a:p>
            <a:pPr algn="ctr"/>
            <a:r>
              <a:rPr lang="en-GB" sz="3600" dirty="0">
                <a:latin typeface="Garamond" panose="02020404030301010803" pitchFamily="18" charset="0"/>
              </a:rPr>
              <a:t>In the Gospel of John, </a:t>
            </a:r>
          </a:p>
          <a:p>
            <a:pPr algn="ctr"/>
            <a:r>
              <a:rPr lang="en-GB" sz="3600" dirty="0">
                <a:latin typeface="Garamond" panose="02020404030301010803" pitchFamily="18" charset="0"/>
              </a:rPr>
              <a:t>John the Baptist points to Christ :                                                    </a:t>
            </a:r>
          </a:p>
          <a:p>
            <a:pPr algn="ctr"/>
            <a:r>
              <a:rPr lang="en-GB" sz="3600" dirty="0">
                <a:latin typeface="Garamond" panose="02020404030301010803" pitchFamily="18" charset="0"/>
              </a:rPr>
              <a:t>                                         </a:t>
            </a:r>
          </a:p>
          <a:p>
            <a:pPr algn="ctr"/>
            <a:r>
              <a:rPr lang="en-GB" sz="3600" dirty="0">
                <a:latin typeface="Garamond" panose="02020404030301010803" pitchFamily="18" charset="0"/>
              </a:rPr>
              <a:t>“Behold the Lamb of God.”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950" y="2210303"/>
            <a:ext cx="4535305" cy="440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30174" y="25097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9" name="Picture 2">
            <a:extLst>
              <a:ext uri="{FF2B5EF4-FFF2-40B4-BE49-F238E27FC236}">
                <a16:creationId xmlns:a16="http://schemas.microsoft.com/office/drawing/2014/main" id="{D736DD35-163A-AD67-4407-49B1F324087E}"/>
              </a:ext>
            </a:extLst>
          </p:cNvPr>
          <p:cNvPicPr>
            <a:picLocks noChangeAspect="1" noChangeArrowheads="1"/>
          </p:cNvPicPr>
          <p:nvPr/>
        </p:nvPicPr>
        <p:blipFill>
          <a:blip r:embed="rId3">
            <a:alphaModFix amt="35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bwMode="auto">
          <a:xfrm>
            <a:off x="1626243" y="1704390"/>
            <a:ext cx="8831484" cy="50469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103" y="1953258"/>
            <a:ext cx="8029764" cy="5139869"/>
          </a:xfrm>
          <a:prstGeom prst="rect">
            <a:avLst/>
          </a:prstGeom>
          <a:noFill/>
        </p:spPr>
        <p:txBody>
          <a:bodyPr wrap="square" rtlCol="0">
            <a:spAutoFit/>
          </a:bodyPr>
          <a:lstStyle/>
          <a:p>
            <a:pPr algn="ctr"/>
            <a:r>
              <a:rPr lang="en-GB" sz="2400" b="1" dirty="0">
                <a:latin typeface="Garamond" panose="02020404030301010803" pitchFamily="18" charset="0"/>
              </a:rPr>
              <a:t>God our creator and sustainer,</a:t>
            </a:r>
          </a:p>
          <a:p>
            <a:pPr algn="ctr"/>
            <a:endParaRPr lang="en-GB" sz="400" b="1" dirty="0">
              <a:latin typeface="Garamond" panose="02020404030301010803" pitchFamily="18" charset="0"/>
            </a:endParaRPr>
          </a:p>
          <a:p>
            <a:pPr algn="ctr"/>
            <a:r>
              <a:rPr lang="en-GB" sz="2400" b="1" dirty="0">
                <a:latin typeface="Garamond" panose="02020404030301010803" pitchFamily="18" charset="0"/>
              </a:rPr>
              <a:t>We thank you for the gifts of creativity you have given us, for the ability to explore science and understand your creation.</a:t>
            </a:r>
          </a:p>
          <a:p>
            <a:pPr algn="ctr"/>
            <a:endParaRPr lang="en-GB" sz="400" b="1" dirty="0">
              <a:latin typeface="Garamond" panose="02020404030301010803" pitchFamily="18" charset="0"/>
            </a:endParaRPr>
          </a:p>
          <a:p>
            <a:pPr algn="ctr"/>
            <a:r>
              <a:rPr lang="en-GB" sz="2400" b="1" dirty="0">
                <a:latin typeface="Garamond" panose="02020404030301010803" pitchFamily="18" charset="0"/>
              </a:rPr>
              <a:t>We ask your forgiveness for the times we have used science for evil and not for good, for war and not for peace.</a:t>
            </a:r>
          </a:p>
          <a:p>
            <a:pPr algn="ctr"/>
            <a:endParaRPr lang="en-GB" sz="400" b="1" dirty="0">
              <a:latin typeface="Garamond" panose="02020404030301010803" pitchFamily="18" charset="0"/>
            </a:endParaRPr>
          </a:p>
          <a:p>
            <a:pPr algn="ctr"/>
            <a:r>
              <a:rPr lang="en-GB" sz="2400" b="1" dirty="0">
                <a:latin typeface="Garamond" panose="02020404030301010803" pitchFamily="18" charset="0"/>
              </a:rPr>
              <a:t>Make us vigilant as we develop technology,</a:t>
            </a:r>
          </a:p>
          <a:p>
            <a:pPr algn="ctr"/>
            <a:r>
              <a:rPr lang="en-GB" sz="2400" b="1" dirty="0">
                <a:latin typeface="Garamond" panose="02020404030301010803" pitchFamily="18" charset="0"/>
              </a:rPr>
              <a:t> that violence and discrimination may not take root, </a:t>
            </a:r>
          </a:p>
          <a:p>
            <a:pPr algn="ctr"/>
            <a:r>
              <a:rPr lang="en-GB" sz="2400" b="1" dirty="0">
                <a:latin typeface="Garamond" panose="02020404030301010803" pitchFamily="18" charset="0"/>
              </a:rPr>
              <a:t>that injustice and inequality will not be fuelled, </a:t>
            </a:r>
          </a:p>
          <a:p>
            <a:pPr algn="ctr"/>
            <a:r>
              <a:rPr lang="en-GB" sz="2400" b="1" dirty="0">
                <a:latin typeface="Garamond" panose="02020404030301010803" pitchFamily="18" charset="0"/>
              </a:rPr>
              <a:t>that the poor and vulnerable will not pay the cost.</a:t>
            </a:r>
          </a:p>
          <a:p>
            <a:pPr algn="ctr"/>
            <a:endParaRPr lang="en-GB" sz="400" b="1" dirty="0">
              <a:latin typeface="Garamond" panose="02020404030301010803" pitchFamily="18" charset="0"/>
            </a:endParaRPr>
          </a:p>
          <a:p>
            <a:pPr algn="ctr"/>
            <a:r>
              <a:rPr lang="en-GB" sz="2400" b="1" dirty="0">
                <a:latin typeface="Garamond" panose="02020404030301010803" pitchFamily="18" charset="0"/>
              </a:rPr>
              <a:t>May all that we create contribute to peace and justice.</a:t>
            </a:r>
          </a:p>
          <a:p>
            <a:pPr algn="ctr"/>
            <a:endParaRPr lang="en-GB" sz="400" b="1" dirty="0">
              <a:latin typeface="Garamond" panose="02020404030301010803" pitchFamily="18" charset="0"/>
            </a:endParaRPr>
          </a:p>
          <a:p>
            <a:pPr algn="ctr"/>
            <a:r>
              <a:rPr lang="en-GB" sz="2400" b="1" dirty="0">
                <a:latin typeface="Garamond" panose="02020404030301010803" pitchFamily="18" charset="0"/>
              </a:rPr>
              <a:t>Amen</a:t>
            </a:r>
            <a:endParaRPr lang="en-GB" sz="2400" dirty="0">
              <a:latin typeface="Garamond" panose="02020404030301010803" pitchFamily="18" charset="0"/>
            </a:endParaRPr>
          </a:p>
          <a:p>
            <a:pPr algn="ctr"/>
            <a:endParaRPr lang="en-GB" sz="4400" dirty="0">
              <a:latin typeface="Garamond" panose="02020404030301010803" pitchFamily="18" charset="0"/>
            </a:endParaRP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0" y="2040130"/>
            <a:ext cx="7331405" cy="4114524"/>
          </a:xfrm>
          <a:prstGeom prst="rect">
            <a:avLst/>
          </a:prstGeom>
          <a:noFill/>
        </p:spPr>
        <p:txBody>
          <a:bodyPr wrap="square" rtlCol="0">
            <a:spAutoFit/>
          </a:bodyPr>
          <a:lstStyle/>
          <a:p>
            <a:pPr algn="ctr">
              <a:lnSpc>
                <a:spcPct val="107000"/>
              </a:lnSpc>
              <a:spcAft>
                <a:spcPts val="800"/>
              </a:spcAft>
              <a:buClr>
                <a:srgbClr val="212121"/>
              </a:buClr>
            </a:pPr>
            <a:r>
              <a:rPr lang="en-GB" sz="4000" dirty="0">
                <a:latin typeface="Garamond" panose="02020404030301010803" pitchFamily="18" charset="0"/>
              </a:rPr>
              <a:t>“</a:t>
            </a:r>
            <a:r>
              <a:rPr lang="en-GB" sz="4400" dirty="0">
                <a:latin typeface="Garamond" panose="02020404030301010803" pitchFamily="18" charset="0"/>
              </a:rPr>
              <a:t>Cultivate and bear witness to the hope, generosity, and solidarity that we all need</a:t>
            </a:r>
            <a:r>
              <a:rPr lang="en-GB" sz="4000" dirty="0">
                <a:latin typeface="Garamond" panose="02020404030301010803" pitchFamily="18" charset="0"/>
              </a:rPr>
              <a:t>”</a:t>
            </a:r>
          </a:p>
          <a:p>
            <a:pPr algn="ctr">
              <a:lnSpc>
                <a:spcPct val="107000"/>
              </a:lnSpc>
              <a:spcAft>
                <a:spcPts val="800"/>
              </a:spcAft>
              <a:buClr>
                <a:srgbClr val="212121"/>
              </a:buClr>
            </a:pPr>
            <a:endParaRPr lang="en-GB" sz="4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St Antony Abbot : 17</a:t>
            </a:r>
            <a:r>
              <a:rPr lang="en-GB" sz="5400" baseline="30000" dirty="0">
                <a:solidFill>
                  <a:schemeClr val="accent5">
                    <a:lumMod val="75000"/>
                  </a:schemeClr>
                </a:solidFill>
                <a:latin typeface="Garamond" panose="02020404030301010803" pitchFamily="18" charset="0"/>
              </a:rPr>
              <a:t>th</a:t>
            </a:r>
            <a:r>
              <a:rPr lang="en-GB" sz="5400" dirty="0">
                <a:solidFill>
                  <a:schemeClr val="accent5">
                    <a:lumMod val="75000"/>
                  </a:schemeClr>
                </a:solidFill>
                <a:latin typeface="Garamond" panose="02020404030301010803" pitchFamily="18" charset="0"/>
              </a:rPr>
              <a:t> January </a:t>
            </a:r>
          </a:p>
        </p:txBody>
      </p:sp>
      <p:sp>
        <p:nvSpPr>
          <p:cNvPr id="3" name="TextBox 2"/>
          <p:cNvSpPr txBox="1"/>
          <p:nvPr/>
        </p:nvSpPr>
        <p:spPr>
          <a:xfrm>
            <a:off x="3738734" y="1749148"/>
            <a:ext cx="8172688" cy="4955203"/>
          </a:xfrm>
          <a:prstGeom prst="rect">
            <a:avLst/>
          </a:prstGeom>
          <a:noFill/>
        </p:spPr>
        <p:txBody>
          <a:bodyPr wrap="square" rtlCol="0">
            <a:spAutoFit/>
          </a:bodyPr>
          <a:lstStyle/>
          <a:p>
            <a:pPr algn="just"/>
            <a:r>
              <a:rPr lang="en-US" sz="2800" b="0" i="0" dirty="0">
                <a:solidFill>
                  <a:srgbClr val="202122"/>
                </a:solidFill>
                <a:effectLst/>
                <a:latin typeface="Garamond" panose="02020404030301010803" pitchFamily="18" charset="0"/>
              </a:rPr>
              <a:t>Antony was an Egyptian monk who lived a life of great asceticism, avoiding all types of indulgence, and only eating bread, salt and water once a day.</a:t>
            </a:r>
          </a:p>
          <a:p>
            <a:pPr algn="just"/>
            <a:endParaRPr lang="en-US" sz="400" b="0" i="0" dirty="0">
              <a:solidFill>
                <a:srgbClr val="202122"/>
              </a:solidFill>
              <a:effectLst/>
              <a:latin typeface="Garamond" panose="02020404030301010803" pitchFamily="18" charset="0"/>
            </a:endParaRPr>
          </a:p>
          <a:p>
            <a:pPr algn="just"/>
            <a:r>
              <a:rPr lang="en-US" sz="2800" dirty="0">
                <a:solidFill>
                  <a:srgbClr val="202122"/>
                </a:solidFill>
                <a:latin typeface="Garamond" panose="02020404030301010803" pitchFamily="18" charset="0"/>
              </a:rPr>
              <a:t>He is thought of as the first monk. He lived by himself for many years and then became the leader of a group of followers whom he organized and instructed. He devoted himself to this for 5 or 6 years before retiring again into solitude. This </a:t>
            </a:r>
            <a:r>
              <a:rPr lang="en-US" sz="2800" dirty="0" err="1">
                <a:solidFill>
                  <a:srgbClr val="202122"/>
                </a:solidFill>
                <a:latin typeface="Garamond" panose="02020404030301010803" pitchFamily="18" charset="0"/>
              </a:rPr>
              <a:t>organisation</a:t>
            </a:r>
            <a:r>
              <a:rPr lang="en-US" sz="2800" dirty="0">
                <a:solidFill>
                  <a:srgbClr val="202122"/>
                </a:solidFill>
                <a:latin typeface="Garamond" panose="02020404030301010803" pitchFamily="18" charset="0"/>
              </a:rPr>
              <a:t> inspired others and so he is called the father of monasticism.</a:t>
            </a:r>
          </a:p>
          <a:p>
            <a:pPr algn="just"/>
            <a:endParaRPr lang="en-US" sz="400" dirty="0">
              <a:solidFill>
                <a:srgbClr val="202122"/>
              </a:solidFill>
              <a:latin typeface="Garamond" panose="02020404030301010803" pitchFamily="18" charset="0"/>
            </a:endParaRPr>
          </a:p>
          <a:p>
            <a:pPr algn="just"/>
            <a:r>
              <a:rPr lang="en-US" sz="2800" b="0" i="0" dirty="0">
                <a:solidFill>
                  <a:srgbClr val="202122"/>
                </a:solidFill>
                <a:effectLst/>
                <a:latin typeface="Garamond" panose="02020404030301010803" pitchFamily="18" charset="0"/>
              </a:rPr>
              <a:t>He lived from 251 to 356 AD and died aged 105.</a:t>
            </a:r>
          </a:p>
          <a:p>
            <a:pPr algn="just"/>
            <a:endParaRPr lang="en-US" sz="2800" b="0" i="0" dirty="0">
              <a:solidFill>
                <a:srgbClr val="202122"/>
              </a:solidFill>
              <a:effectLst/>
              <a:latin typeface="Garamond" panose="02020404030301010803" pitchFamily="18" charset="0"/>
            </a:endParaRP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5731" y="1935774"/>
            <a:ext cx="3206673" cy="436220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Tree>
    <p:extLst>
      <p:ext uri="{BB962C8B-B14F-4D97-AF65-F5344CB8AC3E}">
        <p14:creationId xmlns:p14="http://schemas.microsoft.com/office/powerpoint/2010/main" val="2277002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Jerusalem: Church of the Holy Sepulchre</a:t>
            </a: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extBox 1"/>
          <p:cNvSpPr txBox="1"/>
          <p:nvPr/>
        </p:nvSpPr>
        <p:spPr>
          <a:xfrm>
            <a:off x="3941685" y="1677880"/>
            <a:ext cx="8057164" cy="4216539"/>
          </a:xfrm>
          <a:prstGeom prst="rect">
            <a:avLst/>
          </a:prstGeom>
          <a:noFill/>
        </p:spPr>
        <p:txBody>
          <a:bodyPr wrap="square" rtlCol="0">
            <a:spAutoFit/>
          </a:bodyPr>
          <a:lstStyle/>
          <a:p>
            <a:pPr algn="ctr"/>
            <a:r>
              <a:rPr lang="en-GB" sz="3200" b="1" dirty="0">
                <a:latin typeface="Garamond" panose="02020404030301010803" pitchFamily="18" charset="0"/>
              </a:rPr>
              <a:t>Altar of the Crucifixion</a:t>
            </a:r>
          </a:p>
          <a:p>
            <a:endParaRPr lang="en-GB" sz="1000" dirty="0"/>
          </a:p>
          <a:p>
            <a:r>
              <a:rPr lang="en-GB" sz="2400" dirty="0">
                <a:latin typeface="Garamond" panose="02020404030301010803" pitchFamily="18" charset="0"/>
              </a:rPr>
              <a:t>The Church of the Holy Sepulchre is believed to include the site of the Crucifixion, the sacred site of Calvary.</a:t>
            </a:r>
            <a:endParaRPr lang="en-GB" sz="600" dirty="0">
              <a:latin typeface="Garamond" panose="02020404030301010803" pitchFamily="18" charset="0"/>
            </a:endParaRPr>
          </a:p>
          <a:p>
            <a:endParaRPr lang="en-GB" sz="600" dirty="0">
              <a:latin typeface="Garamond" panose="02020404030301010803" pitchFamily="18" charset="0"/>
            </a:endParaRPr>
          </a:p>
          <a:p>
            <a:pPr algn="just"/>
            <a:r>
              <a:rPr lang="en-GB" sz="2400" dirty="0">
                <a:latin typeface="Garamond" panose="02020404030301010803" pitchFamily="18" charset="0"/>
              </a:rPr>
              <a:t>The place of the cross is, according to tradition, sited at the eastern end of the nave with a black marble square  on each side of the altar, remembering the two thieves crucified with Jesus.  Pilgrims can kneel and place themselves under the central altar and reverence the spot where the Cross </a:t>
            </a:r>
            <a:r>
              <a:rPr lang="en-GB" sz="2400">
                <a:latin typeface="Garamond" panose="02020404030301010803" pitchFamily="18" charset="0"/>
              </a:rPr>
              <a:t>is said </a:t>
            </a:r>
            <a:r>
              <a:rPr lang="en-GB" sz="2400" dirty="0">
                <a:latin typeface="Garamond" panose="02020404030301010803" pitchFamily="18" charset="0"/>
              </a:rPr>
              <a:t>to have been fixed.</a:t>
            </a:r>
          </a:p>
          <a:p>
            <a:pPr algn="just"/>
            <a:endParaRPr lang="en-GB" sz="400" dirty="0">
              <a:latin typeface="Garamond" panose="02020404030301010803" pitchFamily="18" charset="0"/>
            </a:endParaRPr>
          </a:p>
          <a:p>
            <a:r>
              <a:rPr lang="en-GB" sz="2400" dirty="0">
                <a:latin typeface="Garamond" panose="02020404030301010803" pitchFamily="18" charset="0"/>
              </a:rPr>
              <a:t>This site has been fixed since the time of the Roman Emperor Constantine in 335 AD when the church was first consecrated.</a:t>
            </a:r>
          </a:p>
        </p:txBody>
      </p:sp>
      <p:pic>
        <p:nvPicPr>
          <p:cNvPr id="8" name="Picture 7">
            <a:extLst>
              <a:ext uri="{FF2B5EF4-FFF2-40B4-BE49-F238E27FC236}">
                <a16:creationId xmlns:a16="http://schemas.microsoft.com/office/drawing/2014/main" id="{90FA39EF-CDC2-47FD-B69D-EC4BDDCA5A9C}"/>
              </a:ext>
            </a:extLst>
          </p:cNvPr>
          <p:cNvPicPr>
            <a:picLocks noChangeAspect="1"/>
          </p:cNvPicPr>
          <p:nvPr/>
        </p:nvPicPr>
        <p:blipFill rotWithShape="1">
          <a:blip r:embed="rId3"/>
          <a:srcRect l="40849" t="17346" r="42039" b="38900"/>
          <a:stretch/>
        </p:blipFill>
        <p:spPr>
          <a:xfrm>
            <a:off x="193151" y="1677880"/>
            <a:ext cx="3539755" cy="5091220"/>
          </a:xfrm>
          <a:prstGeom prst="rect">
            <a:avLst/>
          </a:prstGeom>
        </p:spPr>
      </p:pic>
    </p:spTree>
    <p:extLst>
      <p:ext uri="{BB962C8B-B14F-4D97-AF65-F5344CB8AC3E}">
        <p14:creationId xmlns:p14="http://schemas.microsoft.com/office/powerpoint/2010/main" val="3792365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Gratitude~</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2912" y="1884207"/>
            <a:ext cx="5509046" cy="30976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161239320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8775</TotalTime>
  <Words>566</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593</cp:revision>
  <dcterms:created xsi:type="dcterms:W3CDTF">2019-09-06T14:56:38Z</dcterms:created>
  <dcterms:modified xsi:type="dcterms:W3CDTF">2024-01-09T11:55:22Z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