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71" r:id="rId5"/>
    <p:sldId id="289" r:id="rId6"/>
    <p:sldId id="297" r:id="rId7"/>
    <p:sldId id="333" r:id="rId8"/>
    <p:sldId id="360" r:id="rId9"/>
    <p:sldId id="369" r:id="rId10"/>
    <p:sldId id="353" r:id="rId11"/>
    <p:sldId id="3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870A9-6D8C-4586-81BE-21370D2D6E83}" v="12" dt="2024-01-15T14:37:14.5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16/01/2024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5435" y="5903119"/>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12</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February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040142" y="5202238"/>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Gratitude~</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24213" y="1887023"/>
            <a:ext cx="4646444" cy="309199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spTree>
    <p:extLst>
      <p:ext uri="{BB962C8B-B14F-4D97-AF65-F5344CB8AC3E}">
        <p14:creationId xmlns:p14="http://schemas.microsoft.com/office/powerpoint/2010/main" val="248553800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376801"/>
            <a:ext cx="10506504"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3200" dirty="0">
                <a:effectLst/>
                <a:latin typeface="Garamond" panose="02020404030301010803" pitchFamily="18" charset="0"/>
                <a:ea typeface="Calibri" panose="020F0502020204030204" pitchFamily="34" charset="0"/>
                <a:cs typeface="Times New Roman" panose="02020603050405020304" pitchFamily="18" charset="0"/>
              </a:rPr>
              <a:t>This week sees the beginning of Lent.</a:t>
            </a:r>
          </a:p>
          <a:p>
            <a:pPr algn="ctr"/>
            <a:endParaRPr lang="en-GB" sz="4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Ash Wednesday begins the 40 days of Lent, </a:t>
            </a:r>
          </a:p>
          <a:p>
            <a:pPr algn="ctr"/>
            <a:r>
              <a:rPr lang="en-GB" sz="3200" dirty="0">
                <a:latin typeface="Garamond" panose="02020404030301010803" pitchFamily="18" charset="0"/>
              </a:rPr>
              <a:t>a time when we remember that </a:t>
            </a:r>
          </a:p>
          <a:p>
            <a:pPr algn="ctr"/>
            <a:r>
              <a:rPr lang="en-GB" sz="3200" dirty="0">
                <a:latin typeface="Garamond" panose="02020404030301010803" pitchFamily="18" charset="0"/>
              </a:rPr>
              <a:t>Jesus spent 40 days in the desert, fasting and resisting temptation.</a:t>
            </a:r>
            <a:endParaRPr lang="en-GB" sz="400" dirty="0">
              <a:latin typeface="Garamond" panose="02020404030301010803" pitchFamily="18" charset="0"/>
            </a:endParaRPr>
          </a:p>
          <a:p>
            <a:pPr algn="ctr"/>
            <a:r>
              <a:rPr lang="en-GB" sz="400" dirty="0">
                <a:latin typeface="Garamond" panose="02020404030301010803" pitchFamily="18" charset="0"/>
              </a:rPr>
              <a:t> </a:t>
            </a:r>
          </a:p>
          <a:p>
            <a:pPr algn="ctr"/>
            <a:r>
              <a:rPr lang="en-GB" sz="3200" dirty="0">
                <a:latin typeface="Garamond" panose="02020404030301010803" pitchFamily="18" charset="0"/>
              </a:rPr>
              <a:t>The day before Ash Wednesday, </a:t>
            </a:r>
          </a:p>
          <a:p>
            <a:pPr algn="ctr"/>
            <a:r>
              <a:rPr lang="en-GB" sz="3200" dirty="0">
                <a:latin typeface="Garamond" panose="02020404030301010803" pitchFamily="18" charset="0"/>
              </a:rPr>
              <a:t>known by many as “Shrove Tuesday” or “Fat Tuesday”, </a:t>
            </a:r>
          </a:p>
          <a:p>
            <a:pPr algn="ctr"/>
            <a:r>
              <a:rPr lang="en-GB" sz="3200" dirty="0">
                <a:latin typeface="Garamond" panose="02020404030301010803" pitchFamily="18" charset="0"/>
              </a:rPr>
              <a:t>is a chance to feast and indulge – </a:t>
            </a:r>
          </a:p>
          <a:p>
            <a:pPr algn="ctr"/>
            <a:r>
              <a:rPr lang="en-GB" sz="3200" dirty="0">
                <a:latin typeface="Garamond" panose="02020404030301010803" pitchFamily="18" charset="0"/>
              </a:rPr>
              <a:t>maybe even eat a pancake or two. </a:t>
            </a:r>
          </a:p>
          <a:p>
            <a:pPr algn="ctr"/>
            <a:endParaRPr lang="en-GB" sz="400" dirty="0">
              <a:latin typeface="Garamond" panose="02020404030301010803" pitchFamily="18" charset="0"/>
            </a:endParaRPr>
          </a:p>
          <a:p>
            <a:pPr algn="ctr"/>
            <a:r>
              <a:rPr lang="en-GB" sz="3200" dirty="0">
                <a:latin typeface="Garamond" panose="02020404030301010803" pitchFamily="18" charset="0"/>
              </a:rPr>
              <a:t>We do this in preparation of our own fasting on </a:t>
            </a:r>
          </a:p>
          <a:p>
            <a:pPr algn="ctr"/>
            <a:r>
              <a:rPr lang="en-GB" sz="3200" dirty="0">
                <a:latin typeface="Garamond" panose="02020404030301010803" pitchFamily="18" charset="0"/>
              </a:rPr>
              <a:t>Ash Wednesday and throughout Lent.</a:t>
            </a:r>
            <a:endParaRPr lang="en-GB" sz="32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3"/>
            <a:ext cx="10461171" cy="986186"/>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48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gratitude</a:t>
            </a:r>
            <a:endParaRPr lang="en-GB" sz="48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985164" y="2367895"/>
            <a:ext cx="5644284" cy="3231654"/>
          </a:xfrm>
          <a:prstGeom prst="rect">
            <a:avLst/>
          </a:prstGeom>
        </p:spPr>
        <p:txBody>
          <a:bodyPr wrap="square">
            <a:spAutoFit/>
          </a:bodyPr>
          <a:lstStyle/>
          <a:p>
            <a:pPr algn="ctr"/>
            <a:r>
              <a:rPr lang="en-GB" sz="3600" b="1" dirty="0">
                <a:latin typeface="Garamond" panose="02020404030301010803" pitchFamily="18" charset="0"/>
              </a:rPr>
              <a:t>Sunday 11</a:t>
            </a:r>
            <a:r>
              <a:rPr lang="en-GB" sz="3600" b="1" baseline="30000" dirty="0">
                <a:latin typeface="Garamond" panose="02020404030301010803" pitchFamily="18" charset="0"/>
              </a:rPr>
              <a:t>th</a:t>
            </a:r>
            <a:r>
              <a:rPr lang="en-GB" sz="3600" b="1" dirty="0">
                <a:latin typeface="Garamond" panose="02020404030301010803" pitchFamily="18" charset="0"/>
              </a:rPr>
              <a:t> February 2024</a:t>
            </a:r>
            <a:r>
              <a:rPr lang="en-GB" sz="3600" dirty="0">
                <a:latin typeface="Garamond" panose="02020404030301010803" pitchFamily="18" charset="0"/>
              </a:rPr>
              <a:t> </a:t>
            </a:r>
            <a:r>
              <a:rPr lang="en-GB" sz="800" dirty="0">
                <a:latin typeface="Garamond" panose="02020404030301010803" pitchFamily="18" charset="0"/>
              </a:rPr>
              <a:t>  </a:t>
            </a:r>
            <a:endParaRPr lang="en-GB" dirty="0">
              <a:latin typeface="Garamond" panose="02020404030301010803" pitchFamily="18" charset="0"/>
            </a:endParaRPr>
          </a:p>
          <a:p>
            <a:pPr algn="ctr"/>
            <a:r>
              <a:rPr lang="en-GB" dirty="0">
                <a:latin typeface="Garamond" panose="02020404030301010803" pitchFamily="18" charset="0"/>
              </a:rPr>
              <a:t>    </a:t>
            </a:r>
          </a:p>
          <a:p>
            <a:pPr algn="ctr"/>
            <a:r>
              <a:rPr lang="en-GB" sz="3600" dirty="0">
                <a:latin typeface="Garamond" panose="02020404030301010803" pitchFamily="18" charset="0"/>
              </a:rPr>
              <a:t>The Gospel of Mark,</a:t>
            </a:r>
          </a:p>
          <a:p>
            <a:pPr algn="ctr"/>
            <a:r>
              <a:rPr lang="en-GB" sz="3600" dirty="0">
                <a:latin typeface="Garamond" panose="02020404030301010803" pitchFamily="18" charset="0"/>
              </a:rPr>
              <a:t> Jesus heals with the words :</a:t>
            </a:r>
            <a:r>
              <a:rPr lang="en-GB" sz="2400" dirty="0">
                <a:latin typeface="Garamond" panose="02020404030301010803" pitchFamily="18" charset="0"/>
              </a:rPr>
              <a:t>                                                    </a:t>
            </a:r>
          </a:p>
          <a:p>
            <a:pPr algn="ctr"/>
            <a:r>
              <a:rPr lang="en-GB" sz="2400" dirty="0">
                <a:latin typeface="Garamond" panose="02020404030301010803" pitchFamily="18" charset="0"/>
              </a:rPr>
              <a:t>                                       </a:t>
            </a:r>
          </a:p>
          <a:p>
            <a:pPr algn="ctr"/>
            <a:r>
              <a:rPr lang="en-GB" sz="5400" dirty="0">
                <a:latin typeface="Garamond" panose="02020404030301010803" pitchFamily="18" charset="0"/>
              </a:rPr>
              <a:t>“Be made clean.”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 name="Picture 2" descr="Jesus-heals-10-lepers – St. James Catholic Church">
            <a:extLst>
              <a:ext uri="{FF2B5EF4-FFF2-40B4-BE49-F238E27FC236}">
                <a16:creationId xmlns:a16="http://schemas.microsoft.com/office/drawing/2014/main" id="{4D530D6F-0015-F094-BB02-8BB0D13A26F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531"/>
          <a:stretch/>
        </p:blipFill>
        <p:spPr bwMode="auto">
          <a:xfrm>
            <a:off x="653143" y="2261102"/>
            <a:ext cx="5332021" cy="431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30174" y="250979"/>
            <a:ext cx="11358561" cy="128415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9" name="Picture 2">
            <a:extLst>
              <a:ext uri="{FF2B5EF4-FFF2-40B4-BE49-F238E27FC236}">
                <a16:creationId xmlns:a16="http://schemas.microsoft.com/office/drawing/2014/main" id="{D736DD35-163A-AD67-4407-49B1F324087E}"/>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tretch>
            <a:fillRect/>
          </a:stretch>
        </p:blipFill>
        <p:spPr bwMode="auto">
          <a:xfrm>
            <a:off x="2383801" y="1842913"/>
            <a:ext cx="6851306" cy="4638334"/>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61270" y="1774929"/>
            <a:ext cx="10827465" cy="4832092"/>
          </a:xfrm>
          <a:prstGeom prst="rect">
            <a:avLst/>
          </a:prstGeom>
          <a:noFill/>
        </p:spPr>
        <p:txBody>
          <a:bodyPr wrap="square" rtlCol="0">
            <a:spAutoFit/>
          </a:bodyPr>
          <a:lstStyle/>
          <a:p>
            <a:pPr algn="ctr"/>
            <a:r>
              <a:rPr lang="en-GB" sz="2800" dirty="0">
                <a:latin typeface="Garamond" panose="02020404030301010803" pitchFamily="18" charset="0"/>
              </a:rPr>
              <a:t>Mother of Mercy, </a:t>
            </a:r>
          </a:p>
          <a:p>
            <a:pPr algn="ctr"/>
            <a:r>
              <a:rPr lang="en-GB" sz="2800" dirty="0">
                <a:latin typeface="Garamond" panose="02020404030301010803" pitchFamily="18" charset="0"/>
              </a:rPr>
              <a:t>Health of the Sick, Comforter of the Afflicted, </a:t>
            </a:r>
          </a:p>
          <a:p>
            <a:pPr algn="ctr"/>
            <a:r>
              <a:rPr lang="en-GB" sz="2800" dirty="0">
                <a:latin typeface="Garamond" panose="02020404030301010803" pitchFamily="18" charset="0"/>
              </a:rPr>
              <a:t>you already know my sufferings and my needs; </a:t>
            </a:r>
          </a:p>
          <a:p>
            <a:pPr algn="ctr"/>
            <a:r>
              <a:rPr lang="en-GB" sz="2800" dirty="0">
                <a:latin typeface="Garamond" panose="02020404030301010803" pitchFamily="18" charset="0"/>
              </a:rPr>
              <a:t>look on me with mercy. </a:t>
            </a:r>
          </a:p>
          <a:p>
            <a:pPr algn="ctr"/>
            <a:r>
              <a:rPr lang="en-GB" sz="2800" dirty="0">
                <a:latin typeface="Garamond" panose="02020404030301010803" pitchFamily="18" charset="0"/>
              </a:rPr>
              <a:t>At Lourdes you have given us a sign of your compassion and your love. Many sufferers have already found healing </a:t>
            </a:r>
          </a:p>
          <a:p>
            <a:pPr algn="ctr"/>
            <a:r>
              <a:rPr lang="en-GB" sz="2800" dirty="0">
                <a:latin typeface="Garamond" panose="02020404030301010803" pitchFamily="18" charset="0"/>
              </a:rPr>
              <a:t>through your intercession. </a:t>
            </a:r>
          </a:p>
          <a:p>
            <a:pPr algn="ctr"/>
            <a:r>
              <a:rPr lang="en-GB" sz="2800" dirty="0">
                <a:latin typeface="Garamond" panose="02020404030301010803" pitchFamily="18" charset="0"/>
              </a:rPr>
              <a:t>I come before you with confidence in your motherly care. </a:t>
            </a:r>
          </a:p>
          <a:p>
            <a:pPr algn="ctr"/>
            <a:r>
              <a:rPr lang="en-GB" sz="2800" dirty="0">
                <a:latin typeface="Garamond" panose="02020404030301010803" pitchFamily="18" charset="0"/>
              </a:rPr>
              <a:t>O Mary, conceived without sin, </a:t>
            </a:r>
          </a:p>
          <a:p>
            <a:pPr algn="ctr"/>
            <a:r>
              <a:rPr lang="en-GB" sz="2800" dirty="0">
                <a:latin typeface="Garamond" panose="02020404030301010803" pitchFamily="18" charset="0"/>
              </a:rPr>
              <a:t>pray for us who have recourse to you. </a:t>
            </a:r>
          </a:p>
          <a:p>
            <a:pPr algn="ctr"/>
            <a:r>
              <a:rPr lang="en-GB" sz="2800" dirty="0">
                <a:latin typeface="Garamond" panose="02020404030301010803" pitchFamily="18" charset="0"/>
              </a:rPr>
              <a:t>Amen.</a:t>
            </a:r>
          </a:p>
        </p:txBody>
      </p:sp>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4860595" y="1833339"/>
            <a:ext cx="7331405" cy="4246162"/>
          </a:xfrm>
          <a:prstGeom prst="rect">
            <a:avLst/>
          </a:prstGeom>
          <a:noFill/>
        </p:spPr>
        <p:txBody>
          <a:bodyPr wrap="square" rtlCol="0">
            <a:spAutoFit/>
          </a:bodyPr>
          <a:lstStyle/>
          <a:p>
            <a:pPr algn="ctr"/>
            <a:r>
              <a:rPr lang="en-GB" sz="3600" dirty="0">
                <a:latin typeface="Garamond" panose="02020404030301010803" pitchFamily="18" charset="0"/>
              </a:rPr>
              <a:t>“God loves you. </a:t>
            </a:r>
          </a:p>
          <a:p>
            <a:pPr algn="ctr"/>
            <a:r>
              <a:rPr lang="en-GB" sz="3600" dirty="0">
                <a:latin typeface="Garamond" panose="02020404030301010803" pitchFamily="18" charset="0"/>
              </a:rPr>
              <a:t>Never doubt this, </a:t>
            </a:r>
          </a:p>
          <a:p>
            <a:pPr algn="ctr"/>
            <a:r>
              <a:rPr lang="en-GB" sz="3600" dirty="0">
                <a:latin typeface="Garamond" panose="02020404030301010803" pitchFamily="18" charset="0"/>
              </a:rPr>
              <a:t>whatever may happen to you in life. </a:t>
            </a:r>
          </a:p>
          <a:p>
            <a:pPr algn="ctr"/>
            <a:r>
              <a:rPr lang="en-GB" sz="3600" dirty="0">
                <a:latin typeface="Garamond" panose="02020404030301010803" pitchFamily="18" charset="0"/>
              </a:rPr>
              <a:t>At every moment, </a:t>
            </a:r>
          </a:p>
          <a:p>
            <a:pPr algn="ctr"/>
            <a:r>
              <a:rPr lang="en-GB" sz="3600" dirty="0">
                <a:latin typeface="Garamond" panose="02020404030301010803" pitchFamily="18" charset="0"/>
              </a:rPr>
              <a:t>you are infinitely loved.”</a:t>
            </a:r>
          </a:p>
          <a:p>
            <a:pPr algn="ctr">
              <a:lnSpc>
                <a:spcPct val="107000"/>
              </a:lnSpc>
              <a:spcAft>
                <a:spcPts val="800"/>
              </a:spcAft>
              <a:buClr>
                <a:srgbClr val="212121"/>
              </a:buClr>
            </a:pPr>
            <a:endParaRPr lang="en-GB"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 </a:t>
            </a:r>
          </a:p>
          <a:p>
            <a:pPr algn="ctr"/>
            <a:r>
              <a:rPr lang="en-GB" sz="32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World Youth Day, 2023</a:t>
            </a:r>
            <a:endParaRPr lang="en-GB" sz="3200" dirty="0">
              <a:latin typeface="Garamond" panose="02020404030301010803"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3" name="TextBox 2"/>
          <p:cNvSpPr txBox="1"/>
          <p:nvPr/>
        </p:nvSpPr>
        <p:spPr>
          <a:xfrm>
            <a:off x="3390476" y="1729073"/>
            <a:ext cx="8621229" cy="4662815"/>
          </a:xfrm>
          <a:prstGeom prst="rect">
            <a:avLst/>
          </a:prstGeom>
          <a:noFill/>
        </p:spPr>
        <p:txBody>
          <a:bodyPr wrap="square" rtlCol="0">
            <a:spAutoFit/>
          </a:bodyPr>
          <a:lstStyle/>
          <a:p>
            <a:pPr algn="just"/>
            <a:r>
              <a:rPr lang="en-GB" sz="2400" dirty="0">
                <a:latin typeface="Garamond" panose="02020404030301010803" pitchFamily="18" charset="0"/>
              </a:rPr>
              <a:t>Saint Valentine, officially known as Saint Valentine of Rome, is a third-century Roman saint widely celebrated on 14</a:t>
            </a:r>
            <a:r>
              <a:rPr lang="en-GB" sz="2400" baseline="30000" dirty="0">
                <a:latin typeface="Garamond" panose="02020404030301010803" pitchFamily="18" charset="0"/>
              </a:rPr>
              <a:t>th</a:t>
            </a:r>
            <a:r>
              <a:rPr lang="en-GB" sz="2400" dirty="0">
                <a:latin typeface="Garamond" panose="02020404030301010803" pitchFamily="18" charset="0"/>
              </a:rPr>
              <a:t> February and commonly associated with “romantic love”.</a:t>
            </a:r>
          </a:p>
          <a:p>
            <a:pPr algn="just"/>
            <a:endParaRPr lang="en-GB" sz="1100" dirty="0">
              <a:latin typeface="Garamond" panose="02020404030301010803" pitchFamily="18" charset="0"/>
            </a:endParaRPr>
          </a:p>
          <a:p>
            <a:pPr algn="just"/>
            <a:r>
              <a:rPr lang="en-GB" sz="2400" dirty="0">
                <a:latin typeface="Garamond" panose="02020404030301010803" pitchFamily="18" charset="0"/>
              </a:rPr>
              <a:t>One common story about St. Valentine is that he was under house arrest with a judge named </a:t>
            </a:r>
            <a:r>
              <a:rPr lang="en-GB" sz="2400" dirty="0" err="1">
                <a:latin typeface="Garamond" panose="02020404030301010803" pitchFamily="18" charset="0"/>
              </a:rPr>
              <a:t>Asterius</a:t>
            </a:r>
            <a:r>
              <a:rPr lang="en-GB" sz="2400" dirty="0">
                <a:latin typeface="Garamond" panose="02020404030301010803" pitchFamily="18" charset="0"/>
              </a:rPr>
              <a:t>. While discussing religion with the judge, Valentine spoke of the power of the love of Jesus. As proof, Valentine restored the vision of the judge’s blind daughter.</a:t>
            </a:r>
          </a:p>
          <a:p>
            <a:pPr algn="just"/>
            <a:endParaRPr lang="en-GB" sz="1100" dirty="0">
              <a:latin typeface="Garamond" panose="02020404030301010803" pitchFamily="18" charset="0"/>
            </a:endParaRPr>
          </a:p>
          <a:p>
            <a:pPr algn="just" fontAlgn="base"/>
            <a:r>
              <a:rPr lang="en-GB" sz="2400" dirty="0">
                <a:latin typeface="Garamond" panose="02020404030301010803" pitchFamily="18" charset="0"/>
              </a:rPr>
              <a:t>Legend also says that Valentine refused to sacrifice to pagan gods, and sent a farewell note on the day of his execution to the girl he had healed, signed :</a:t>
            </a:r>
            <a:endParaRPr lang="en-GB" sz="1100" dirty="0">
              <a:latin typeface="Garamond" panose="02020404030301010803" pitchFamily="18" charset="0"/>
            </a:endParaRPr>
          </a:p>
          <a:p>
            <a:pPr algn="just" fontAlgn="base"/>
            <a:r>
              <a:rPr lang="en-GB" sz="1100" dirty="0">
                <a:latin typeface="Garamond" panose="02020404030301010803" pitchFamily="18" charset="0"/>
              </a:rPr>
              <a:t> </a:t>
            </a:r>
          </a:p>
          <a:p>
            <a:pPr algn="just" fontAlgn="base"/>
            <a:r>
              <a:rPr lang="en-GB" sz="2400" dirty="0">
                <a:latin typeface="Garamond" panose="02020404030301010803" pitchFamily="18" charset="0"/>
              </a:rPr>
              <a:t>“Your Valentine”.</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40180" y="5849091"/>
            <a:ext cx="771525" cy="914400"/>
          </a:xfrm>
          <a:prstGeom prst="rect">
            <a:avLst/>
          </a:prstGeom>
        </p:spPr>
      </p:pic>
      <p:sp>
        <p:nvSpPr>
          <p:cNvPr id="8" name="Title 1"/>
          <p:cNvSpPr txBox="1">
            <a:spLocks/>
          </p:cNvSpPr>
          <p:nvPr/>
        </p:nvSpPr>
        <p:spPr>
          <a:xfrm>
            <a:off x="180294" y="151646"/>
            <a:ext cx="11751293" cy="1388792"/>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1">
                    <a:lumMod val="50000"/>
                  </a:schemeClr>
                </a:solidFill>
                <a:effectLst/>
                <a:latin typeface="Garamond" panose="02020404030301010803" pitchFamily="18" charset="0"/>
                <a:ea typeface="Calibri" panose="020F0502020204030204" pitchFamily="34" charset="0"/>
                <a:cs typeface="Times New Roman" panose="02020603050405020304" pitchFamily="18" charset="0"/>
              </a:rPr>
              <a:t>St. Valentine: 14</a:t>
            </a:r>
            <a:r>
              <a:rPr lang="en-GB" sz="6000" baseline="30000" dirty="0">
                <a:solidFill>
                  <a:schemeClr val="accent1">
                    <a:lumMod val="50000"/>
                  </a:schemeClr>
                </a:solidFill>
                <a:effectLst/>
                <a:latin typeface="Garamond" panose="02020404030301010803" pitchFamily="18" charset="0"/>
                <a:ea typeface="Calibri" panose="020F0502020204030204" pitchFamily="34" charset="0"/>
                <a:cs typeface="Times New Roman" panose="02020603050405020304" pitchFamily="18" charset="0"/>
              </a:rPr>
              <a:t>th</a:t>
            </a:r>
            <a:r>
              <a:rPr lang="en-GB" sz="6000" dirty="0">
                <a:solidFill>
                  <a:schemeClr val="accent1">
                    <a:lumMod val="50000"/>
                  </a:schemeClr>
                </a:solidFill>
                <a:effectLst/>
                <a:latin typeface="Garamond" panose="02020404030301010803" pitchFamily="18" charset="0"/>
                <a:ea typeface="Calibri" panose="020F0502020204030204" pitchFamily="34" charset="0"/>
                <a:cs typeface="Times New Roman" panose="02020603050405020304" pitchFamily="18" charset="0"/>
              </a:rPr>
              <a:t> February</a:t>
            </a:r>
            <a:endParaRPr lang="en-GB" sz="6000" dirty="0">
              <a:solidFill>
                <a:schemeClr val="accent1">
                  <a:lumMod val="50000"/>
                </a:schemeClr>
              </a:solidFill>
              <a:latin typeface="Garamond" panose="02020404030301010803" pitchFamily="18" charset="0"/>
            </a:endParaRPr>
          </a:p>
        </p:txBody>
      </p:sp>
      <p:pic>
        <p:nvPicPr>
          <p:cNvPr id="5" name="Picture 4">
            <a:extLst>
              <a:ext uri="{FF2B5EF4-FFF2-40B4-BE49-F238E27FC236}">
                <a16:creationId xmlns:a16="http://schemas.microsoft.com/office/drawing/2014/main" id="{D6800CDA-B3AF-F008-BF03-7335F577DE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294" y="1613325"/>
            <a:ext cx="3037468" cy="5085724"/>
          </a:xfrm>
          <a:prstGeom prst="rect">
            <a:avLst/>
          </a:prstGeom>
        </p:spPr>
      </p:pic>
    </p:spTree>
    <p:extLst>
      <p:ext uri="{BB962C8B-B14F-4D97-AF65-F5344CB8AC3E}">
        <p14:creationId xmlns:p14="http://schemas.microsoft.com/office/powerpoint/2010/main" val="2283411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37"/>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5">
                    <a:lumMod val="75000"/>
                  </a:schemeClr>
                </a:solidFill>
                <a:latin typeface="Garamond" panose="02020404030301010803" pitchFamily="18" charset="0"/>
              </a:rPr>
              <a:t>Jerusalem: The Mount of Olives </a:t>
            </a: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2" name="TextBox 1"/>
          <p:cNvSpPr txBox="1"/>
          <p:nvPr/>
        </p:nvSpPr>
        <p:spPr>
          <a:xfrm>
            <a:off x="5810492" y="1653662"/>
            <a:ext cx="5836472" cy="4462760"/>
          </a:xfrm>
          <a:prstGeom prst="rect">
            <a:avLst/>
          </a:prstGeom>
          <a:noFill/>
        </p:spPr>
        <p:txBody>
          <a:bodyPr wrap="square" rtlCol="0">
            <a:spAutoFit/>
          </a:bodyPr>
          <a:lstStyle/>
          <a:p>
            <a:pPr algn="just"/>
            <a:r>
              <a:rPr lang="en-GB" sz="2800" dirty="0">
                <a:latin typeface="Garamond" panose="02020404030301010803" pitchFamily="18" charset="0"/>
              </a:rPr>
              <a:t>Several key events in the life of Jesus, as related in the Gospels, took place on the Mount of Olives, and in the Acts of the Apostles it is described as the place from which Jesus ascended to heaven. </a:t>
            </a:r>
          </a:p>
          <a:p>
            <a:pPr algn="just"/>
            <a:endParaRPr lang="en-GB" sz="400" dirty="0">
              <a:latin typeface="Garamond" panose="02020404030301010803" pitchFamily="18" charset="0"/>
            </a:endParaRPr>
          </a:p>
          <a:p>
            <a:pPr algn="just"/>
            <a:r>
              <a:rPr lang="en-GB" sz="2800" dirty="0">
                <a:latin typeface="Garamond" panose="02020404030301010803" pitchFamily="18" charset="0"/>
              </a:rPr>
              <a:t>Because of its association with both Jesus and Mary, the mount has been a site of Christian worship since ancient times and is today a major site of pilgrimage.</a:t>
            </a:r>
            <a:endParaRPr lang="en-GB" sz="2800" b="1" dirty="0">
              <a:latin typeface="Garamond" panose="02020404030301010803" pitchFamily="18" charset="0"/>
            </a:endParaRPr>
          </a:p>
        </p:txBody>
      </p:sp>
      <p:pic>
        <p:nvPicPr>
          <p:cNvPr id="2050" name="Picture 2" descr="Mount of Olives – The mountain range in Jerusalem | EL AL">
            <a:extLst>
              <a:ext uri="{FF2B5EF4-FFF2-40B4-BE49-F238E27FC236}">
                <a16:creationId xmlns:a16="http://schemas.microsoft.com/office/drawing/2014/main" id="{EDE13554-AB07-2C4D-EF39-89F93E0BF41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9345"/>
          <a:stretch/>
        </p:blipFill>
        <p:spPr bwMode="auto">
          <a:xfrm>
            <a:off x="286895" y="1653662"/>
            <a:ext cx="5280528" cy="5001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655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5435" y="5903119"/>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12</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February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040142" y="5202238"/>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Gratitude~</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24213" y="1887023"/>
            <a:ext cx="4646444" cy="309199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spTree>
    <p:extLst>
      <p:ext uri="{BB962C8B-B14F-4D97-AF65-F5344CB8AC3E}">
        <p14:creationId xmlns:p14="http://schemas.microsoft.com/office/powerpoint/2010/main" val="423082368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5F5F0585-C9A4-4F37-BF45-19570350497D}">
  <ds:schemaRefs>
    <ds:schemaRef ds:uri="http://purl.org/dc/elements/1.1/"/>
    <ds:schemaRef ds:uri="http://schemas.microsoft.com/office/2006/metadata/properties"/>
    <ds:schemaRef ds:uri="http://schemas.microsoft.com/office/infopath/2007/PartnerControls"/>
    <ds:schemaRef ds:uri="66f78821-969e-443f-8b7e-99ce487fda93"/>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8918</TotalTime>
  <Words>500</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605</cp:revision>
  <dcterms:created xsi:type="dcterms:W3CDTF">2019-09-06T14:56:38Z</dcterms:created>
  <dcterms:modified xsi:type="dcterms:W3CDTF">2024-01-16T08:52:00Z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