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4">
  <p:sldMasterIdLst>
    <p:sldMasterId id="2147483648" r:id="rId1"/>
  </p:sldMasterIdLst>
  <p:notesMasterIdLst>
    <p:notesMasterId r:id="rId58"/>
  </p:notesMasterIdLst>
  <p:sldIdLst>
    <p:sldId id="256" r:id="rId2"/>
    <p:sldId id="267" r:id="rId3"/>
    <p:sldId id="853" r:id="rId4"/>
    <p:sldId id="755" r:id="rId5"/>
    <p:sldId id="855" r:id="rId6"/>
    <p:sldId id="866" r:id="rId7"/>
    <p:sldId id="756" r:id="rId8"/>
    <p:sldId id="865" r:id="rId9"/>
    <p:sldId id="847" r:id="rId10"/>
    <p:sldId id="856" r:id="rId11"/>
    <p:sldId id="858" r:id="rId12"/>
    <p:sldId id="859" r:id="rId13"/>
    <p:sldId id="861" r:id="rId14"/>
    <p:sldId id="862" r:id="rId15"/>
    <p:sldId id="863" r:id="rId16"/>
    <p:sldId id="892" r:id="rId17"/>
    <p:sldId id="894" r:id="rId18"/>
    <p:sldId id="893" r:id="rId19"/>
    <p:sldId id="895" r:id="rId20"/>
    <p:sldId id="763" r:id="rId21"/>
    <p:sldId id="867" r:id="rId22"/>
    <p:sldId id="870" r:id="rId23"/>
    <p:sldId id="868" r:id="rId24"/>
    <p:sldId id="869" r:id="rId25"/>
    <p:sldId id="897" r:id="rId26"/>
    <p:sldId id="871" r:id="rId27"/>
    <p:sldId id="872" r:id="rId28"/>
    <p:sldId id="873" r:id="rId29"/>
    <p:sldId id="874" r:id="rId30"/>
    <p:sldId id="876" r:id="rId31"/>
    <p:sldId id="878" r:id="rId32"/>
    <p:sldId id="880" r:id="rId33"/>
    <p:sldId id="881" r:id="rId34"/>
    <p:sldId id="875" r:id="rId35"/>
    <p:sldId id="877" r:id="rId36"/>
    <p:sldId id="882" r:id="rId37"/>
    <p:sldId id="883" r:id="rId38"/>
    <p:sldId id="884" r:id="rId39"/>
    <p:sldId id="885" r:id="rId40"/>
    <p:sldId id="886" r:id="rId41"/>
    <p:sldId id="887" r:id="rId42"/>
    <p:sldId id="888" r:id="rId43"/>
    <p:sldId id="889" r:id="rId44"/>
    <p:sldId id="890" r:id="rId45"/>
    <p:sldId id="896" r:id="rId46"/>
    <p:sldId id="898" r:id="rId47"/>
    <p:sldId id="909" r:id="rId48"/>
    <p:sldId id="905" r:id="rId49"/>
    <p:sldId id="910" r:id="rId50"/>
    <p:sldId id="906" r:id="rId51"/>
    <p:sldId id="911" r:id="rId52"/>
    <p:sldId id="907" r:id="rId53"/>
    <p:sldId id="912" r:id="rId54"/>
    <p:sldId id="908" r:id="rId55"/>
    <p:sldId id="913" r:id="rId56"/>
    <p:sldId id="80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4E6A63"/>
    <a:srgbClr val="24157D"/>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87" autoAdjust="0"/>
    <p:restoredTop sz="94660"/>
  </p:normalViewPr>
  <p:slideViewPr>
    <p:cSldViewPr snapToGrid="0">
      <p:cViewPr varScale="1">
        <p:scale>
          <a:sx n="83" d="100"/>
          <a:sy n="83" d="100"/>
        </p:scale>
        <p:origin x="1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8EC390D7-FCB9-4C6C-BB9C-D0F057DCE43E}"/>
    <pc:docChg chg="undo custSel modSld">
      <pc:chgData name="John Adams" userId="1143faee-bb16-416e-8056-0ed4c730fe93" providerId="ADAL" clId="{8EC390D7-FCB9-4C6C-BB9C-D0F057DCE43E}" dt="2024-03-08T16:01:25.060" v="88" actId="20577"/>
      <pc:docMkLst>
        <pc:docMk/>
      </pc:docMkLst>
      <pc:sldChg chg="modSp mod">
        <pc:chgData name="John Adams" userId="1143faee-bb16-416e-8056-0ed4c730fe93" providerId="ADAL" clId="{8EC390D7-FCB9-4C6C-BB9C-D0F057DCE43E}" dt="2024-03-08T15:58:06.793" v="32" actId="20577"/>
        <pc:sldMkLst>
          <pc:docMk/>
          <pc:sldMk cId="1038358316" sldId="755"/>
        </pc:sldMkLst>
        <pc:spChg chg="mod">
          <ac:chgData name="John Adams" userId="1143faee-bb16-416e-8056-0ed4c730fe93" providerId="ADAL" clId="{8EC390D7-FCB9-4C6C-BB9C-D0F057DCE43E}" dt="2024-03-08T15:58:06.793" v="32" actId="20577"/>
          <ac:spMkLst>
            <pc:docMk/>
            <pc:sldMk cId="1038358316" sldId="755"/>
            <ac:spMk id="8" creationId="{9F178BD9-DA39-9BE6-4EC5-EBED0F867723}"/>
          </ac:spMkLst>
        </pc:spChg>
      </pc:sldChg>
      <pc:sldChg chg="modSp mod">
        <pc:chgData name="John Adams" userId="1143faee-bb16-416e-8056-0ed4c730fe93" providerId="ADAL" clId="{8EC390D7-FCB9-4C6C-BB9C-D0F057DCE43E}" dt="2024-03-08T15:59:10.186" v="67"/>
        <pc:sldMkLst>
          <pc:docMk/>
          <pc:sldMk cId="3790820156" sldId="756"/>
        </pc:sldMkLst>
        <pc:spChg chg="mod">
          <ac:chgData name="John Adams" userId="1143faee-bb16-416e-8056-0ed4c730fe93" providerId="ADAL" clId="{8EC390D7-FCB9-4C6C-BB9C-D0F057DCE43E}" dt="2024-03-08T15:59:10.186" v="67"/>
          <ac:spMkLst>
            <pc:docMk/>
            <pc:sldMk cId="3790820156" sldId="756"/>
            <ac:spMk id="8" creationId="{9F178BD9-DA39-9BE6-4EC5-EBED0F867723}"/>
          </ac:spMkLst>
        </pc:spChg>
      </pc:sldChg>
      <pc:sldChg chg="modSp mod">
        <pc:chgData name="John Adams" userId="1143faee-bb16-416e-8056-0ed4c730fe93" providerId="ADAL" clId="{8EC390D7-FCB9-4C6C-BB9C-D0F057DCE43E}" dt="2024-03-08T15:58:32.242" v="66" actId="20577"/>
        <pc:sldMkLst>
          <pc:docMk/>
          <pc:sldMk cId="2356412310" sldId="855"/>
        </pc:sldMkLst>
        <pc:spChg chg="mod">
          <ac:chgData name="John Adams" userId="1143faee-bb16-416e-8056-0ed4c730fe93" providerId="ADAL" clId="{8EC390D7-FCB9-4C6C-BB9C-D0F057DCE43E}" dt="2024-03-08T15:58:32.242" v="66" actId="20577"/>
          <ac:spMkLst>
            <pc:docMk/>
            <pc:sldMk cId="2356412310" sldId="855"/>
            <ac:spMk id="8" creationId="{9F178BD9-DA39-9BE6-4EC5-EBED0F867723}"/>
          </ac:spMkLst>
        </pc:spChg>
      </pc:sldChg>
      <pc:sldChg chg="modSp mod">
        <pc:chgData name="John Adams" userId="1143faee-bb16-416e-8056-0ed4c730fe93" providerId="ADAL" clId="{8EC390D7-FCB9-4C6C-BB9C-D0F057DCE43E}" dt="2024-03-08T16:01:25.060" v="88" actId="20577"/>
        <pc:sldMkLst>
          <pc:docMk/>
          <pc:sldMk cId="336422624" sldId="865"/>
        </pc:sldMkLst>
        <pc:spChg chg="mod">
          <ac:chgData name="John Adams" userId="1143faee-bb16-416e-8056-0ed4c730fe93" providerId="ADAL" clId="{8EC390D7-FCB9-4C6C-BB9C-D0F057DCE43E}" dt="2024-03-08T16:01:25.060" v="88" actId="20577"/>
          <ac:spMkLst>
            <pc:docMk/>
            <pc:sldMk cId="336422624" sldId="865"/>
            <ac:spMk id="8" creationId="{9F178BD9-DA39-9BE6-4EC5-EBED0F867723}"/>
          </ac:spMkLst>
        </pc:spChg>
      </pc:sldChg>
      <pc:sldChg chg="modSp mod">
        <pc:chgData name="John Adams" userId="1143faee-bb16-416e-8056-0ed4c730fe93" providerId="ADAL" clId="{8EC390D7-FCB9-4C6C-BB9C-D0F057DCE43E}" dt="2024-03-08T15:59:36.774" v="68"/>
        <pc:sldMkLst>
          <pc:docMk/>
          <pc:sldMk cId="137008027" sldId="866"/>
        </pc:sldMkLst>
        <pc:spChg chg="mod">
          <ac:chgData name="John Adams" userId="1143faee-bb16-416e-8056-0ed4c730fe93" providerId="ADAL" clId="{8EC390D7-FCB9-4C6C-BB9C-D0F057DCE43E}" dt="2024-03-08T15:59:36.774" v="68"/>
          <ac:spMkLst>
            <pc:docMk/>
            <pc:sldMk cId="137008027" sldId="866"/>
            <ac:spMk id="8" creationId="{9F178BD9-DA39-9BE6-4EC5-EBED0F8677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51D6-99EB-4320-BDF1-B4D6932EEE16}" type="datetimeFigureOut">
              <a:rPr lang="en-GB" smtClean="0"/>
              <a:t>08/03/2024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A232D-0FB5-4C99-8B60-F8FD3B3492DB}" type="slidenum">
              <a:rPr lang="en-GB" smtClean="0"/>
              <a:t>‹#›</a:t>
            </a:fld>
            <a:endParaRPr lang="en-GB"/>
          </a:p>
        </p:txBody>
      </p:sp>
    </p:spTree>
    <p:extLst>
      <p:ext uri="{BB962C8B-B14F-4D97-AF65-F5344CB8AC3E}">
        <p14:creationId xmlns:p14="http://schemas.microsoft.com/office/powerpoint/2010/main" val="330279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08/03/2024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08/03/2024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08/03/2024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08/03/2024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08/03/2024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08/03/2024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08/03/2024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08/03/2024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2730" y="295125"/>
            <a:ext cx="9144000" cy="2115271"/>
          </a:xfrm>
          <a:solidFill>
            <a:schemeClr val="accent1">
              <a:lumMod val="40000"/>
              <a:lumOff val="60000"/>
            </a:schemeClr>
          </a:solidFill>
          <a:ln w="57150">
            <a:solidFill>
              <a:schemeClr val="accent4">
                <a:lumMod val="75000"/>
              </a:schemeClr>
            </a:solidFill>
          </a:ln>
        </p:spPr>
        <p:txBody>
          <a:bodyPr>
            <a:normAutofit/>
          </a:bodyPr>
          <a:lstStyle/>
          <a:p>
            <a:pPr algn="ctr">
              <a:lnSpc>
                <a:spcPct val="107000"/>
              </a:lnSpc>
              <a:spcAft>
                <a:spcPts val="800"/>
              </a:spcAft>
            </a:pPr>
            <a:r>
              <a:rPr lang="en-GB"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Brentwood Diocesan Education Service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1524000" y="5626931"/>
            <a:ext cx="9144000" cy="1655762"/>
          </a:xfrm>
        </p:spPr>
        <p:txBody>
          <a:bodyPr>
            <a:normAutofit/>
          </a:bodyPr>
          <a:lstStyle/>
          <a:p>
            <a:r>
              <a:rPr lang="en-US" sz="2800" dirty="0">
                <a:solidFill>
                  <a:schemeClr val="accent4">
                    <a:lumMod val="75000"/>
                  </a:schemeClr>
                </a:solidFill>
                <a:latin typeface="Garamond" panose="02020404030301010803" pitchFamily="18" charset="0"/>
              </a:rPr>
              <a:t>W</a:t>
            </a:r>
            <a:r>
              <a:rPr lang="en-GB" sz="2800" dirty="0" err="1">
                <a:solidFill>
                  <a:schemeClr val="accent4">
                    <a:lumMod val="75000"/>
                  </a:schemeClr>
                </a:solidFill>
                <a:latin typeface="Garamond" panose="02020404030301010803" pitchFamily="18" charset="0"/>
              </a:rPr>
              <a:t>ednesday</a:t>
            </a:r>
            <a:r>
              <a:rPr lang="en-GB" sz="2800" dirty="0">
                <a:solidFill>
                  <a:schemeClr val="accent4">
                    <a:lumMod val="75000"/>
                  </a:schemeClr>
                </a:solidFill>
                <a:latin typeface="Garamond" panose="02020404030301010803" pitchFamily="18" charset="0"/>
              </a:rPr>
              <a:t> 13</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6" name="TextBox 5">
            <a:extLst>
              <a:ext uri="{FF2B5EF4-FFF2-40B4-BE49-F238E27FC236}">
                <a16:creationId xmlns:a16="http://schemas.microsoft.com/office/drawing/2014/main" id="{2500E56E-BEE9-5A63-B58B-71873E148BC8}"/>
              </a:ext>
            </a:extLst>
          </p:cNvPr>
          <p:cNvSpPr txBox="1"/>
          <p:nvPr/>
        </p:nvSpPr>
        <p:spPr>
          <a:xfrm>
            <a:off x="660400" y="6454812"/>
            <a:ext cx="10871199" cy="646331"/>
          </a:xfrm>
          <a:prstGeom prst="rect">
            <a:avLst/>
          </a:prstGeom>
          <a:noFill/>
        </p:spPr>
        <p:txBody>
          <a:bodyPr wrap="square" rtlCol="0">
            <a:spAutoFit/>
          </a:bodyPr>
          <a:lstStyle/>
          <a:p>
            <a:r>
              <a:rPr lang="en-GB" sz="1800" kern="1200" dirty="0">
                <a:solidFill>
                  <a:schemeClr val="bg1">
                    <a:lumMod val="85000"/>
                  </a:schemeClr>
                </a:solidFill>
                <a:effectLst/>
                <a:latin typeface="Garamond" panose="02020404030301010803" pitchFamily="18" charset="0"/>
                <a:ea typeface="Calibri" panose="020F0502020204030204" pitchFamily="34" charset="0"/>
                <a:cs typeface="Times New Roman" panose="02020603050405020304" pitchFamily="18" charset="0"/>
              </a:rPr>
              <a:t>“Supporting Catholic schools to provide excellent education where pupils flourish, and Christ is made known to all”</a:t>
            </a:r>
            <a:endParaRPr lang="en-GB" sz="18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7" name="Subtitle 2">
            <a:extLst>
              <a:ext uri="{FF2B5EF4-FFF2-40B4-BE49-F238E27FC236}">
                <a16:creationId xmlns:a16="http://schemas.microsoft.com/office/drawing/2014/main" id="{8F7BFF50-5208-B864-733D-DA8D6CBB5B36}"/>
              </a:ext>
            </a:extLst>
          </p:cNvPr>
          <p:cNvSpPr txBox="1">
            <a:spLocks/>
          </p:cNvSpPr>
          <p:nvPr/>
        </p:nvSpPr>
        <p:spPr>
          <a:xfrm>
            <a:off x="98730" y="3220197"/>
            <a:ext cx="12192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6000" dirty="0">
                <a:latin typeface="Garamond" panose="02020404030301010803" pitchFamily="18" charset="0"/>
              </a:rPr>
              <a:t> ~ Prayer and Liturgy Directory  ~</a:t>
            </a:r>
          </a:p>
        </p:txBody>
      </p:sp>
      <p:sp>
        <p:nvSpPr>
          <p:cNvPr id="8" name="Subtitle 2">
            <a:extLst>
              <a:ext uri="{FF2B5EF4-FFF2-40B4-BE49-F238E27FC236}">
                <a16:creationId xmlns:a16="http://schemas.microsoft.com/office/drawing/2014/main" id="{FC9688D6-A2EE-92C1-098B-85549812CE40}"/>
              </a:ext>
            </a:extLst>
          </p:cNvPr>
          <p:cNvSpPr txBox="1">
            <a:spLocks/>
          </p:cNvSpPr>
          <p:nvPr/>
        </p:nvSpPr>
        <p:spPr>
          <a:xfrm>
            <a:off x="1524000" y="4320612"/>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chemeClr val="accent4">
                    <a:lumMod val="75000"/>
                  </a:schemeClr>
                </a:solidFill>
                <a:latin typeface="Garamond" panose="02020404030301010803" pitchFamily="18" charset="0"/>
              </a:rPr>
              <a:t>Maria Shepherd - Diocesan Deputy Director </a:t>
            </a:r>
            <a:r>
              <a:rPr lang="en-GB">
                <a:solidFill>
                  <a:schemeClr val="accent4">
                    <a:lumMod val="75000"/>
                  </a:schemeClr>
                </a:solidFill>
                <a:latin typeface="Garamond" panose="02020404030301010803" pitchFamily="18" charset="0"/>
              </a:rPr>
              <a:t>of Education</a:t>
            </a:r>
            <a:endParaRPr lang="en-GB" dirty="0">
              <a:solidFill>
                <a:schemeClr val="accent4">
                  <a:lumMod val="75000"/>
                </a:schemeClr>
              </a:solidFill>
              <a:latin typeface="Garamond" panose="02020404030301010803" pitchFamily="18" charset="0"/>
            </a:endParaRPr>
          </a:p>
          <a:p>
            <a:r>
              <a:rPr lang="en-GB" dirty="0">
                <a:solidFill>
                  <a:schemeClr val="accent4">
                    <a:lumMod val="75000"/>
                  </a:schemeClr>
                </a:solidFill>
                <a:latin typeface="Garamond" panose="02020404030301010803" pitchFamily="18" charset="0"/>
              </a:rPr>
              <a:t>Grace Corry – Diocesan Primary Link Advisor  </a:t>
            </a:r>
          </a:p>
        </p:txBody>
      </p:sp>
    </p:spTree>
    <p:extLst>
      <p:ext uri="{BB962C8B-B14F-4D97-AF65-F5344CB8AC3E}">
        <p14:creationId xmlns:p14="http://schemas.microsoft.com/office/powerpoint/2010/main" val="1709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050" name="Picture 2" descr="Diagram&#10;&#10;Description automatically generated">
            <a:extLst>
              <a:ext uri="{FF2B5EF4-FFF2-40B4-BE49-F238E27FC236}">
                <a16:creationId xmlns:a16="http://schemas.microsoft.com/office/drawing/2014/main" id="{DA4CB8C2-2829-9E5B-E254-90252FA75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36" y="827314"/>
            <a:ext cx="49149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picture containing object, coin, metal&#10;&#10;Description automatically generated">
            <a:extLst>
              <a:ext uri="{FF2B5EF4-FFF2-40B4-BE49-F238E27FC236}">
                <a16:creationId xmlns:a16="http://schemas.microsoft.com/office/drawing/2014/main" id="{5E70925B-636A-DEAF-AB8D-D7E622985A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637" y="808264"/>
            <a:ext cx="4914899" cy="491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688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052" name="Picture 4" descr="A picture containing object, coin, metal&#10;&#10;Description automatically generated">
            <a:extLst>
              <a:ext uri="{FF2B5EF4-FFF2-40B4-BE49-F238E27FC236}">
                <a16:creationId xmlns:a16="http://schemas.microsoft.com/office/drawing/2014/main" id="{5E70925B-636A-DEAF-AB8D-D7E622985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33" y="827314"/>
            <a:ext cx="4914899" cy="49148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agram&#10;&#10;Description automatically generated">
            <a:extLst>
              <a:ext uri="{FF2B5EF4-FFF2-40B4-BE49-F238E27FC236}">
                <a16:creationId xmlns:a16="http://schemas.microsoft.com/office/drawing/2014/main" id="{DA4CB8C2-2829-9E5B-E254-90252FA75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636" y="827314"/>
            <a:ext cx="49149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765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052" name="Picture 4" descr="A picture containing object, coin, metal&#10;&#10;Description automatically generated">
            <a:extLst>
              <a:ext uri="{FF2B5EF4-FFF2-40B4-BE49-F238E27FC236}">
                <a16:creationId xmlns:a16="http://schemas.microsoft.com/office/drawing/2014/main" id="{5E70925B-636A-DEAF-AB8D-D7E622985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33" y="827314"/>
            <a:ext cx="4914899" cy="49148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agram&#10;&#10;Description automatically generated">
            <a:extLst>
              <a:ext uri="{FF2B5EF4-FFF2-40B4-BE49-F238E27FC236}">
                <a16:creationId xmlns:a16="http://schemas.microsoft.com/office/drawing/2014/main" id="{DA4CB8C2-2829-9E5B-E254-90252FA75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636" y="827314"/>
            <a:ext cx="49149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62B66C4-2178-ED9E-C832-1E342F69453F}"/>
              </a:ext>
            </a:extLst>
          </p:cNvPr>
          <p:cNvPicPr>
            <a:picLocks noChangeAspect="1"/>
          </p:cNvPicPr>
          <p:nvPr/>
        </p:nvPicPr>
        <p:blipFill rotWithShape="1">
          <a:blip r:embed="rId5"/>
          <a:srcRect l="38639" t="20502" r="46896" b="55079"/>
          <a:stretch/>
        </p:blipFill>
        <p:spPr>
          <a:xfrm>
            <a:off x="7133541" y="284490"/>
            <a:ext cx="2810559" cy="2668902"/>
          </a:xfrm>
          <a:prstGeom prst="ellipse">
            <a:avLst/>
          </a:prstGeom>
        </p:spPr>
      </p:pic>
      <p:sp>
        <p:nvSpPr>
          <p:cNvPr id="7" name="Arrow: Right 6">
            <a:extLst>
              <a:ext uri="{FF2B5EF4-FFF2-40B4-BE49-F238E27FC236}">
                <a16:creationId xmlns:a16="http://schemas.microsoft.com/office/drawing/2014/main" id="{F92E0347-F071-A724-ADED-3593255E20F4}"/>
              </a:ext>
            </a:extLst>
          </p:cNvPr>
          <p:cNvSpPr/>
          <p:nvPr/>
        </p:nvSpPr>
        <p:spPr>
          <a:xfrm>
            <a:off x="3124940" y="1242662"/>
            <a:ext cx="4145872" cy="568382"/>
          </a:xfrm>
          <a:prstGeom prst="rightArrow">
            <a:avLst>
              <a:gd name="adj1" fmla="val 50000"/>
              <a:gd name="adj2" fmla="val 176515"/>
            </a:avLst>
          </a:prstGeom>
          <a:solidFill>
            <a:srgbClr val="BDD7EE"/>
          </a:solidFill>
          <a:ln w="57150">
            <a:solidFill>
              <a:schemeClr val="accent4">
                <a:lumMod val="7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451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052" name="Picture 4" descr="A picture containing object, coin, metal&#10;&#10;Description automatically generated">
            <a:extLst>
              <a:ext uri="{FF2B5EF4-FFF2-40B4-BE49-F238E27FC236}">
                <a16:creationId xmlns:a16="http://schemas.microsoft.com/office/drawing/2014/main" id="{5E70925B-636A-DEAF-AB8D-D7E622985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33" y="827314"/>
            <a:ext cx="4914899" cy="49148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agram&#10;&#10;Description automatically generated">
            <a:extLst>
              <a:ext uri="{FF2B5EF4-FFF2-40B4-BE49-F238E27FC236}">
                <a16:creationId xmlns:a16="http://schemas.microsoft.com/office/drawing/2014/main" id="{DA4CB8C2-2829-9E5B-E254-90252FA75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636" y="827314"/>
            <a:ext cx="49149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62B66C4-2178-ED9E-C832-1E342F69453F}"/>
              </a:ext>
            </a:extLst>
          </p:cNvPr>
          <p:cNvPicPr>
            <a:picLocks noChangeAspect="1"/>
          </p:cNvPicPr>
          <p:nvPr/>
        </p:nvPicPr>
        <p:blipFill rotWithShape="1">
          <a:blip r:embed="rId5"/>
          <a:srcRect l="38639" t="20502" r="46896" b="55079"/>
          <a:stretch/>
        </p:blipFill>
        <p:spPr>
          <a:xfrm>
            <a:off x="7133541" y="284490"/>
            <a:ext cx="2810559" cy="2668902"/>
          </a:xfrm>
          <a:prstGeom prst="ellipse">
            <a:avLst/>
          </a:prstGeom>
        </p:spPr>
      </p:pic>
      <p:sp>
        <p:nvSpPr>
          <p:cNvPr id="7" name="Arrow: Right 6">
            <a:extLst>
              <a:ext uri="{FF2B5EF4-FFF2-40B4-BE49-F238E27FC236}">
                <a16:creationId xmlns:a16="http://schemas.microsoft.com/office/drawing/2014/main" id="{F92E0347-F071-A724-ADED-3593255E20F4}"/>
              </a:ext>
            </a:extLst>
          </p:cNvPr>
          <p:cNvSpPr/>
          <p:nvPr/>
        </p:nvSpPr>
        <p:spPr>
          <a:xfrm>
            <a:off x="3124940" y="1242662"/>
            <a:ext cx="4145872" cy="568382"/>
          </a:xfrm>
          <a:prstGeom prst="rightArrow">
            <a:avLst>
              <a:gd name="adj1" fmla="val 50000"/>
              <a:gd name="adj2" fmla="val 176515"/>
            </a:avLst>
          </a:prstGeom>
          <a:solidFill>
            <a:srgbClr val="BDD7EE"/>
          </a:solidFill>
          <a:ln w="57150">
            <a:solidFill>
              <a:schemeClr val="accent4">
                <a:lumMod val="7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91825FF-E581-0CE7-9BAB-52EF747ED9A0}"/>
              </a:ext>
            </a:extLst>
          </p:cNvPr>
          <p:cNvPicPr>
            <a:picLocks noChangeAspect="1"/>
          </p:cNvPicPr>
          <p:nvPr/>
        </p:nvPicPr>
        <p:blipFill rotWithShape="1">
          <a:blip r:embed="rId6"/>
          <a:srcRect l="41432" t="76635" r="47864" b="5890"/>
          <a:stretch/>
        </p:blipFill>
        <p:spPr>
          <a:xfrm>
            <a:off x="6073535" y="3368740"/>
            <a:ext cx="2906142" cy="2668902"/>
          </a:xfrm>
          <a:prstGeom prst="ellipse">
            <a:avLst/>
          </a:prstGeom>
        </p:spPr>
      </p:pic>
      <p:sp>
        <p:nvSpPr>
          <p:cNvPr id="2" name="Arrow: Right 1">
            <a:extLst>
              <a:ext uri="{FF2B5EF4-FFF2-40B4-BE49-F238E27FC236}">
                <a16:creationId xmlns:a16="http://schemas.microsoft.com/office/drawing/2014/main" id="{35D4AE8A-F6BF-7873-0200-8CD8DFB509E4}"/>
              </a:ext>
            </a:extLst>
          </p:cNvPr>
          <p:cNvSpPr/>
          <p:nvPr/>
        </p:nvSpPr>
        <p:spPr>
          <a:xfrm rot="579135">
            <a:off x="2338492" y="3426322"/>
            <a:ext cx="4145872" cy="568382"/>
          </a:xfrm>
          <a:prstGeom prst="rightArrow">
            <a:avLst>
              <a:gd name="adj1" fmla="val 50000"/>
              <a:gd name="adj2" fmla="val 176515"/>
            </a:avLst>
          </a:prstGeom>
          <a:solidFill>
            <a:srgbClr val="BDD7EE"/>
          </a:solidFill>
          <a:ln w="57150">
            <a:solidFill>
              <a:schemeClr val="accent4">
                <a:lumMod val="7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9577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052" name="Picture 4" descr="A picture containing object, coin, metal&#10;&#10;Description automatically generated">
            <a:extLst>
              <a:ext uri="{FF2B5EF4-FFF2-40B4-BE49-F238E27FC236}">
                <a16:creationId xmlns:a16="http://schemas.microsoft.com/office/drawing/2014/main" id="{5E70925B-636A-DEAF-AB8D-D7E622985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33" y="827314"/>
            <a:ext cx="4914899" cy="49148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agram&#10;&#10;Description automatically generated">
            <a:extLst>
              <a:ext uri="{FF2B5EF4-FFF2-40B4-BE49-F238E27FC236}">
                <a16:creationId xmlns:a16="http://schemas.microsoft.com/office/drawing/2014/main" id="{DA4CB8C2-2829-9E5B-E254-90252FA75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636" y="827314"/>
            <a:ext cx="49149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62B66C4-2178-ED9E-C832-1E342F69453F}"/>
              </a:ext>
            </a:extLst>
          </p:cNvPr>
          <p:cNvPicPr>
            <a:picLocks noChangeAspect="1"/>
          </p:cNvPicPr>
          <p:nvPr/>
        </p:nvPicPr>
        <p:blipFill rotWithShape="1">
          <a:blip r:embed="rId5"/>
          <a:srcRect l="38639" t="20502" r="46896" b="55079"/>
          <a:stretch/>
        </p:blipFill>
        <p:spPr>
          <a:xfrm>
            <a:off x="7133541" y="284490"/>
            <a:ext cx="2810559" cy="2668902"/>
          </a:xfrm>
          <a:prstGeom prst="ellipse">
            <a:avLst/>
          </a:prstGeom>
        </p:spPr>
      </p:pic>
      <p:sp>
        <p:nvSpPr>
          <p:cNvPr id="7" name="Arrow: Right 6">
            <a:extLst>
              <a:ext uri="{FF2B5EF4-FFF2-40B4-BE49-F238E27FC236}">
                <a16:creationId xmlns:a16="http://schemas.microsoft.com/office/drawing/2014/main" id="{F92E0347-F071-A724-ADED-3593255E20F4}"/>
              </a:ext>
            </a:extLst>
          </p:cNvPr>
          <p:cNvSpPr/>
          <p:nvPr/>
        </p:nvSpPr>
        <p:spPr>
          <a:xfrm>
            <a:off x="3124940" y="1242662"/>
            <a:ext cx="4145872" cy="568382"/>
          </a:xfrm>
          <a:prstGeom prst="rightArrow">
            <a:avLst>
              <a:gd name="adj1" fmla="val 50000"/>
              <a:gd name="adj2" fmla="val 176515"/>
            </a:avLst>
          </a:prstGeom>
          <a:solidFill>
            <a:srgbClr val="BDD7EE"/>
          </a:solidFill>
          <a:ln w="57150">
            <a:solidFill>
              <a:schemeClr val="accent4">
                <a:lumMod val="7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35FD3B3-B7F7-A09E-FEDA-F173BB7FF412}"/>
              </a:ext>
            </a:extLst>
          </p:cNvPr>
          <p:cNvPicPr>
            <a:picLocks noChangeAspect="1"/>
          </p:cNvPicPr>
          <p:nvPr/>
        </p:nvPicPr>
        <p:blipFill rotWithShape="1">
          <a:blip r:embed="rId6"/>
          <a:srcRect l="75567" t="60331" r="16063" b="25141"/>
          <a:stretch/>
        </p:blipFill>
        <p:spPr>
          <a:xfrm>
            <a:off x="9099600" y="2539662"/>
            <a:ext cx="2795764" cy="2729893"/>
          </a:xfrm>
          <a:prstGeom prst="ellipse">
            <a:avLst/>
          </a:prstGeom>
        </p:spPr>
      </p:pic>
      <p:pic>
        <p:nvPicPr>
          <p:cNvPr id="3" name="Picture 2">
            <a:extLst>
              <a:ext uri="{FF2B5EF4-FFF2-40B4-BE49-F238E27FC236}">
                <a16:creationId xmlns:a16="http://schemas.microsoft.com/office/drawing/2014/main" id="{F360BE45-C459-B248-7730-40E8E63FA4D5}"/>
              </a:ext>
            </a:extLst>
          </p:cNvPr>
          <p:cNvPicPr>
            <a:picLocks noChangeAspect="1"/>
          </p:cNvPicPr>
          <p:nvPr/>
        </p:nvPicPr>
        <p:blipFill rotWithShape="1">
          <a:blip r:embed="rId7"/>
          <a:srcRect l="41432" t="76635" r="47864" b="5890"/>
          <a:stretch/>
        </p:blipFill>
        <p:spPr>
          <a:xfrm>
            <a:off x="6073535" y="3368740"/>
            <a:ext cx="2906142" cy="2668902"/>
          </a:xfrm>
          <a:prstGeom prst="ellipse">
            <a:avLst/>
          </a:prstGeom>
        </p:spPr>
      </p:pic>
      <p:sp>
        <p:nvSpPr>
          <p:cNvPr id="2" name="Arrow: Right 1">
            <a:extLst>
              <a:ext uri="{FF2B5EF4-FFF2-40B4-BE49-F238E27FC236}">
                <a16:creationId xmlns:a16="http://schemas.microsoft.com/office/drawing/2014/main" id="{35D4AE8A-F6BF-7873-0200-8CD8DFB509E4}"/>
              </a:ext>
            </a:extLst>
          </p:cNvPr>
          <p:cNvSpPr/>
          <p:nvPr/>
        </p:nvSpPr>
        <p:spPr>
          <a:xfrm rot="579135">
            <a:off x="2338492" y="3426322"/>
            <a:ext cx="4145872" cy="568382"/>
          </a:xfrm>
          <a:prstGeom prst="rightArrow">
            <a:avLst>
              <a:gd name="adj1" fmla="val 50000"/>
              <a:gd name="adj2" fmla="val 176515"/>
            </a:avLst>
          </a:prstGeom>
          <a:solidFill>
            <a:srgbClr val="BDD7EE"/>
          </a:solidFill>
          <a:ln w="57150">
            <a:solidFill>
              <a:schemeClr val="accent4">
                <a:lumMod val="7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3890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44A18E-DB16-7095-B3A5-15D3F13600D6}"/>
              </a:ext>
            </a:extLst>
          </p:cNvPr>
          <p:cNvPicPr>
            <a:picLocks noChangeAspect="1"/>
          </p:cNvPicPr>
          <p:nvPr/>
        </p:nvPicPr>
        <p:blipFill rotWithShape="1">
          <a:blip r:embed="rId2"/>
          <a:srcRect l="75567" t="60331" r="16063" b="25141"/>
          <a:stretch/>
        </p:blipFill>
        <p:spPr>
          <a:xfrm>
            <a:off x="9099600" y="2539662"/>
            <a:ext cx="2795764" cy="2729893"/>
          </a:xfrm>
          <a:prstGeom prst="ellipse">
            <a:avLst/>
          </a:prstGeo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052" name="Picture 4" descr="A picture containing object, coin, metal&#10;&#10;Description automatically generated">
            <a:extLst>
              <a:ext uri="{FF2B5EF4-FFF2-40B4-BE49-F238E27FC236}">
                <a16:creationId xmlns:a16="http://schemas.microsoft.com/office/drawing/2014/main" id="{5E70925B-636A-DEAF-AB8D-D7E622985A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33" y="827314"/>
            <a:ext cx="4914899" cy="49148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agram&#10;&#10;Description automatically generated">
            <a:extLst>
              <a:ext uri="{FF2B5EF4-FFF2-40B4-BE49-F238E27FC236}">
                <a16:creationId xmlns:a16="http://schemas.microsoft.com/office/drawing/2014/main" id="{DA4CB8C2-2829-9E5B-E254-90252FA75C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636" y="827314"/>
            <a:ext cx="49149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62B66C4-2178-ED9E-C832-1E342F69453F}"/>
              </a:ext>
            </a:extLst>
          </p:cNvPr>
          <p:cNvPicPr>
            <a:picLocks noChangeAspect="1"/>
          </p:cNvPicPr>
          <p:nvPr/>
        </p:nvPicPr>
        <p:blipFill rotWithShape="1">
          <a:blip r:embed="rId6"/>
          <a:srcRect l="38639" t="20502" r="46896" b="55079"/>
          <a:stretch/>
        </p:blipFill>
        <p:spPr>
          <a:xfrm>
            <a:off x="7133541" y="284490"/>
            <a:ext cx="2810559" cy="2668902"/>
          </a:xfrm>
          <a:prstGeom prst="ellipse">
            <a:avLst/>
          </a:prstGeom>
        </p:spPr>
      </p:pic>
      <p:sp>
        <p:nvSpPr>
          <p:cNvPr id="7" name="Arrow: Right 6">
            <a:extLst>
              <a:ext uri="{FF2B5EF4-FFF2-40B4-BE49-F238E27FC236}">
                <a16:creationId xmlns:a16="http://schemas.microsoft.com/office/drawing/2014/main" id="{F92E0347-F071-A724-ADED-3593255E20F4}"/>
              </a:ext>
            </a:extLst>
          </p:cNvPr>
          <p:cNvSpPr/>
          <p:nvPr/>
        </p:nvSpPr>
        <p:spPr>
          <a:xfrm>
            <a:off x="3124940" y="1242662"/>
            <a:ext cx="4145872" cy="568382"/>
          </a:xfrm>
          <a:prstGeom prst="rightArrow">
            <a:avLst>
              <a:gd name="adj1" fmla="val 50000"/>
              <a:gd name="adj2" fmla="val 176515"/>
            </a:avLst>
          </a:prstGeom>
          <a:solidFill>
            <a:srgbClr val="BDD7EE"/>
          </a:solidFill>
          <a:ln w="57150">
            <a:solidFill>
              <a:schemeClr val="accent4">
                <a:lumMod val="7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A6C9847-EF74-E252-254A-54AC1ABF77F3}"/>
              </a:ext>
            </a:extLst>
          </p:cNvPr>
          <p:cNvSpPr txBox="1"/>
          <p:nvPr/>
        </p:nvSpPr>
        <p:spPr>
          <a:xfrm>
            <a:off x="9895113" y="2622677"/>
            <a:ext cx="1458686" cy="2646878"/>
          </a:xfrm>
          <a:prstGeom prst="rect">
            <a:avLst/>
          </a:prstGeom>
          <a:noFill/>
        </p:spPr>
        <p:txBody>
          <a:bodyPr wrap="square" rtlCol="0">
            <a:spAutoFit/>
          </a:bodyPr>
          <a:lstStyle/>
          <a:p>
            <a:r>
              <a:rPr lang="en-US" sz="16600" b="1" dirty="0">
                <a:solidFill>
                  <a:schemeClr val="bg1"/>
                </a:solidFill>
              </a:rPr>
              <a:t>?</a:t>
            </a:r>
            <a:endParaRPr lang="en-GB" sz="16600" b="1" dirty="0">
              <a:solidFill>
                <a:schemeClr val="bg1"/>
              </a:solidFill>
            </a:endParaRPr>
          </a:p>
        </p:txBody>
      </p:sp>
      <p:pic>
        <p:nvPicPr>
          <p:cNvPr id="11" name="Picture 10">
            <a:extLst>
              <a:ext uri="{FF2B5EF4-FFF2-40B4-BE49-F238E27FC236}">
                <a16:creationId xmlns:a16="http://schemas.microsoft.com/office/drawing/2014/main" id="{0027B97A-718F-8AFA-CADF-419E51296BA0}"/>
              </a:ext>
            </a:extLst>
          </p:cNvPr>
          <p:cNvPicPr>
            <a:picLocks noChangeAspect="1"/>
          </p:cNvPicPr>
          <p:nvPr/>
        </p:nvPicPr>
        <p:blipFill rotWithShape="1">
          <a:blip r:embed="rId7"/>
          <a:srcRect l="41432" t="76635" r="47864" b="5890"/>
          <a:stretch/>
        </p:blipFill>
        <p:spPr>
          <a:xfrm>
            <a:off x="6073535" y="3368740"/>
            <a:ext cx="2906142" cy="2668902"/>
          </a:xfrm>
          <a:prstGeom prst="ellipse">
            <a:avLst/>
          </a:prstGeom>
        </p:spPr>
      </p:pic>
      <p:sp>
        <p:nvSpPr>
          <p:cNvPr id="2" name="Arrow: Right 1">
            <a:extLst>
              <a:ext uri="{FF2B5EF4-FFF2-40B4-BE49-F238E27FC236}">
                <a16:creationId xmlns:a16="http://schemas.microsoft.com/office/drawing/2014/main" id="{35D4AE8A-F6BF-7873-0200-8CD8DFB509E4}"/>
              </a:ext>
            </a:extLst>
          </p:cNvPr>
          <p:cNvSpPr/>
          <p:nvPr/>
        </p:nvSpPr>
        <p:spPr>
          <a:xfrm rot="579135">
            <a:off x="2338492" y="3426322"/>
            <a:ext cx="4145872" cy="568382"/>
          </a:xfrm>
          <a:prstGeom prst="rightArrow">
            <a:avLst>
              <a:gd name="adj1" fmla="val 50000"/>
              <a:gd name="adj2" fmla="val 176515"/>
            </a:avLst>
          </a:prstGeom>
          <a:solidFill>
            <a:srgbClr val="BDD7EE"/>
          </a:solidFill>
          <a:ln w="57150">
            <a:solidFill>
              <a:schemeClr val="accent4">
                <a:lumMod val="7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2811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extBox 1">
            <a:extLst>
              <a:ext uri="{FF2B5EF4-FFF2-40B4-BE49-F238E27FC236}">
                <a16:creationId xmlns:a16="http://schemas.microsoft.com/office/drawing/2014/main" id="{C72A14BC-3B8A-5A27-AD0E-F3741BFD9CA0}"/>
              </a:ext>
            </a:extLst>
          </p:cNvPr>
          <p:cNvSpPr txBox="1"/>
          <p:nvPr/>
        </p:nvSpPr>
        <p:spPr>
          <a:xfrm>
            <a:off x="187030" y="272144"/>
            <a:ext cx="6355284" cy="6001643"/>
          </a:xfrm>
          <a:prstGeom prst="rect">
            <a:avLst/>
          </a:prstGeom>
          <a:noFill/>
        </p:spPr>
        <p:txBody>
          <a:bodyPr wrap="square" rtlCol="0">
            <a:spAutoFit/>
          </a:bodyPr>
          <a:lstStyle/>
          <a:p>
            <a:pPr algn="just"/>
            <a:r>
              <a:rPr lang="en-US" sz="3200" dirty="0">
                <a:latin typeface="Garamond" panose="02020404030301010803" pitchFamily="18" charset="0"/>
              </a:rPr>
              <a:t>“I would like to help us to rekindle our wonder for the beauty of the truth of the Christian celebration, to remind us of the necessity of an authentic liturgical formation, and to recognize the importance of an art of celebrating that is at the service of the truth of the Paschal Mystery and of the participation of all of the baptized in it, each one according to his or her vocation.”</a:t>
            </a:r>
          </a:p>
          <a:p>
            <a:pPr algn="just"/>
            <a:r>
              <a:rPr lang="en-US" sz="3200" dirty="0">
                <a:latin typeface="Garamond" panose="02020404030301010803" pitchFamily="18" charset="0"/>
              </a:rPr>
              <a:t>(</a:t>
            </a:r>
            <a:r>
              <a:rPr lang="en-US" sz="3200" i="1" dirty="0" err="1">
                <a:latin typeface="Garamond" panose="02020404030301010803" pitchFamily="18" charset="0"/>
              </a:rPr>
              <a:t>Desiderio</a:t>
            </a:r>
            <a:r>
              <a:rPr lang="en-US" sz="3200" i="1" dirty="0">
                <a:latin typeface="Garamond" panose="02020404030301010803" pitchFamily="18" charset="0"/>
              </a:rPr>
              <a:t> </a:t>
            </a:r>
            <a:r>
              <a:rPr lang="en-US" sz="3200" i="1" dirty="0" err="1">
                <a:latin typeface="Garamond" panose="02020404030301010803" pitchFamily="18" charset="0"/>
              </a:rPr>
              <a:t>Desideravi</a:t>
            </a:r>
            <a:r>
              <a:rPr lang="en-US" sz="3200" dirty="0">
                <a:latin typeface="Garamond" panose="02020404030301010803" pitchFamily="18" charset="0"/>
              </a:rPr>
              <a:t>, 62)</a:t>
            </a:r>
            <a:endParaRPr lang="en-GB" sz="3200" dirty="0">
              <a:latin typeface="Garamond" panose="02020404030301010803" pitchFamily="18" charset="0"/>
            </a:endParaRPr>
          </a:p>
        </p:txBody>
      </p:sp>
      <p:pic>
        <p:nvPicPr>
          <p:cNvPr id="3074" name="Picture 2" descr="Desiderio desideravi, la lettera apostolica di Papa Francesco">
            <a:extLst>
              <a:ext uri="{FF2B5EF4-FFF2-40B4-BE49-F238E27FC236}">
                <a16:creationId xmlns:a16="http://schemas.microsoft.com/office/drawing/2014/main" id="{4AF94A0B-6858-BDB8-B149-B54B7CCAA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080" y="193222"/>
            <a:ext cx="5279890" cy="511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300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extBox 1">
            <a:extLst>
              <a:ext uri="{FF2B5EF4-FFF2-40B4-BE49-F238E27FC236}">
                <a16:creationId xmlns:a16="http://schemas.microsoft.com/office/drawing/2014/main" id="{C72A14BC-3B8A-5A27-AD0E-F3741BFD9CA0}"/>
              </a:ext>
            </a:extLst>
          </p:cNvPr>
          <p:cNvSpPr txBox="1"/>
          <p:nvPr/>
        </p:nvSpPr>
        <p:spPr>
          <a:xfrm>
            <a:off x="659572" y="457201"/>
            <a:ext cx="10872856" cy="5693866"/>
          </a:xfrm>
          <a:prstGeom prst="rect">
            <a:avLst/>
          </a:prstGeom>
          <a:noFill/>
        </p:spPr>
        <p:txBody>
          <a:bodyPr wrap="square" rtlCol="0">
            <a:spAutoFit/>
          </a:bodyPr>
          <a:lstStyle/>
          <a:p>
            <a:pPr algn="just"/>
            <a:r>
              <a:rPr lang="en-US" sz="2800" dirty="0">
                <a:latin typeface="Garamond" panose="02020404030301010803" pitchFamily="18" charset="0"/>
              </a:rPr>
              <a:t>In these words, the Holy Father Pope Francis expresses his hopes for the faithful and reverent celebration of the liturgy throughout the Church. He invites us to be caught up in wonder and awe at the great gift which is offered by God and received by those who pray and worship through liturgy. He stresses the importance of formation for liturgical participation. He points to the vocation of all the </a:t>
            </a:r>
            <a:r>
              <a:rPr lang="en-US" sz="2800" dirty="0" err="1">
                <a:latin typeface="Garamond" panose="02020404030301010803" pitchFamily="18" charset="0"/>
              </a:rPr>
              <a:t>baptised</a:t>
            </a:r>
            <a:r>
              <a:rPr lang="en-US" sz="2800" dirty="0">
                <a:latin typeface="Garamond" panose="02020404030301010803" pitchFamily="18" charset="0"/>
              </a:rPr>
              <a:t>. The words of Pope Francis have a particular resonance in our Catholic schools, where our children and young people are formed in the art of prayer, learn about the mysteries of God, and grow in an understanding of their own unique call to mission. The aim of this Directory is to assist school communities in their </a:t>
            </a:r>
            <a:r>
              <a:rPr lang="en-US" sz="2800" dirty="0" err="1">
                <a:latin typeface="Garamond" panose="02020404030301010803" pitchFamily="18" charset="0"/>
              </a:rPr>
              <a:t>endeavours</a:t>
            </a:r>
            <a:r>
              <a:rPr lang="en-US" sz="2800" dirty="0">
                <a:latin typeface="Garamond" panose="02020404030301010803" pitchFamily="18" charset="0"/>
              </a:rPr>
              <a:t> to implement the vision of the Church for prayer and liturgy within their local setting.</a:t>
            </a:r>
          </a:p>
          <a:p>
            <a:pPr algn="just"/>
            <a:endParaRPr lang="en-US" sz="2800" dirty="0">
              <a:latin typeface="Garamond" panose="02020404030301010803" pitchFamily="18" charset="0"/>
            </a:endParaRPr>
          </a:p>
          <a:p>
            <a:pPr algn="just"/>
            <a:r>
              <a:rPr lang="en-US" sz="2800" dirty="0">
                <a:latin typeface="Garamond" panose="02020404030301010803" pitchFamily="18" charset="0"/>
              </a:rPr>
              <a:t>- Emeritus Archbishop George Stack and Bishop Marcus Stock</a:t>
            </a:r>
            <a:endParaRPr lang="en-GB" sz="2800" dirty="0">
              <a:latin typeface="Garamond" panose="02020404030301010803" pitchFamily="18" charset="0"/>
            </a:endParaRPr>
          </a:p>
        </p:txBody>
      </p:sp>
    </p:spTree>
    <p:extLst>
      <p:ext uri="{BB962C8B-B14F-4D97-AF65-F5344CB8AC3E}">
        <p14:creationId xmlns:p14="http://schemas.microsoft.com/office/powerpoint/2010/main" val="2631075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extBox 1">
            <a:extLst>
              <a:ext uri="{FF2B5EF4-FFF2-40B4-BE49-F238E27FC236}">
                <a16:creationId xmlns:a16="http://schemas.microsoft.com/office/drawing/2014/main" id="{C72A14BC-3B8A-5A27-AD0E-F3741BFD9CA0}"/>
              </a:ext>
            </a:extLst>
          </p:cNvPr>
          <p:cNvSpPr txBox="1"/>
          <p:nvPr/>
        </p:nvSpPr>
        <p:spPr>
          <a:xfrm>
            <a:off x="746351" y="937513"/>
            <a:ext cx="10872856" cy="4832092"/>
          </a:xfrm>
          <a:prstGeom prst="rect">
            <a:avLst/>
          </a:prstGeom>
          <a:noFill/>
        </p:spPr>
        <p:txBody>
          <a:bodyPr wrap="square" rtlCol="0">
            <a:spAutoFit/>
          </a:bodyPr>
          <a:lstStyle/>
          <a:p>
            <a:pPr algn="just"/>
            <a:r>
              <a:rPr lang="en-US" sz="2800" dirty="0">
                <a:latin typeface="Garamond" panose="02020404030301010803" pitchFamily="18" charset="0"/>
              </a:rPr>
              <a:t>In Catholic schools and colleges across England and Wales, teachers and other adult members of the school community have long supported the life of prayer and liturgy within their schools with imagination and dedication. We hope that this Directory will affirm what is good practice, while also setting a high bar to which all can aspire. ‘All this richness is not far from us. It is in our churches, in our Christian feasts, in the centrality of the Lord’s Day, in the power of the Sacraments we celebrate. Christian life is a continual journey of growth. We are called to let ourselves be formed in joy and in communion’ (</a:t>
            </a:r>
            <a:r>
              <a:rPr lang="en-US" sz="2800" dirty="0" err="1">
                <a:latin typeface="Garamond" panose="02020404030301010803" pitchFamily="18" charset="0"/>
              </a:rPr>
              <a:t>Desiderio</a:t>
            </a:r>
            <a:r>
              <a:rPr lang="en-US" sz="2800" dirty="0">
                <a:latin typeface="Garamond" panose="02020404030301010803" pitchFamily="18" charset="0"/>
              </a:rPr>
              <a:t> </a:t>
            </a:r>
            <a:r>
              <a:rPr lang="en-US" sz="2800" dirty="0" err="1">
                <a:latin typeface="Garamond" panose="02020404030301010803" pitchFamily="18" charset="0"/>
              </a:rPr>
              <a:t>Desideravi</a:t>
            </a:r>
            <a:r>
              <a:rPr lang="en-US" sz="2800" dirty="0">
                <a:latin typeface="Garamond" panose="02020404030301010803" pitchFamily="18" charset="0"/>
              </a:rPr>
              <a:t>, 62).</a:t>
            </a:r>
          </a:p>
          <a:p>
            <a:pPr algn="just"/>
            <a:endParaRPr lang="en-US" sz="2800" dirty="0">
              <a:latin typeface="Garamond" panose="02020404030301010803" pitchFamily="18" charset="0"/>
            </a:endParaRPr>
          </a:p>
          <a:p>
            <a:pPr algn="just"/>
            <a:r>
              <a:rPr lang="en-US" sz="2800" dirty="0">
                <a:latin typeface="Garamond" panose="02020404030301010803" pitchFamily="18" charset="0"/>
              </a:rPr>
              <a:t>- Archbishop George Stack and Bishop Marcus Stock</a:t>
            </a:r>
            <a:endParaRPr lang="en-GB" sz="2800" dirty="0">
              <a:latin typeface="Garamond" panose="02020404030301010803" pitchFamily="18" charset="0"/>
            </a:endParaRPr>
          </a:p>
        </p:txBody>
      </p:sp>
    </p:spTree>
    <p:extLst>
      <p:ext uri="{BB962C8B-B14F-4D97-AF65-F5344CB8AC3E}">
        <p14:creationId xmlns:p14="http://schemas.microsoft.com/office/powerpoint/2010/main" val="2340766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extBox 1">
            <a:extLst>
              <a:ext uri="{FF2B5EF4-FFF2-40B4-BE49-F238E27FC236}">
                <a16:creationId xmlns:a16="http://schemas.microsoft.com/office/drawing/2014/main" id="{C72A14BC-3B8A-5A27-AD0E-F3741BFD9CA0}"/>
              </a:ext>
            </a:extLst>
          </p:cNvPr>
          <p:cNvSpPr txBox="1"/>
          <p:nvPr/>
        </p:nvSpPr>
        <p:spPr>
          <a:xfrm>
            <a:off x="746351" y="937513"/>
            <a:ext cx="10872856" cy="4832092"/>
          </a:xfrm>
          <a:prstGeom prst="rect">
            <a:avLst/>
          </a:prstGeom>
          <a:noFill/>
        </p:spPr>
        <p:txBody>
          <a:bodyPr wrap="square" rtlCol="0">
            <a:spAutoFit/>
          </a:bodyPr>
          <a:lstStyle/>
          <a:p>
            <a:pPr algn="just"/>
            <a:r>
              <a:rPr lang="en-US" sz="2800" dirty="0">
                <a:latin typeface="Garamond" panose="02020404030301010803" pitchFamily="18" charset="0"/>
              </a:rPr>
              <a:t>In Catholic schools and colleges across England and Wales, teachers and other adult members of the school community have long supported the life of prayer and liturgy within their schools with imagination and dedication. We hope that this Directory will </a:t>
            </a:r>
            <a:r>
              <a:rPr lang="en-US" sz="2800" b="1" dirty="0">
                <a:solidFill>
                  <a:srgbClr val="FF0000"/>
                </a:solidFill>
                <a:latin typeface="Garamond" panose="02020404030301010803" pitchFamily="18" charset="0"/>
              </a:rPr>
              <a:t>affirm what is good practice</a:t>
            </a:r>
            <a:r>
              <a:rPr lang="en-US" sz="2800" dirty="0">
                <a:latin typeface="Garamond" panose="02020404030301010803" pitchFamily="18" charset="0"/>
              </a:rPr>
              <a:t>, while also </a:t>
            </a:r>
            <a:r>
              <a:rPr lang="en-US" sz="2800" b="1" dirty="0">
                <a:solidFill>
                  <a:srgbClr val="FF0000"/>
                </a:solidFill>
                <a:latin typeface="Garamond" panose="02020404030301010803" pitchFamily="18" charset="0"/>
              </a:rPr>
              <a:t>setting a high bar to which all can aspire</a:t>
            </a:r>
            <a:r>
              <a:rPr lang="en-US" sz="2800" dirty="0">
                <a:latin typeface="Garamond" panose="02020404030301010803" pitchFamily="18" charset="0"/>
              </a:rPr>
              <a:t>. ‘All this richness is not far from us. It is in our churches, in our Christian feasts, in the centrality of the Lord’s Day, in the power of the Sacraments we celebrate. Christian life is a continual journey of growth. We are called to let ourselves be formed in joy and in communion’ (</a:t>
            </a:r>
            <a:r>
              <a:rPr lang="en-US" sz="2800" dirty="0" err="1">
                <a:latin typeface="Garamond" panose="02020404030301010803" pitchFamily="18" charset="0"/>
              </a:rPr>
              <a:t>Desiderio</a:t>
            </a:r>
            <a:r>
              <a:rPr lang="en-US" sz="2800" dirty="0">
                <a:latin typeface="Garamond" panose="02020404030301010803" pitchFamily="18" charset="0"/>
              </a:rPr>
              <a:t> </a:t>
            </a:r>
            <a:r>
              <a:rPr lang="en-US" sz="2800" dirty="0" err="1">
                <a:latin typeface="Garamond" panose="02020404030301010803" pitchFamily="18" charset="0"/>
              </a:rPr>
              <a:t>Desideravi</a:t>
            </a:r>
            <a:r>
              <a:rPr lang="en-US" sz="2800" dirty="0">
                <a:latin typeface="Garamond" panose="02020404030301010803" pitchFamily="18" charset="0"/>
              </a:rPr>
              <a:t>, 62).</a:t>
            </a:r>
          </a:p>
          <a:p>
            <a:pPr algn="just"/>
            <a:endParaRPr lang="en-US" sz="2800" dirty="0">
              <a:latin typeface="Garamond" panose="02020404030301010803" pitchFamily="18" charset="0"/>
            </a:endParaRPr>
          </a:p>
          <a:p>
            <a:pPr algn="just"/>
            <a:r>
              <a:rPr lang="en-US" sz="2800" dirty="0">
                <a:latin typeface="Garamond" panose="02020404030301010803" pitchFamily="18" charset="0"/>
              </a:rPr>
              <a:t>- Archbishop George Stack and Bishop Marcus Stock</a:t>
            </a:r>
            <a:endParaRPr lang="en-GB" sz="2800" dirty="0">
              <a:latin typeface="Garamond" panose="02020404030301010803" pitchFamily="18" charset="0"/>
            </a:endParaRPr>
          </a:p>
        </p:txBody>
      </p:sp>
    </p:spTree>
    <p:extLst>
      <p:ext uri="{BB962C8B-B14F-4D97-AF65-F5344CB8AC3E}">
        <p14:creationId xmlns:p14="http://schemas.microsoft.com/office/powerpoint/2010/main" val="13507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466397"/>
            <a:ext cx="7432767"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chemeClr val="accent4">
                    <a:lumMod val="75000"/>
                  </a:schemeClr>
                </a:solidFill>
                <a:latin typeface="Garamond" panose="02020404030301010803" pitchFamily="18" charset="0"/>
              </a:rPr>
              <a:t>Prayer</a:t>
            </a:r>
            <a:endParaRPr lang="en-GB" sz="6000" b="1" dirty="0">
              <a:solidFill>
                <a:schemeClr val="accent4">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Content Placeholder 2"/>
          <p:cNvSpPr>
            <a:spLocks noGrp="1"/>
          </p:cNvSpPr>
          <p:nvPr>
            <p:ph sz="half" idx="2"/>
          </p:nvPr>
        </p:nvSpPr>
        <p:spPr>
          <a:xfrm>
            <a:off x="5708073" y="2124464"/>
            <a:ext cx="6834908" cy="4847836"/>
          </a:xfrm>
        </p:spPr>
        <p:txBody>
          <a:bodyPr>
            <a:normAutofit/>
          </a:bodyPr>
          <a:lstStyle/>
          <a:p>
            <a:pPr marL="0" indent="0" algn="ctr">
              <a:buNone/>
            </a:pPr>
            <a:r>
              <a:rPr lang="en-US" sz="2400" b="0" i="0" dirty="0">
                <a:solidFill>
                  <a:srgbClr val="333333"/>
                </a:solidFill>
                <a:effectLst/>
                <a:latin typeface="Lora" panose="020B0604020202020204" pitchFamily="2" charset="0"/>
              </a:rPr>
              <a:t>Thanks be to thee,                                                           my Lord Jesus Christ,</a:t>
            </a:r>
            <a:br>
              <a:rPr lang="en-US" sz="2400" dirty="0"/>
            </a:br>
            <a:r>
              <a:rPr lang="en-US" sz="2400" b="0" i="0" dirty="0">
                <a:solidFill>
                  <a:srgbClr val="333333"/>
                </a:solidFill>
                <a:effectLst/>
                <a:latin typeface="Lora" panose="020B0604020202020204" pitchFamily="2" charset="0"/>
              </a:rPr>
              <a:t>for all the benefits thou hast given me,</a:t>
            </a:r>
            <a:br>
              <a:rPr lang="en-US" sz="2400" dirty="0"/>
            </a:br>
            <a:r>
              <a:rPr lang="en-US" sz="2400" b="0" i="0" dirty="0">
                <a:solidFill>
                  <a:srgbClr val="333333"/>
                </a:solidFill>
                <a:effectLst/>
                <a:latin typeface="Lora" panose="020B0604020202020204" pitchFamily="2" charset="0"/>
              </a:rPr>
              <a:t>for all the pains and insults                                              thou hast borne for me.</a:t>
            </a:r>
            <a:br>
              <a:rPr lang="en-US" sz="2400" dirty="0"/>
            </a:br>
            <a:r>
              <a:rPr lang="en-US" sz="2400" b="0" i="0" dirty="0">
                <a:solidFill>
                  <a:srgbClr val="333333"/>
                </a:solidFill>
                <a:effectLst/>
                <a:latin typeface="Lora" panose="020B0604020202020204" pitchFamily="2" charset="0"/>
              </a:rPr>
              <a:t>O most merciful redeemer,                                               friend and brother,</a:t>
            </a:r>
            <a:br>
              <a:rPr lang="en-US" sz="2400" dirty="0"/>
            </a:br>
            <a:r>
              <a:rPr lang="en-US" sz="2400" b="0" i="0" dirty="0">
                <a:solidFill>
                  <a:srgbClr val="333333"/>
                </a:solidFill>
                <a:effectLst/>
                <a:latin typeface="Lora" panose="020B0604020202020204" pitchFamily="2" charset="0"/>
              </a:rPr>
              <a:t>may I know thee more clearly,</a:t>
            </a:r>
            <a:br>
              <a:rPr lang="en-US" sz="2400" dirty="0"/>
            </a:br>
            <a:r>
              <a:rPr lang="en-US" sz="2400" b="0" i="0" dirty="0">
                <a:solidFill>
                  <a:srgbClr val="333333"/>
                </a:solidFill>
                <a:effectLst/>
                <a:latin typeface="Lora" panose="020B0604020202020204" pitchFamily="2" charset="0"/>
              </a:rPr>
              <a:t>love thee more dearly,</a:t>
            </a:r>
            <a:br>
              <a:rPr lang="en-US" sz="2400" dirty="0"/>
            </a:br>
            <a:r>
              <a:rPr lang="en-US" sz="2400" b="0" i="0" dirty="0">
                <a:solidFill>
                  <a:srgbClr val="333333"/>
                </a:solidFill>
                <a:effectLst/>
                <a:latin typeface="Lora" panose="020B0604020202020204" pitchFamily="2" charset="0"/>
              </a:rPr>
              <a:t>and follow thee more nearly,                                           day by day.                                                                           Amen.</a:t>
            </a:r>
            <a:r>
              <a:rPr lang="en-GB" sz="2400" dirty="0"/>
              <a:t> </a:t>
            </a:r>
          </a:p>
          <a:p>
            <a:pPr marL="0" indent="0">
              <a:buNone/>
            </a:pPr>
            <a:endParaRPr lang="en-GB" dirty="0"/>
          </a:p>
        </p:txBody>
      </p:sp>
      <p:sp>
        <p:nvSpPr>
          <p:cNvPr id="12" name="Title 1">
            <a:extLst>
              <a:ext uri="{FF2B5EF4-FFF2-40B4-BE49-F238E27FC236}">
                <a16:creationId xmlns:a16="http://schemas.microsoft.com/office/drawing/2014/main" id="{3B777922-0911-1950-F25F-4ADF333B657D}"/>
              </a:ext>
            </a:extLst>
          </p:cNvPr>
          <p:cNvSpPr txBox="1">
            <a:spLocks/>
          </p:cNvSpPr>
          <p:nvPr/>
        </p:nvSpPr>
        <p:spPr>
          <a:xfrm>
            <a:off x="387927" y="2124464"/>
            <a:ext cx="5708073" cy="426713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6000" b="1" dirty="0">
              <a:solidFill>
                <a:schemeClr val="accent4">
                  <a:lumMod val="75000"/>
                </a:schemeClr>
              </a:solidFill>
              <a:latin typeface="Garamond" panose="02020404030301010803" pitchFamily="18" charset="0"/>
            </a:endParaRPr>
          </a:p>
        </p:txBody>
      </p:sp>
      <p:pic>
        <p:nvPicPr>
          <p:cNvPr id="1037" name="Picture 13" descr="Saint Richard of Chichester">
            <a:extLst>
              <a:ext uri="{FF2B5EF4-FFF2-40B4-BE49-F238E27FC236}">
                <a16:creationId xmlns:a16="http://schemas.microsoft.com/office/drawing/2014/main" id="{302DA3EF-CDA8-840F-A78F-F3B8E9AEB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60" y="2303387"/>
            <a:ext cx="5352006" cy="3909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725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C16E626-5C1A-71E0-1D47-8392962168E4}"/>
              </a:ext>
            </a:extLst>
          </p:cNvPr>
          <p:cNvPicPr>
            <a:picLocks noChangeAspect="1"/>
          </p:cNvPicPr>
          <p:nvPr/>
        </p:nvPicPr>
        <p:blipFill rotWithShape="1">
          <a:blip r:embed="rId2"/>
          <a:srcRect l="27233" t="26508" r="11249" b="16349"/>
          <a:stretch/>
        </p:blipFill>
        <p:spPr>
          <a:xfrm>
            <a:off x="-1" y="0"/>
            <a:ext cx="12104583" cy="6324600"/>
          </a:xfrm>
          <a:prstGeom prst="rect">
            <a:avLst/>
          </a:prstGeo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3" name="TextBox 12">
            <a:extLst>
              <a:ext uri="{FF2B5EF4-FFF2-40B4-BE49-F238E27FC236}">
                <a16:creationId xmlns:a16="http://schemas.microsoft.com/office/drawing/2014/main" id="{30BA4869-CEEE-EF97-97AD-E4069687B85A}"/>
              </a:ext>
            </a:extLst>
          </p:cNvPr>
          <p:cNvSpPr txBox="1"/>
          <p:nvPr/>
        </p:nvSpPr>
        <p:spPr>
          <a:xfrm>
            <a:off x="384047" y="5673804"/>
            <a:ext cx="6096000" cy="1107996"/>
          </a:xfrm>
          <a:prstGeom prst="rect">
            <a:avLst/>
          </a:prstGeom>
          <a:solidFill>
            <a:schemeClr val="bg1"/>
          </a:solidFill>
        </p:spPr>
        <p:txBody>
          <a:bodyPr wrap="square" rtlCol="0">
            <a:spAutoFit/>
          </a:bodyPr>
          <a:lstStyle/>
          <a:p>
            <a:r>
              <a:rPr lang="en-US" sz="2200" dirty="0">
                <a:solidFill>
                  <a:schemeClr val="accent5">
                    <a:lumMod val="50000"/>
                  </a:schemeClr>
                </a:solidFill>
              </a:rPr>
              <a:t>NB Religious order schools may have additional documents that align with the charism of their order.</a:t>
            </a:r>
            <a:endParaRPr lang="en-GB" sz="2200" dirty="0">
              <a:solidFill>
                <a:schemeClr val="accent5">
                  <a:lumMod val="50000"/>
                </a:schemeClr>
              </a:solidFill>
            </a:endParaRPr>
          </a:p>
        </p:txBody>
      </p:sp>
    </p:spTree>
    <p:extLst>
      <p:ext uri="{BB962C8B-B14F-4D97-AF65-F5344CB8AC3E}">
        <p14:creationId xmlns:p14="http://schemas.microsoft.com/office/powerpoint/2010/main" val="3536513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C16E626-5C1A-71E0-1D47-8392962168E4}"/>
              </a:ext>
            </a:extLst>
          </p:cNvPr>
          <p:cNvPicPr>
            <a:picLocks noChangeAspect="1"/>
          </p:cNvPicPr>
          <p:nvPr/>
        </p:nvPicPr>
        <p:blipFill rotWithShape="1">
          <a:blip r:embed="rId2"/>
          <a:srcRect l="27233" t="26508" r="11249" b="16349"/>
          <a:stretch/>
        </p:blipFill>
        <p:spPr>
          <a:xfrm>
            <a:off x="-1" y="0"/>
            <a:ext cx="12104583" cy="6324600"/>
          </a:xfrm>
          <a:prstGeom prst="rect">
            <a:avLst/>
          </a:prstGeo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3" name="TextBox 12">
            <a:extLst>
              <a:ext uri="{FF2B5EF4-FFF2-40B4-BE49-F238E27FC236}">
                <a16:creationId xmlns:a16="http://schemas.microsoft.com/office/drawing/2014/main" id="{30BA4869-CEEE-EF97-97AD-E4069687B85A}"/>
              </a:ext>
            </a:extLst>
          </p:cNvPr>
          <p:cNvSpPr txBox="1"/>
          <p:nvPr/>
        </p:nvSpPr>
        <p:spPr>
          <a:xfrm>
            <a:off x="384047" y="5673804"/>
            <a:ext cx="6096000" cy="1107996"/>
          </a:xfrm>
          <a:prstGeom prst="rect">
            <a:avLst/>
          </a:prstGeom>
          <a:solidFill>
            <a:schemeClr val="bg1"/>
          </a:solidFill>
        </p:spPr>
        <p:txBody>
          <a:bodyPr wrap="square" rtlCol="0">
            <a:spAutoFit/>
          </a:bodyPr>
          <a:lstStyle/>
          <a:p>
            <a:r>
              <a:rPr lang="en-US" sz="2200" dirty="0">
                <a:solidFill>
                  <a:schemeClr val="accent5">
                    <a:lumMod val="50000"/>
                  </a:schemeClr>
                </a:solidFill>
              </a:rPr>
              <a:t>NB Religious order schools may have additional documents that align with the charism of their order.</a:t>
            </a:r>
            <a:endParaRPr lang="en-GB" sz="2200" dirty="0">
              <a:solidFill>
                <a:schemeClr val="accent5">
                  <a:lumMod val="50000"/>
                </a:schemeClr>
              </a:solidFill>
            </a:endParaRPr>
          </a:p>
        </p:txBody>
      </p:sp>
      <p:sp>
        <p:nvSpPr>
          <p:cNvPr id="2" name="Oval 1">
            <a:extLst>
              <a:ext uri="{FF2B5EF4-FFF2-40B4-BE49-F238E27FC236}">
                <a16:creationId xmlns:a16="http://schemas.microsoft.com/office/drawing/2014/main" id="{603780C9-3D25-988C-5E92-2889C15EAD0C}"/>
              </a:ext>
            </a:extLst>
          </p:cNvPr>
          <p:cNvSpPr/>
          <p:nvPr/>
        </p:nvSpPr>
        <p:spPr>
          <a:xfrm>
            <a:off x="3243943" y="1654627"/>
            <a:ext cx="1284515" cy="55693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9502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C16E626-5C1A-71E0-1D47-8392962168E4}"/>
              </a:ext>
            </a:extLst>
          </p:cNvPr>
          <p:cNvPicPr>
            <a:picLocks noChangeAspect="1"/>
          </p:cNvPicPr>
          <p:nvPr/>
        </p:nvPicPr>
        <p:blipFill rotWithShape="1">
          <a:blip r:embed="rId2"/>
          <a:srcRect l="27233" t="26508" r="11249" b="16349"/>
          <a:stretch/>
        </p:blipFill>
        <p:spPr>
          <a:xfrm>
            <a:off x="-1" y="0"/>
            <a:ext cx="12104583" cy="6324600"/>
          </a:xfrm>
          <a:prstGeom prst="rect">
            <a:avLst/>
          </a:prstGeo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3" name="TextBox 12">
            <a:extLst>
              <a:ext uri="{FF2B5EF4-FFF2-40B4-BE49-F238E27FC236}">
                <a16:creationId xmlns:a16="http://schemas.microsoft.com/office/drawing/2014/main" id="{30BA4869-CEEE-EF97-97AD-E4069687B85A}"/>
              </a:ext>
            </a:extLst>
          </p:cNvPr>
          <p:cNvSpPr txBox="1"/>
          <p:nvPr/>
        </p:nvSpPr>
        <p:spPr>
          <a:xfrm>
            <a:off x="384047" y="5673804"/>
            <a:ext cx="6096000" cy="1107996"/>
          </a:xfrm>
          <a:prstGeom prst="rect">
            <a:avLst/>
          </a:prstGeom>
          <a:solidFill>
            <a:schemeClr val="bg1"/>
          </a:solidFill>
        </p:spPr>
        <p:txBody>
          <a:bodyPr wrap="square" rtlCol="0">
            <a:spAutoFit/>
          </a:bodyPr>
          <a:lstStyle/>
          <a:p>
            <a:r>
              <a:rPr lang="en-US" sz="2200" dirty="0">
                <a:solidFill>
                  <a:schemeClr val="accent5">
                    <a:lumMod val="50000"/>
                  </a:schemeClr>
                </a:solidFill>
              </a:rPr>
              <a:t>NB Religious order schools may have additional documents that align with the charism of their order.</a:t>
            </a:r>
            <a:endParaRPr lang="en-GB" sz="2200" dirty="0">
              <a:solidFill>
                <a:schemeClr val="accent5">
                  <a:lumMod val="50000"/>
                </a:schemeClr>
              </a:solidFill>
            </a:endParaRPr>
          </a:p>
        </p:txBody>
      </p:sp>
      <p:sp>
        <p:nvSpPr>
          <p:cNvPr id="2" name="Oval 1">
            <a:extLst>
              <a:ext uri="{FF2B5EF4-FFF2-40B4-BE49-F238E27FC236}">
                <a16:creationId xmlns:a16="http://schemas.microsoft.com/office/drawing/2014/main" id="{603780C9-3D25-988C-5E92-2889C15EAD0C}"/>
              </a:ext>
            </a:extLst>
          </p:cNvPr>
          <p:cNvSpPr/>
          <p:nvPr/>
        </p:nvSpPr>
        <p:spPr>
          <a:xfrm>
            <a:off x="239486" y="2002972"/>
            <a:ext cx="1415143" cy="39188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EA067FDE-8465-AA54-5207-FADA09BA9D85}"/>
              </a:ext>
            </a:extLst>
          </p:cNvPr>
          <p:cNvSpPr/>
          <p:nvPr/>
        </p:nvSpPr>
        <p:spPr>
          <a:xfrm>
            <a:off x="4963887" y="1665514"/>
            <a:ext cx="870858" cy="48985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7742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C16E626-5C1A-71E0-1D47-8392962168E4}"/>
              </a:ext>
            </a:extLst>
          </p:cNvPr>
          <p:cNvPicPr>
            <a:picLocks noChangeAspect="1"/>
          </p:cNvPicPr>
          <p:nvPr/>
        </p:nvPicPr>
        <p:blipFill rotWithShape="1">
          <a:blip r:embed="rId2"/>
          <a:srcRect l="27233" t="26508" r="11249" b="16349"/>
          <a:stretch/>
        </p:blipFill>
        <p:spPr>
          <a:xfrm>
            <a:off x="-1" y="0"/>
            <a:ext cx="12104583" cy="6324600"/>
          </a:xfrm>
          <a:prstGeom prst="rect">
            <a:avLst/>
          </a:prstGeo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3" name="TextBox 12">
            <a:extLst>
              <a:ext uri="{FF2B5EF4-FFF2-40B4-BE49-F238E27FC236}">
                <a16:creationId xmlns:a16="http://schemas.microsoft.com/office/drawing/2014/main" id="{30BA4869-CEEE-EF97-97AD-E4069687B85A}"/>
              </a:ext>
            </a:extLst>
          </p:cNvPr>
          <p:cNvSpPr txBox="1"/>
          <p:nvPr/>
        </p:nvSpPr>
        <p:spPr>
          <a:xfrm>
            <a:off x="384047" y="5673804"/>
            <a:ext cx="6096000" cy="1107996"/>
          </a:xfrm>
          <a:prstGeom prst="rect">
            <a:avLst/>
          </a:prstGeom>
          <a:solidFill>
            <a:schemeClr val="bg1"/>
          </a:solidFill>
        </p:spPr>
        <p:txBody>
          <a:bodyPr wrap="square" rtlCol="0">
            <a:spAutoFit/>
          </a:bodyPr>
          <a:lstStyle/>
          <a:p>
            <a:r>
              <a:rPr lang="en-US" sz="2200" dirty="0">
                <a:solidFill>
                  <a:schemeClr val="accent5">
                    <a:lumMod val="50000"/>
                  </a:schemeClr>
                </a:solidFill>
              </a:rPr>
              <a:t>NB Religious order schools may have additional documents that align with the charism of their order.</a:t>
            </a:r>
            <a:endParaRPr lang="en-GB" sz="2200" dirty="0">
              <a:solidFill>
                <a:schemeClr val="accent5">
                  <a:lumMod val="50000"/>
                </a:schemeClr>
              </a:solidFill>
            </a:endParaRPr>
          </a:p>
        </p:txBody>
      </p:sp>
      <p:sp>
        <p:nvSpPr>
          <p:cNvPr id="2" name="Oval 1">
            <a:extLst>
              <a:ext uri="{FF2B5EF4-FFF2-40B4-BE49-F238E27FC236}">
                <a16:creationId xmlns:a16="http://schemas.microsoft.com/office/drawing/2014/main" id="{96421519-AB68-5FE0-BD25-EBA4EB2A6BF4}"/>
              </a:ext>
            </a:extLst>
          </p:cNvPr>
          <p:cNvSpPr/>
          <p:nvPr/>
        </p:nvSpPr>
        <p:spPr>
          <a:xfrm>
            <a:off x="4103914" y="2471056"/>
            <a:ext cx="1328057" cy="55693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5836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C16E626-5C1A-71E0-1D47-8392962168E4}"/>
              </a:ext>
            </a:extLst>
          </p:cNvPr>
          <p:cNvPicPr>
            <a:picLocks noChangeAspect="1"/>
          </p:cNvPicPr>
          <p:nvPr/>
        </p:nvPicPr>
        <p:blipFill rotWithShape="1">
          <a:blip r:embed="rId2"/>
          <a:srcRect l="27233" t="26508" r="11249" b="16349"/>
          <a:stretch/>
        </p:blipFill>
        <p:spPr>
          <a:xfrm>
            <a:off x="-1" y="0"/>
            <a:ext cx="12104583" cy="6324600"/>
          </a:xfrm>
          <a:prstGeom prst="rect">
            <a:avLst/>
          </a:prstGeo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3" name="TextBox 12">
            <a:extLst>
              <a:ext uri="{FF2B5EF4-FFF2-40B4-BE49-F238E27FC236}">
                <a16:creationId xmlns:a16="http://schemas.microsoft.com/office/drawing/2014/main" id="{30BA4869-CEEE-EF97-97AD-E4069687B85A}"/>
              </a:ext>
            </a:extLst>
          </p:cNvPr>
          <p:cNvSpPr txBox="1"/>
          <p:nvPr/>
        </p:nvSpPr>
        <p:spPr>
          <a:xfrm>
            <a:off x="384047" y="5673804"/>
            <a:ext cx="6096000" cy="1107996"/>
          </a:xfrm>
          <a:prstGeom prst="rect">
            <a:avLst/>
          </a:prstGeom>
          <a:solidFill>
            <a:schemeClr val="bg1"/>
          </a:solidFill>
        </p:spPr>
        <p:txBody>
          <a:bodyPr wrap="square" rtlCol="0">
            <a:spAutoFit/>
          </a:bodyPr>
          <a:lstStyle/>
          <a:p>
            <a:r>
              <a:rPr lang="en-US" sz="2200" dirty="0">
                <a:solidFill>
                  <a:schemeClr val="accent5">
                    <a:lumMod val="50000"/>
                  </a:schemeClr>
                </a:solidFill>
              </a:rPr>
              <a:t>NB Religious order schools may have additional documents that align with the charism of their order.</a:t>
            </a:r>
            <a:endParaRPr lang="en-GB" sz="2200" dirty="0">
              <a:solidFill>
                <a:schemeClr val="accent5">
                  <a:lumMod val="50000"/>
                </a:schemeClr>
              </a:solidFill>
            </a:endParaRPr>
          </a:p>
        </p:txBody>
      </p:sp>
      <p:sp>
        <p:nvSpPr>
          <p:cNvPr id="2" name="Oval 1">
            <a:extLst>
              <a:ext uri="{FF2B5EF4-FFF2-40B4-BE49-F238E27FC236}">
                <a16:creationId xmlns:a16="http://schemas.microsoft.com/office/drawing/2014/main" id="{9EB513C2-9A04-0DD6-F19A-33CBE52CB78B}"/>
              </a:ext>
            </a:extLst>
          </p:cNvPr>
          <p:cNvSpPr/>
          <p:nvPr/>
        </p:nvSpPr>
        <p:spPr>
          <a:xfrm>
            <a:off x="3091544" y="4725278"/>
            <a:ext cx="2808513" cy="55693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0702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C16E626-5C1A-71E0-1D47-8392962168E4}"/>
              </a:ext>
            </a:extLst>
          </p:cNvPr>
          <p:cNvPicPr>
            <a:picLocks noChangeAspect="1"/>
          </p:cNvPicPr>
          <p:nvPr/>
        </p:nvPicPr>
        <p:blipFill rotWithShape="1">
          <a:blip r:embed="rId2"/>
          <a:srcRect l="27233" t="26508" r="11249" b="16349"/>
          <a:stretch/>
        </p:blipFill>
        <p:spPr>
          <a:xfrm>
            <a:off x="-1" y="0"/>
            <a:ext cx="12104583" cy="6324600"/>
          </a:xfrm>
          <a:prstGeom prst="rect">
            <a:avLst/>
          </a:prstGeo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3" name="TextBox 12">
            <a:extLst>
              <a:ext uri="{FF2B5EF4-FFF2-40B4-BE49-F238E27FC236}">
                <a16:creationId xmlns:a16="http://schemas.microsoft.com/office/drawing/2014/main" id="{30BA4869-CEEE-EF97-97AD-E4069687B85A}"/>
              </a:ext>
            </a:extLst>
          </p:cNvPr>
          <p:cNvSpPr txBox="1"/>
          <p:nvPr/>
        </p:nvSpPr>
        <p:spPr>
          <a:xfrm>
            <a:off x="384047" y="5673804"/>
            <a:ext cx="6096000" cy="1107996"/>
          </a:xfrm>
          <a:prstGeom prst="rect">
            <a:avLst/>
          </a:prstGeom>
          <a:solidFill>
            <a:schemeClr val="bg1"/>
          </a:solidFill>
        </p:spPr>
        <p:txBody>
          <a:bodyPr wrap="square" rtlCol="0">
            <a:spAutoFit/>
          </a:bodyPr>
          <a:lstStyle/>
          <a:p>
            <a:r>
              <a:rPr lang="en-US" sz="2200" dirty="0">
                <a:solidFill>
                  <a:schemeClr val="accent5">
                    <a:lumMod val="50000"/>
                  </a:schemeClr>
                </a:solidFill>
              </a:rPr>
              <a:t>NB Religious order schools may have additional documents that align with the charism of their order.</a:t>
            </a:r>
            <a:endParaRPr lang="en-GB" sz="2200" dirty="0">
              <a:solidFill>
                <a:schemeClr val="accent5">
                  <a:lumMod val="50000"/>
                </a:schemeClr>
              </a:solidFill>
            </a:endParaRPr>
          </a:p>
        </p:txBody>
      </p:sp>
      <p:sp>
        <p:nvSpPr>
          <p:cNvPr id="3" name="Oval 2">
            <a:extLst>
              <a:ext uri="{FF2B5EF4-FFF2-40B4-BE49-F238E27FC236}">
                <a16:creationId xmlns:a16="http://schemas.microsoft.com/office/drawing/2014/main" id="{C2A3CF4F-8B86-1004-7665-A47DBFD8C8FE}"/>
              </a:ext>
            </a:extLst>
          </p:cNvPr>
          <p:cNvSpPr/>
          <p:nvPr/>
        </p:nvSpPr>
        <p:spPr>
          <a:xfrm>
            <a:off x="87418" y="4403324"/>
            <a:ext cx="6810532" cy="1270479"/>
          </a:xfrm>
          <a:prstGeom prst="ellipse">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FA21C72-940E-9BF3-DD6E-FA6161938026}"/>
              </a:ext>
            </a:extLst>
          </p:cNvPr>
          <p:cNvSpPr txBox="1"/>
          <p:nvPr/>
        </p:nvSpPr>
        <p:spPr>
          <a:xfrm>
            <a:off x="552722" y="4765508"/>
            <a:ext cx="6036466" cy="523220"/>
          </a:xfrm>
          <a:prstGeom prst="rect">
            <a:avLst/>
          </a:prstGeom>
          <a:solidFill>
            <a:schemeClr val="bg1"/>
          </a:solidFill>
        </p:spPr>
        <p:txBody>
          <a:bodyPr wrap="square" rtlCol="0">
            <a:spAutoFit/>
          </a:bodyPr>
          <a:lstStyle/>
          <a:p>
            <a:r>
              <a:rPr lang="en-US" dirty="0"/>
              <a:t> </a:t>
            </a:r>
            <a:r>
              <a:rPr lang="en-US" sz="2800" b="1" dirty="0">
                <a:solidFill>
                  <a:schemeClr val="accent5">
                    <a:lumMod val="50000"/>
                  </a:schemeClr>
                </a:solidFill>
              </a:rPr>
              <a:t>across all Catholic schools in a diocese</a:t>
            </a:r>
            <a:endParaRPr lang="en-GB" b="1" dirty="0">
              <a:solidFill>
                <a:schemeClr val="accent5">
                  <a:lumMod val="50000"/>
                </a:schemeClr>
              </a:solidFill>
            </a:endParaRPr>
          </a:p>
        </p:txBody>
      </p:sp>
    </p:spTree>
    <p:extLst>
      <p:ext uri="{BB962C8B-B14F-4D97-AF65-F5344CB8AC3E}">
        <p14:creationId xmlns:p14="http://schemas.microsoft.com/office/powerpoint/2010/main" val="643313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39341B-2C61-BE8F-71CB-C4A058A29038}"/>
              </a:ext>
            </a:extLst>
          </p:cNvPr>
          <p:cNvPicPr>
            <a:picLocks noChangeAspect="1"/>
          </p:cNvPicPr>
          <p:nvPr/>
        </p:nvPicPr>
        <p:blipFill rotWithShape="1">
          <a:blip r:embed="rId2"/>
          <a:srcRect b="14445"/>
          <a:stretch/>
        </p:blipFill>
        <p:spPr>
          <a:xfrm>
            <a:off x="0" y="0"/>
            <a:ext cx="12192000" cy="5867400"/>
          </a:xfrm>
          <a:prstGeom prst="rect">
            <a:avLst/>
          </a:prstGeo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TextBox 6">
            <a:extLst>
              <a:ext uri="{FF2B5EF4-FFF2-40B4-BE49-F238E27FC236}">
                <a16:creationId xmlns:a16="http://schemas.microsoft.com/office/drawing/2014/main" id="{5C661339-E1EA-5FEC-A5AF-BA434D0B4935}"/>
              </a:ext>
            </a:extLst>
          </p:cNvPr>
          <p:cNvSpPr txBox="1"/>
          <p:nvPr/>
        </p:nvSpPr>
        <p:spPr>
          <a:xfrm>
            <a:off x="3951515" y="5401270"/>
            <a:ext cx="2830286" cy="1323439"/>
          </a:xfrm>
          <a:prstGeom prst="rect">
            <a:avLst/>
          </a:prstGeom>
          <a:solidFill>
            <a:schemeClr val="bg1"/>
          </a:solidFill>
        </p:spPr>
        <p:txBody>
          <a:bodyPr wrap="square" rtlCol="0">
            <a:spAutoFit/>
          </a:bodyPr>
          <a:lstStyle/>
          <a:p>
            <a:pPr algn="ctr"/>
            <a:r>
              <a:rPr lang="en-US" sz="2000" dirty="0"/>
              <a:t>People who support those who are responsible for prayer and liturgy</a:t>
            </a:r>
            <a:endParaRPr lang="en-GB" sz="2000" dirty="0"/>
          </a:p>
        </p:txBody>
      </p:sp>
    </p:spTree>
    <p:extLst>
      <p:ext uri="{BB962C8B-B14F-4D97-AF65-F5344CB8AC3E}">
        <p14:creationId xmlns:p14="http://schemas.microsoft.com/office/powerpoint/2010/main" val="1477991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 name="Picture 2">
            <a:extLst>
              <a:ext uri="{FF2B5EF4-FFF2-40B4-BE49-F238E27FC236}">
                <a16:creationId xmlns:a16="http://schemas.microsoft.com/office/drawing/2014/main" id="{C5687E4B-9B8A-6165-6862-09D8F02907F2}"/>
              </a:ext>
            </a:extLst>
          </p:cNvPr>
          <p:cNvPicPr>
            <a:picLocks noChangeAspect="1"/>
          </p:cNvPicPr>
          <p:nvPr/>
        </p:nvPicPr>
        <p:blipFill rotWithShape="1">
          <a:blip r:embed="rId3"/>
          <a:srcRect t="23651" r="19286" b="8888"/>
          <a:stretch/>
        </p:blipFill>
        <p:spPr>
          <a:xfrm>
            <a:off x="304800" y="348343"/>
            <a:ext cx="5159829" cy="2425805"/>
          </a:xfrm>
          <a:prstGeom prst="rect">
            <a:avLst/>
          </a:prstGeom>
        </p:spPr>
      </p:pic>
    </p:spTree>
    <p:extLst>
      <p:ext uri="{BB962C8B-B14F-4D97-AF65-F5344CB8AC3E}">
        <p14:creationId xmlns:p14="http://schemas.microsoft.com/office/powerpoint/2010/main" val="611434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 name="Picture 2">
            <a:extLst>
              <a:ext uri="{FF2B5EF4-FFF2-40B4-BE49-F238E27FC236}">
                <a16:creationId xmlns:a16="http://schemas.microsoft.com/office/drawing/2014/main" id="{C5687E4B-9B8A-6165-6862-09D8F02907F2}"/>
              </a:ext>
            </a:extLst>
          </p:cNvPr>
          <p:cNvPicPr>
            <a:picLocks noChangeAspect="1"/>
          </p:cNvPicPr>
          <p:nvPr/>
        </p:nvPicPr>
        <p:blipFill rotWithShape="1">
          <a:blip r:embed="rId3"/>
          <a:srcRect t="23651" r="19286" b="8888"/>
          <a:stretch/>
        </p:blipFill>
        <p:spPr>
          <a:xfrm>
            <a:off x="304800" y="348343"/>
            <a:ext cx="5159829" cy="2425805"/>
          </a:xfrm>
          <a:prstGeom prst="rect">
            <a:avLst/>
          </a:prstGeom>
        </p:spPr>
      </p:pic>
      <p:pic>
        <p:nvPicPr>
          <p:cNvPr id="4" name="Picture 3">
            <a:extLst>
              <a:ext uri="{FF2B5EF4-FFF2-40B4-BE49-F238E27FC236}">
                <a16:creationId xmlns:a16="http://schemas.microsoft.com/office/drawing/2014/main" id="{53EB96B2-EB83-452A-F7A8-48BB5B456E7E}"/>
              </a:ext>
            </a:extLst>
          </p:cNvPr>
          <p:cNvPicPr>
            <a:picLocks noChangeAspect="1"/>
          </p:cNvPicPr>
          <p:nvPr/>
        </p:nvPicPr>
        <p:blipFill rotWithShape="1">
          <a:blip r:embed="rId4"/>
          <a:srcRect r="25982" b="9524"/>
          <a:stretch/>
        </p:blipFill>
        <p:spPr>
          <a:xfrm>
            <a:off x="304800" y="3285792"/>
            <a:ext cx="4419600" cy="3038808"/>
          </a:xfrm>
          <a:prstGeom prst="rect">
            <a:avLst/>
          </a:prstGeom>
        </p:spPr>
      </p:pic>
    </p:spTree>
    <p:extLst>
      <p:ext uri="{BB962C8B-B14F-4D97-AF65-F5344CB8AC3E}">
        <p14:creationId xmlns:p14="http://schemas.microsoft.com/office/powerpoint/2010/main" val="4162876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 name="Picture 2">
            <a:extLst>
              <a:ext uri="{FF2B5EF4-FFF2-40B4-BE49-F238E27FC236}">
                <a16:creationId xmlns:a16="http://schemas.microsoft.com/office/drawing/2014/main" id="{C5687E4B-9B8A-6165-6862-09D8F02907F2}"/>
              </a:ext>
            </a:extLst>
          </p:cNvPr>
          <p:cNvPicPr>
            <a:picLocks noChangeAspect="1"/>
          </p:cNvPicPr>
          <p:nvPr/>
        </p:nvPicPr>
        <p:blipFill rotWithShape="1">
          <a:blip r:embed="rId3"/>
          <a:srcRect t="23651" r="19286" b="8888"/>
          <a:stretch/>
        </p:blipFill>
        <p:spPr>
          <a:xfrm>
            <a:off x="304800" y="348343"/>
            <a:ext cx="5159829" cy="2425805"/>
          </a:xfrm>
          <a:prstGeom prst="rect">
            <a:avLst/>
          </a:prstGeom>
        </p:spPr>
      </p:pic>
      <p:pic>
        <p:nvPicPr>
          <p:cNvPr id="4" name="Picture 3">
            <a:extLst>
              <a:ext uri="{FF2B5EF4-FFF2-40B4-BE49-F238E27FC236}">
                <a16:creationId xmlns:a16="http://schemas.microsoft.com/office/drawing/2014/main" id="{53EB96B2-EB83-452A-F7A8-48BB5B456E7E}"/>
              </a:ext>
            </a:extLst>
          </p:cNvPr>
          <p:cNvPicPr>
            <a:picLocks noChangeAspect="1"/>
          </p:cNvPicPr>
          <p:nvPr/>
        </p:nvPicPr>
        <p:blipFill rotWithShape="1">
          <a:blip r:embed="rId4"/>
          <a:srcRect r="25982" b="9524"/>
          <a:stretch/>
        </p:blipFill>
        <p:spPr>
          <a:xfrm>
            <a:off x="304800" y="3285792"/>
            <a:ext cx="4419600" cy="3038808"/>
          </a:xfrm>
          <a:prstGeom prst="rect">
            <a:avLst/>
          </a:prstGeom>
        </p:spPr>
      </p:pic>
      <p:pic>
        <p:nvPicPr>
          <p:cNvPr id="7" name="Picture 6">
            <a:extLst>
              <a:ext uri="{FF2B5EF4-FFF2-40B4-BE49-F238E27FC236}">
                <a16:creationId xmlns:a16="http://schemas.microsoft.com/office/drawing/2014/main" id="{7CCF2A5D-CE6A-83B5-1890-06193AF15317}"/>
              </a:ext>
            </a:extLst>
          </p:cNvPr>
          <p:cNvPicPr>
            <a:picLocks noChangeAspect="1"/>
          </p:cNvPicPr>
          <p:nvPr/>
        </p:nvPicPr>
        <p:blipFill rotWithShape="1">
          <a:blip r:embed="rId5"/>
          <a:srcRect l="5893" t="24603" r="50000" b="11592"/>
          <a:stretch/>
        </p:blipFill>
        <p:spPr>
          <a:xfrm>
            <a:off x="5594414" y="1750907"/>
            <a:ext cx="5377544" cy="4375704"/>
          </a:xfrm>
          <a:prstGeom prst="rect">
            <a:avLst/>
          </a:prstGeom>
        </p:spPr>
      </p:pic>
    </p:spTree>
    <p:extLst>
      <p:ext uri="{BB962C8B-B14F-4D97-AF65-F5344CB8AC3E}">
        <p14:creationId xmlns:p14="http://schemas.microsoft.com/office/powerpoint/2010/main" val="67217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90ADB09-8834-6929-8C05-73EBE91FCCAB}"/>
              </a:ext>
            </a:extLst>
          </p:cNvPr>
          <p:cNvPicPr>
            <a:picLocks noChangeAspect="1"/>
          </p:cNvPicPr>
          <p:nvPr/>
        </p:nvPicPr>
        <p:blipFill rotWithShape="1">
          <a:blip r:embed="rId2"/>
          <a:srcRect l="25485" t="26408" r="10655" b="9644"/>
          <a:stretch/>
        </p:blipFill>
        <p:spPr>
          <a:xfrm>
            <a:off x="0" y="0"/>
            <a:ext cx="12175030" cy="6858000"/>
          </a:xfrm>
          <a:prstGeom prst="rect">
            <a:avLst/>
          </a:prstGeom>
        </p:spPr>
      </p:pic>
      <p:sp>
        <p:nvSpPr>
          <p:cNvPr id="6" name="TextBox 5"/>
          <p:cNvSpPr txBox="1"/>
          <p:nvPr/>
        </p:nvSpPr>
        <p:spPr>
          <a:xfrm>
            <a:off x="10422038" y="5943600"/>
            <a:ext cx="1544637" cy="954107"/>
          </a:xfrm>
          <a:prstGeom prst="rect">
            <a:avLst/>
          </a:prstGeom>
          <a:solidFill>
            <a:schemeClr val="bg1"/>
          </a:solidFill>
        </p:spPr>
        <p:txBody>
          <a:bodyPr wrap="square" rtlCol="0">
            <a:spAutoFit/>
          </a:bodyPr>
          <a:lstStyle/>
          <a:p>
            <a:endParaRPr lang="en-GB" sz="1200" b="1" dirty="0">
              <a:solidFill>
                <a:schemeClr val="accent1">
                  <a:lumMod val="50000"/>
                </a:schemeClr>
              </a:solidFill>
            </a:endParaRPr>
          </a:p>
          <a:p>
            <a:r>
              <a:rPr lang="en-GB" sz="2800" b="1" dirty="0">
                <a:solidFill>
                  <a:schemeClr val="accent1">
                    <a:lumMod val="50000"/>
                  </a:schemeClr>
                </a:solidFill>
              </a:rPr>
              <a:t>BDES</a:t>
            </a:r>
          </a:p>
          <a:p>
            <a:endParaRPr lang="en-GB" sz="1400" b="1" dirty="0">
              <a:solidFill>
                <a:schemeClr val="accent1">
                  <a:lumMod val="50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403505" y="5943600"/>
            <a:ext cx="771525" cy="914400"/>
          </a:xfrm>
        </p:spPr>
      </p:pic>
      <p:pic>
        <p:nvPicPr>
          <p:cNvPr id="15" name="Picture 14">
            <a:extLst>
              <a:ext uri="{FF2B5EF4-FFF2-40B4-BE49-F238E27FC236}">
                <a16:creationId xmlns:a16="http://schemas.microsoft.com/office/drawing/2014/main" id="{2C3D63CA-E52A-581B-E137-55183ECB2151}"/>
              </a:ext>
            </a:extLst>
          </p:cNvPr>
          <p:cNvPicPr>
            <a:picLocks noChangeAspect="1"/>
          </p:cNvPicPr>
          <p:nvPr/>
        </p:nvPicPr>
        <p:blipFill rotWithShape="1">
          <a:blip r:embed="rId2"/>
          <a:srcRect l="28783" t="26409" r="49331" b="57959"/>
          <a:stretch/>
        </p:blipFill>
        <p:spPr>
          <a:xfrm>
            <a:off x="3710866" y="3561426"/>
            <a:ext cx="4172506" cy="1676400"/>
          </a:xfrm>
          <a:prstGeom prst="rect">
            <a:avLst/>
          </a:prstGeom>
        </p:spPr>
      </p:pic>
    </p:spTree>
    <p:extLst>
      <p:ext uri="{BB962C8B-B14F-4D97-AF65-F5344CB8AC3E}">
        <p14:creationId xmlns:p14="http://schemas.microsoft.com/office/powerpoint/2010/main" val="1345894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 name="Picture 2">
            <a:extLst>
              <a:ext uri="{FF2B5EF4-FFF2-40B4-BE49-F238E27FC236}">
                <a16:creationId xmlns:a16="http://schemas.microsoft.com/office/drawing/2014/main" id="{C5687E4B-9B8A-6165-6862-09D8F02907F2}"/>
              </a:ext>
            </a:extLst>
          </p:cNvPr>
          <p:cNvPicPr>
            <a:picLocks noChangeAspect="1"/>
          </p:cNvPicPr>
          <p:nvPr/>
        </p:nvPicPr>
        <p:blipFill rotWithShape="1">
          <a:blip r:embed="rId3"/>
          <a:srcRect t="23651" r="19286" b="8888"/>
          <a:stretch/>
        </p:blipFill>
        <p:spPr>
          <a:xfrm>
            <a:off x="304800" y="348343"/>
            <a:ext cx="5159829" cy="2425805"/>
          </a:xfrm>
          <a:prstGeom prst="rect">
            <a:avLst/>
          </a:prstGeom>
        </p:spPr>
      </p:pic>
    </p:spTree>
    <p:extLst>
      <p:ext uri="{BB962C8B-B14F-4D97-AF65-F5344CB8AC3E}">
        <p14:creationId xmlns:p14="http://schemas.microsoft.com/office/powerpoint/2010/main" val="1360224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 name="Picture 2">
            <a:extLst>
              <a:ext uri="{FF2B5EF4-FFF2-40B4-BE49-F238E27FC236}">
                <a16:creationId xmlns:a16="http://schemas.microsoft.com/office/drawing/2014/main" id="{C5687E4B-9B8A-6165-6862-09D8F02907F2}"/>
              </a:ext>
            </a:extLst>
          </p:cNvPr>
          <p:cNvPicPr>
            <a:picLocks noChangeAspect="1"/>
          </p:cNvPicPr>
          <p:nvPr/>
        </p:nvPicPr>
        <p:blipFill rotWithShape="1">
          <a:blip r:embed="rId3"/>
          <a:srcRect t="23651" r="19286" b="8888"/>
          <a:stretch/>
        </p:blipFill>
        <p:spPr>
          <a:xfrm>
            <a:off x="304800" y="348343"/>
            <a:ext cx="5159829" cy="2425805"/>
          </a:xfrm>
          <a:prstGeom prst="rect">
            <a:avLst/>
          </a:prstGeom>
        </p:spPr>
      </p:pic>
      <p:sp>
        <p:nvSpPr>
          <p:cNvPr id="2" name="TextBox 1">
            <a:extLst>
              <a:ext uri="{FF2B5EF4-FFF2-40B4-BE49-F238E27FC236}">
                <a16:creationId xmlns:a16="http://schemas.microsoft.com/office/drawing/2014/main" id="{6F5F0217-7394-FBCA-262F-C1E08AA61379}"/>
              </a:ext>
            </a:extLst>
          </p:cNvPr>
          <p:cNvSpPr txBox="1"/>
          <p:nvPr/>
        </p:nvSpPr>
        <p:spPr>
          <a:xfrm>
            <a:off x="783772" y="3429000"/>
            <a:ext cx="4125685" cy="707886"/>
          </a:xfrm>
          <a:prstGeom prst="rect">
            <a:avLst/>
          </a:prstGeom>
          <a:noFill/>
        </p:spPr>
        <p:txBody>
          <a:bodyPr wrap="square" rtlCol="0">
            <a:spAutoFit/>
          </a:bodyPr>
          <a:lstStyle/>
          <a:p>
            <a:r>
              <a:rPr lang="en-US" sz="4000" b="1" dirty="0">
                <a:solidFill>
                  <a:schemeClr val="accent5">
                    <a:lumMod val="50000"/>
                  </a:schemeClr>
                </a:solidFill>
              </a:rPr>
              <a:t>Liturgical Prayer</a:t>
            </a:r>
          </a:p>
        </p:txBody>
      </p:sp>
    </p:spTree>
    <p:extLst>
      <p:ext uri="{BB962C8B-B14F-4D97-AF65-F5344CB8AC3E}">
        <p14:creationId xmlns:p14="http://schemas.microsoft.com/office/powerpoint/2010/main" val="949343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 name="Picture 2">
            <a:extLst>
              <a:ext uri="{FF2B5EF4-FFF2-40B4-BE49-F238E27FC236}">
                <a16:creationId xmlns:a16="http://schemas.microsoft.com/office/drawing/2014/main" id="{C5687E4B-9B8A-6165-6862-09D8F02907F2}"/>
              </a:ext>
            </a:extLst>
          </p:cNvPr>
          <p:cNvPicPr>
            <a:picLocks noChangeAspect="1"/>
          </p:cNvPicPr>
          <p:nvPr/>
        </p:nvPicPr>
        <p:blipFill rotWithShape="1">
          <a:blip r:embed="rId3"/>
          <a:srcRect t="23651" r="19286" b="8888"/>
          <a:stretch/>
        </p:blipFill>
        <p:spPr>
          <a:xfrm>
            <a:off x="304800" y="348343"/>
            <a:ext cx="5159829" cy="2425805"/>
          </a:xfrm>
          <a:prstGeom prst="rect">
            <a:avLst/>
          </a:prstGeom>
        </p:spPr>
      </p:pic>
      <p:sp>
        <p:nvSpPr>
          <p:cNvPr id="2" name="TextBox 1">
            <a:extLst>
              <a:ext uri="{FF2B5EF4-FFF2-40B4-BE49-F238E27FC236}">
                <a16:creationId xmlns:a16="http://schemas.microsoft.com/office/drawing/2014/main" id="{6F5F0217-7394-FBCA-262F-C1E08AA61379}"/>
              </a:ext>
            </a:extLst>
          </p:cNvPr>
          <p:cNvSpPr txBox="1"/>
          <p:nvPr/>
        </p:nvSpPr>
        <p:spPr>
          <a:xfrm>
            <a:off x="783772" y="3429000"/>
            <a:ext cx="4125685" cy="707886"/>
          </a:xfrm>
          <a:prstGeom prst="rect">
            <a:avLst/>
          </a:prstGeom>
          <a:noFill/>
        </p:spPr>
        <p:txBody>
          <a:bodyPr wrap="square" rtlCol="0">
            <a:spAutoFit/>
          </a:bodyPr>
          <a:lstStyle/>
          <a:p>
            <a:r>
              <a:rPr lang="en-US" sz="4000" b="1" dirty="0">
                <a:solidFill>
                  <a:schemeClr val="accent5">
                    <a:lumMod val="50000"/>
                  </a:schemeClr>
                </a:solidFill>
              </a:rPr>
              <a:t>Liturgical Prayer</a:t>
            </a:r>
          </a:p>
        </p:txBody>
      </p:sp>
      <p:sp>
        <p:nvSpPr>
          <p:cNvPr id="8" name="TextBox 7">
            <a:extLst>
              <a:ext uri="{FF2B5EF4-FFF2-40B4-BE49-F238E27FC236}">
                <a16:creationId xmlns:a16="http://schemas.microsoft.com/office/drawing/2014/main" id="{81FAD347-BA79-220D-4910-A7172EE8EA8C}"/>
              </a:ext>
            </a:extLst>
          </p:cNvPr>
          <p:cNvSpPr txBox="1"/>
          <p:nvPr/>
        </p:nvSpPr>
        <p:spPr>
          <a:xfrm rot="20233600">
            <a:off x="1322068" y="1543869"/>
            <a:ext cx="2842558" cy="3770263"/>
          </a:xfrm>
          <a:prstGeom prst="rect">
            <a:avLst/>
          </a:prstGeom>
          <a:noFill/>
        </p:spPr>
        <p:txBody>
          <a:bodyPr wrap="square" rtlCol="0">
            <a:spAutoFit/>
          </a:bodyPr>
          <a:lstStyle/>
          <a:p>
            <a:r>
              <a:rPr lang="en-US" sz="23900" b="1" dirty="0">
                <a:solidFill>
                  <a:srgbClr val="FF0000"/>
                </a:solidFill>
              </a:rPr>
              <a:t>x</a:t>
            </a:r>
            <a:endParaRPr lang="en-GB" sz="23900" b="1" dirty="0">
              <a:solidFill>
                <a:srgbClr val="FF0000"/>
              </a:solidFill>
            </a:endParaRPr>
          </a:p>
        </p:txBody>
      </p:sp>
    </p:spTree>
    <p:extLst>
      <p:ext uri="{BB962C8B-B14F-4D97-AF65-F5344CB8AC3E}">
        <p14:creationId xmlns:p14="http://schemas.microsoft.com/office/powerpoint/2010/main" val="3942026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 name="Picture 2">
            <a:extLst>
              <a:ext uri="{FF2B5EF4-FFF2-40B4-BE49-F238E27FC236}">
                <a16:creationId xmlns:a16="http://schemas.microsoft.com/office/drawing/2014/main" id="{C5687E4B-9B8A-6165-6862-09D8F02907F2}"/>
              </a:ext>
            </a:extLst>
          </p:cNvPr>
          <p:cNvPicPr>
            <a:picLocks noChangeAspect="1"/>
          </p:cNvPicPr>
          <p:nvPr/>
        </p:nvPicPr>
        <p:blipFill rotWithShape="1">
          <a:blip r:embed="rId3"/>
          <a:srcRect t="23651" r="19286" b="8888"/>
          <a:stretch/>
        </p:blipFill>
        <p:spPr>
          <a:xfrm>
            <a:off x="304800" y="348343"/>
            <a:ext cx="5159829" cy="2425805"/>
          </a:xfrm>
          <a:prstGeom prst="rect">
            <a:avLst/>
          </a:prstGeom>
        </p:spPr>
      </p:pic>
      <p:sp>
        <p:nvSpPr>
          <p:cNvPr id="2" name="TextBox 1">
            <a:extLst>
              <a:ext uri="{FF2B5EF4-FFF2-40B4-BE49-F238E27FC236}">
                <a16:creationId xmlns:a16="http://schemas.microsoft.com/office/drawing/2014/main" id="{6F5F0217-7394-FBCA-262F-C1E08AA61379}"/>
              </a:ext>
            </a:extLst>
          </p:cNvPr>
          <p:cNvSpPr txBox="1"/>
          <p:nvPr/>
        </p:nvSpPr>
        <p:spPr>
          <a:xfrm>
            <a:off x="783772" y="3429000"/>
            <a:ext cx="4125685" cy="707886"/>
          </a:xfrm>
          <a:prstGeom prst="rect">
            <a:avLst/>
          </a:prstGeom>
          <a:noFill/>
        </p:spPr>
        <p:txBody>
          <a:bodyPr wrap="square" rtlCol="0">
            <a:spAutoFit/>
          </a:bodyPr>
          <a:lstStyle/>
          <a:p>
            <a:r>
              <a:rPr lang="en-US" sz="4000" b="1" dirty="0">
                <a:solidFill>
                  <a:schemeClr val="accent5">
                    <a:lumMod val="50000"/>
                  </a:schemeClr>
                </a:solidFill>
              </a:rPr>
              <a:t>Liturgical Prayer</a:t>
            </a:r>
          </a:p>
        </p:txBody>
      </p:sp>
      <p:sp>
        <p:nvSpPr>
          <p:cNvPr id="4" name="Flowchart: Alternate Process 3">
            <a:extLst>
              <a:ext uri="{FF2B5EF4-FFF2-40B4-BE49-F238E27FC236}">
                <a16:creationId xmlns:a16="http://schemas.microsoft.com/office/drawing/2014/main" id="{309661BA-6AA3-C1AC-D536-AD68767904BD}"/>
              </a:ext>
            </a:extLst>
          </p:cNvPr>
          <p:cNvSpPr/>
          <p:nvPr/>
        </p:nvSpPr>
        <p:spPr>
          <a:xfrm rot="20983440">
            <a:off x="523437" y="3222463"/>
            <a:ext cx="4266576" cy="1722780"/>
          </a:xfrm>
          <a:prstGeom prst="flowChartAlternateProcess">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1F480192-E307-12CE-C1EB-CBCED883C299}"/>
              </a:ext>
            </a:extLst>
          </p:cNvPr>
          <p:cNvSpPr txBox="1"/>
          <p:nvPr/>
        </p:nvSpPr>
        <p:spPr>
          <a:xfrm rot="20971961">
            <a:off x="599032" y="3483688"/>
            <a:ext cx="4115386" cy="1200329"/>
          </a:xfrm>
          <a:prstGeom prst="rect">
            <a:avLst/>
          </a:prstGeom>
          <a:noFill/>
        </p:spPr>
        <p:txBody>
          <a:bodyPr wrap="square">
            <a:spAutoFit/>
          </a:bodyPr>
          <a:lstStyle/>
          <a:p>
            <a:pPr algn="ctr"/>
            <a:r>
              <a:rPr lang="en-US" sz="1800" b="1" dirty="0">
                <a:solidFill>
                  <a:srgbClr val="FF0000"/>
                </a:solidFill>
                <a:latin typeface="Garamond" panose="02020404030301010803" pitchFamily="18" charset="0"/>
              </a:rPr>
              <a:t>THE TERM </a:t>
            </a:r>
          </a:p>
          <a:p>
            <a:pPr algn="ctr"/>
            <a:r>
              <a:rPr lang="en-US" sz="1800" b="1" dirty="0">
                <a:solidFill>
                  <a:srgbClr val="FF0000"/>
                </a:solidFill>
                <a:latin typeface="Garamond" panose="02020404030301010803" pitchFamily="18" charset="0"/>
              </a:rPr>
              <a:t>LITURGICAL PRAYER </a:t>
            </a:r>
          </a:p>
          <a:p>
            <a:pPr algn="ctr"/>
            <a:r>
              <a:rPr lang="en-US" sz="1800" b="1" dirty="0">
                <a:solidFill>
                  <a:srgbClr val="FF0000"/>
                </a:solidFill>
                <a:latin typeface="Garamond" panose="02020404030301010803" pitchFamily="18" charset="0"/>
              </a:rPr>
              <a:t>WAS NOT APPROVED </a:t>
            </a:r>
          </a:p>
          <a:p>
            <a:pPr algn="ctr"/>
            <a:r>
              <a:rPr lang="en-US" sz="1800" b="1" dirty="0">
                <a:solidFill>
                  <a:srgbClr val="FF0000"/>
                </a:solidFill>
                <a:latin typeface="Garamond" panose="02020404030301010803" pitchFamily="18" charset="0"/>
              </a:rPr>
              <a:t>BY THE BISHOPS</a:t>
            </a:r>
            <a:endParaRPr lang="en-GB" sz="1800" b="1"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745136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 name="Picture 2">
            <a:extLst>
              <a:ext uri="{FF2B5EF4-FFF2-40B4-BE49-F238E27FC236}">
                <a16:creationId xmlns:a16="http://schemas.microsoft.com/office/drawing/2014/main" id="{C5687E4B-9B8A-6165-6862-09D8F02907F2}"/>
              </a:ext>
            </a:extLst>
          </p:cNvPr>
          <p:cNvPicPr>
            <a:picLocks noChangeAspect="1"/>
          </p:cNvPicPr>
          <p:nvPr/>
        </p:nvPicPr>
        <p:blipFill rotWithShape="1">
          <a:blip r:embed="rId3"/>
          <a:srcRect t="23651" r="19286" b="8888"/>
          <a:stretch/>
        </p:blipFill>
        <p:spPr>
          <a:xfrm>
            <a:off x="304800" y="348343"/>
            <a:ext cx="5159829" cy="2425805"/>
          </a:xfrm>
          <a:prstGeom prst="rect">
            <a:avLst/>
          </a:prstGeom>
        </p:spPr>
      </p:pic>
      <p:pic>
        <p:nvPicPr>
          <p:cNvPr id="9" name="Picture 8">
            <a:extLst>
              <a:ext uri="{FF2B5EF4-FFF2-40B4-BE49-F238E27FC236}">
                <a16:creationId xmlns:a16="http://schemas.microsoft.com/office/drawing/2014/main" id="{E28F691E-D3CB-155F-330B-836B953BC6DE}"/>
              </a:ext>
            </a:extLst>
          </p:cNvPr>
          <p:cNvPicPr>
            <a:picLocks noChangeAspect="1"/>
          </p:cNvPicPr>
          <p:nvPr/>
        </p:nvPicPr>
        <p:blipFill rotWithShape="1">
          <a:blip r:embed="rId4"/>
          <a:srcRect b="10287"/>
          <a:stretch/>
        </p:blipFill>
        <p:spPr>
          <a:xfrm>
            <a:off x="187030" y="3024519"/>
            <a:ext cx="6237514" cy="3147672"/>
          </a:xfrm>
          <a:prstGeom prst="rect">
            <a:avLst/>
          </a:prstGeom>
        </p:spPr>
      </p:pic>
    </p:spTree>
    <p:extLst>
      <p:ext uri="{BB962C8B-B14F-4D97-AF65-F5344CB8AC3E}">
        <p14:creationId xmlns:p14="http://schemas.microsoft.com/office/powerpoint/2010/main" val="2704532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 name="Picture 2">
            <a:extLst>
              <a:ext uri="{FF2B5EF4-FFF2-40B4-BE49-F238E27FC236}">
                <a16:creationId xmlns:a16="http://schemas.microsoft.com/office/drawing/2014/main" id="{C5687E4B-9B8A-6165-6862-09D8F02907F2}"/>
              </a:ext>
            </a:extLst>
          </p:cNvPr>
          <p:cNvPicPr>
            <a:picLocks noChangeAspect="1"/>
          </p:cNvPicPr>
          <p:nvPr/>
        </p:nvPicPr>
        <p:blipFill rotWithShape="1">
          <a:blip r:embed="rId3"/>
          <a:srcRect t="23651" r="19286" b="8888"/>
          <a:stretch/>
        </p:blipFill>
        <p:spPr>
          <a:xfrm>
            <a:off x="304800" y="348343"/>
            <a:ext cx="5159829" cy="2425805"/>
          </a:xfrm>
          <a:prstGeom prst="rect">
            <a:avLst/>
          </a:prstGeom>
        </p:spPr>
      </p:pic>
      <p:pic>
        <p:nvPicPr>
          <p:cNvPr id="9" name="Picture 8">
            <a:extLst>
              <a:ext uri="{FF2B5EF4-FFF2-40B4-BE49-F238E27FC236}">
                <a16:creationId xmlns:a16="http://schemas.microsoft.com/office/drawing/2014/main" id="{E28F691E-D3CB-155F-330B-836B953BC6DE}"/>
              </a:ext>
            </a:extLst>
          </p:cNvPr>
          <p:cNvPicPr>
            <a:picLocks noChangeAspect="1"/>
          </p:cNvPicPr>
          <p:nvPr/>
        </p:nvPicPr>
        <p:blipFill rotWithShape="1">
          <a:blip r:embed="rId4"/>
          <a:srcRect b="10287"/>
          <a:stretch/>
        </p:blipFill>
        <p:spPr>
          <a:xfrm>
            <a:off x="187030" y="3024519"/>
            <a:ext cx="6237514" cy="3147672"/>
          </a:xfrm>
          <a:prstGeom prst="rect">
            <a:avLst/>
          </a:prstGeom>
        </p:spPr>
      </p:pic>
      <p:pic>
        <p:nvPicPr>
          <p:cNvPr id="4" name="Picture 3">
            <a:extLst>
              <a:ext uri="{FF2B5EF4-FFF2-40B4-BE49-F238E27FC236}">
                <a16:creationId xmlns:a16="http://schemas.microsoft.com/office/drawing/2014/main" id="{83349334-276E-EF74-DF19-D7FDCFCA017B}"/>
              </a:ext>
            </a:extLst>
          </p:cNvPr>
          <p:cNvPicPr>
            <a:picLocks noChangeAspect="1"/>
          </p:cNvPicPr>
          <p:nvPr/>
        </p:nvPicPr>
        <p:blipFill rotWithShape="1">
          <a:blip r:embed="rId5"/>
          <a:srcRect l="6429" t="25397" r="49196" b="11593"/>
          <a:stretch/>
        </p:blipFill>
        <p:spPr>
          <a:xfrm>
            <a:off x="6495950" y="783771"/>
            <a:ext cx="5410201" cy="4321276"/>
          </a:xfrm>
          <a:prstGeom prst="rect">
            <a:avLst/>
          </a:prstGeom>
        </p:spPr>
      </p:pic>
    </p:spTree>
    <p:extLst>
      <p:ext uri="{BB962C8B-B14F-4D97-AF65-F5344CB8AC3E}">
        <p14:creationId xmlns:p14="http://schemas.microsoft.com/office/powerpoint/2010/main" val="2927273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 name="Picture 2">
            <a:extLst>
              <a:ext uri="{FF2B5EF4-FFF2-40B4-BE49-F238E27FC236}">
                <a16:creationId xmlns:a16="http://schemas.microsoft.com/office/drawing/2014/main" id="{C5687E4B-9B8A-6165-6862-09D8F02907F2}"/>
              </a:ext>
            </a:extLst>
          </p:cNvPr>
          <p:cNvPicPr>
            <a:picLocks noChangeAspect="1"/>
          </p:cNvPicPr>
          <p:nvPr/>
        </p:nvPicPr>
        <p:blipFill rotWithShape="1">
          <a:blip r:embed="rId3"/>
          <a:srcRect t="23651" r="19286" b="8888"/>
          <a:stretch/>
        </p:blipFill>
        <p:spPr>
          <a:xfrm>
            <a:off x="304800" y="348343"/>
            <a:ext cx="5159829" cy="2425805"/>
          </a:xfrm>
          <a:prstGeom prst="rect">
            <a:avLst/>
          </a:prstGeom>
        </p:spPr>
      </p:pic>
    </p:spTree>
    <p:extLst>
      <p:ext uri="{BB962C8B-B14F-4D97-AF65-F5344CB8AC3E}">
        <p14:creationId xmlns:p14="http://schemas.microsoft.com/office/powerpoint/2010/main" val="81712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 name="Picture 2">
            <a:extLst>
              <a:ext uri="{FF2B5EF4-FFF2-40B4-BE49-F238E27FC236}">
                <a16:creationId xmlns:a16="http://schemas.microsoft.com/office/drawing/2014/main" id="{C5687E4B-9B8A-6165-6862-09D8F02907F2}"/>
              </a:ext>
            </a:extLst>
          </p:cNvPr>
          <p:cNvPicPr>
            <a:picLocks noChangeAspect="1"/>
          </p:cNvPicPr>
          <p:nvPr/>
        </p:nvPicPr>
        <p:blipFill rotWithShape="1">
          <a:blip r:embed="rId3"/>
          <a:srcRect t="23651" r="19286" b="8888"/>
          <a:stretch/>
        </p:blipFill>
        <p:spPr>
          <a:xfrm>
            <a:off x="304800" y="348343"/>
            <a:ext cx="5159829" cy="2425805"/>
          </a:xfrm>
          <a:prstGeom prst="rect">
            <a:avLst/>
          </a:prstGeom>
        </p:spPr>
      </p:pic>
      <p:pic>
        <p:nvPicPr>
          <p:cNvPr id="4" name="Picture 3">
            <a:extLst>
              <a:ext uri="{FF2B5EF4-FFF2-40B4-BE49-F238E27FC236}">
                <a16:creationId xmlns:a16="http://schemas.microsoft.com/office/drawing/2014/main" id="{1AC9A52E-B166-4D5E-5CBD-DA69F9FF6C79}"/>
              </a:ext>
            </a:extLst>
          </p:cNvPr>
          <p:cNvPicPr>
            <a:picLocks noChangeAspect="1"/>
          </p:cNvPicPr>
          <p:nvPr/>
        </p:nvPicPr>
        <p:blipFill rotWithShape="1">
          <a:blip r:embed="rId4"/>
          <a:srcRect l="11786" t="8889" r="28750" b="5079"/>
          <a:stretch/>
        </p:blipFill>
        <p:spPr>
          <a:xfrm>
            <a:off x="1153885" y="3001514"/>
            <a:ext cx="4310744" cy="3508143"/>
          </a:xfrm>
          <a:prstGeom prst="rect">
            <a:avLst/>
          </a:prstGeom>
        </p:spPr>
      </p:pic>
      <p:pic>
        <p:nvPicPr>
          <p:cNvPr id="8" name="Picture 7">
            <a:extLst>
              <a:ext uri="{FF2B5EF4-FFF2-40B4-BE49-F238E27FC236}">
                <a16:creationId xmlns:a16="http://schemas.microsoft.com/office/drawing/2014/main" id="{63FD0EE9-E9AF-61AF-0ACF-31DB56E96727}"/>
              </a:ext>
            </a:extLst>
          </p:cNvPr>
          <p:cNvPicPr>
            <a:picLocks noChangeAspect="1"/>
          </p:cNvPicPr>
          <p:nvPr/>
        </p:nvPicPr>
        <p:blipFill rotWithShape="1">
          <a:blip r:embed="rId5"/>
          <a:srcRect l="52589" t="18730" r="17411" b="22699"/>
          <a:stretch/>
        </p:blipFill>
        <p:spPr>
          <a:xfrm>
            <a:off x="2173629" y="2921342"/>
            <a:ext cx="3340410" cy="3668486"/>
          </a:xfrm>
          <a:prstGeom prst="rect">
            <a:avLst/>
          </a:prstGeom>
        </p:spPr>
      </p:pic>
      <p:sp>
        <p:nvSpPr>
          <p:cNvPr id="10" name="Rectangle 9">
            <a:extLst>
              <a:ext uri="{FF2B5EF4-FFF2-40B4-BE49-F238E27FC236}">
                <a16:creationId xmlns:a16="http://schemas.microsoft.com/office/drawing/2014/main" id="{B9D37B13-A10C-5761-825C-54184BAAEB0D}"/>
              </a:ext>
            </a:extLst>
          </p:cNvPr>
          <p:cNvSpPr/>
          <p:nvPr/>
        </p:nvSpPr>
        <p:spPr>
          <a:xfrm>
            <a:off x="511629" y="6062990"/>
            <a:ext cx="1662000" cy="5232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039FBF3C-7F01-0A46-92F7-B51E496A3C9F}"/>
              </a:ext>
            </a:extLst>
          </p:cNvPr>
          <p:cNvPicPr>
            <a:picLocks noChangeAspect="1"/>
          </p:cNvPicPr>
          <p:nvPr/>
        </p:nvPicPr>
        <p:blipFill rotWithShape="1">
          <a:blip r:embed="rId6"/>
          <a:srcRect l="12054" t="28571" r="50000" b="16031"/>
          <a:stretch/>
        </p:blipFill>
        <p:spPr>
          <a:xfrm>
            <a:off x="5755629" y="985332"/>
            <a:ext cx="5707028" cy="4686477"/>
          </a:xfrm>
          <a:prstGeom prst="rect">
            <a:avLst/>
          </a:prstGeom>
        </p:spPr>
      </p:pic>
    </p:spTree>
    <p:extLst>
      <p:ext uri="{BB962C8B-B14F-4D97-AF65-F5344CB8AC3E}">
        <p14:creationId xmlns:p14="http://schemas.microsoft.com/office/powerpoint/2010/main" val="1130644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085D6C-184F-DE8E-6ED3-54C2A46B77BB}"/>
              </a:ext>
            </a:extLst>
          </p:cNvPr>
          <p:cNvPicPr>
            <a:picLocks noChangeAspect="1"/>
          </p:cNvPicPr>
          <p:nvPr/>
        </p:nvPicPr>
        <p:blipFill rotWithShape="1">
          <a:blip r:embed="rId2"/>
          <a:srcRect l="7143" t="10159" r="12054" b="17297"/>
          <a:stretch/>
        </p:blipFill>
        <p:spPr>
          <a:xfrm>
            <a:off x="480786" y="593271"/>
            <a:ext cx="11230428" cy="5671457"/>
          </a:xfrm>
          <a:prstGeom prst="rect">
            <a:avLst/>
          </a:prstGeo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1587819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9BA4BB-EBD0-B867-9774-ABA07D9A87CA}"/>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056B9054-D9B4-6D93-17D9-4C03DAE0506B}"/>
              </a:ext>
            </a:extLst>
          </p:cNvPr>
          <p:cNvSpPr/>
          <p:nvPr/>
        </p:nvSpPr>
        <p:spPr>
          <a:xfrm>
            <a:off x="729343" y="6062989"/>
            <a:ext cx="11462657" cy="7623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Box 7">
            <a:extLst>
              <a:ext uri="{FF2B5EF4-FFF2-40B4-BE49-F238E27FC236}">
                <a16:creationId xmlns:a16="http://schemas.microsoft.com/office/drawing/2014/main" id="{EA6BC420-9B9E-7B86-1FFB-B03CB7AAC491}"/>
              </a:ext>
            </a:extLst>
          </p:cNvPr>
          <p:cNvSpPr txBox="1"/>
          <p:nvPr/>
        </p:nvSpPr>
        <p:spPr>
          <a:xfrm>
            <a:off x="2088751" y="4434550"/>
            <a:ext cx="2351314" cy="1815882"/>
          </a:xfrm>
          <a:prstGeom prst="rect">
            <a:avLst/>
          </a:prstGeom>
          <a:solidFill>
            <a:schemeClr val="bg1"/>
          </a:solidFill>
          <a:ln w="28575">
            <a:solidFill>
              <a:schemeClr val="accent2">
                <a:lumMod val="75000"/>
              </a:schemeClr>
            </a:solidFill>
          </a:ln>
        </p:spPr>
        <p:txBody>
          <a:bodyPr wrap="square" rtlCol="0">
            <a:spAutoFit/>
          </a:bodyPr>
          <a:lstStyle/>
          <a:p>
            <a:r>
              <a:rPr lang="en-US" sz="2000" b="1" dirty="0">
                <a:solidFill>
                  <a:schemeClr val="accent2">
                    <a:lumMod val="75000"/>
                  </a:schemeClr>
                </a:solidFill>
              </a:rPr>
              <a:t>Prayer</a:t>
            </a:r>
            <a:endParaRPr lang="en-US" sz="4000" b="1" dirty="0">
              <a:solidFill>
                <a:schemeClr val="accent2">
                  <a:lumMod val="75000"/>
                </a:schemeClr>
              </a:solidFill>
            </a:endParaRPr>
          </a:p>
          <a:p>
            <a:endParaRPr lang="en-US" sz="800" b="1" dirty="0">
              <a:solidFill>
                <a:schemeClr val="accent2">
                  <a:lumMod val="75000"/>
                </a:schemeClr>
              </a:solidFill>
            </a:endParaRPr>
          </a:p>
          <a:p>
            <a:pPr marL="342900" indent="-342900">
              <a:buFont typeface="Arial" panose="020B0604020202020204" pitchFamily="34" charset="0"/>
              <a:buChar char="•"/>
            </a:pPr>
            <a:r>
              <a:rPr lang="en-US" sz="1600" b="1" dirty="0"/>
              <a:t>Simple structure</a:t>
            </a:r>
          </a:p>
          <a:p>
            <a:pPr marL="342900" indent="-342900">
              <a:buFont typeface="Arial" panose="020B0604020202020204" pitchFamily="34" charset="0"/>
              <a:buChar char="•"/>
            </a:pPr>
            <a:r>
              <a:rPr lang="en-US" sz="1600" b="1" dirty="0"/>
              <a:t>One or two elements</a:t>
            </a:r>
          </a:p>
          <a:p>
            <a:pPr marL="342900" indent="-342900">
              <a:buFont typeface="Arial" panose="020B0604020202020204" pitchFamily="34" charset="0"/>
              <a:buChar char="•"/>
            </a:pPr>
            <a:r>
              <a:rPr lang="en-US" sz="1600" b="1" dirty="0"/>
              <a:t>Balance of familiarity and creativity</a:t>
            </a:r>
          </a:p>
          <a:p>
            <a:pPr marL="342900" indent="-342900">
              <a:buFont typeface="Arial" panose="020B0604020202020204" pitchFamily="34" charset="0"/>
              <a:buChar char="•"/>
            </a:pPr>
            <a:endParaRPr lang="en-GB" sz="2000" b="1" dirty="0">
              <a:solidFill>
                <a:schemeClr val="accent2">
                  <a:lumMod val="75000"/>
                </a:schemeClr>
              </a:solidFill>
            </a:endParaRPr>
          </a:p>
        </p:txBody>
      </p:sp>
      <p:sp>
        <p:nvSpPr>
          <p:cNvPr id="10" name="TextBox 9">
            <a:extLst>
              <a:ext uri="{FF2B5EF4-FFF2-40B4-BE49-F238E27FC236}">
                <a16:creationId xmlns:a16="http://schemas.microsoft.com/office/drawing/2014/main" id="{92EB0371-0716-80E2-8E30-DCC689890A5C}"/>
              </a:ext>
            </a:extLst>
          </p:cNvPr>
          <p:cNvSpPr txBox="1"/>
          <p:nvPr/>
        </p:nvSpPr>
        <p:spPr>
          <a:xfrm>
            <a:off x="4489473" y="4434550"/>
            <a:ext cx="3213053" cy="1815882"/>
          </a:xfrm>
          <a:prstGeom prst="rect">
            <a:avLst/>
          </a:prstGeom>
          <a:solidFill>
            <a:schemeClr val="bg1"/>
          </a:solidFill>
          <a:ln w="28575">
            <a:solidFill>
              <a:schemeClr val="accent2">
                <a:lumMod val="75000"/>
              </a:schemeClr>
            </a:solidFill>
          </a:ln>
        </p:spPr>
        <p:txBody>
          <a:bodyPr wrap="square" rtlCol="0">
            <a:spAutoFit/>
          </a:bodyPr>
          <a:lstStyle/>
          <a:p>
            <a:r>
              <a:rPr lang="en-US" sz="2000" b="1" dirty="0">
                <a:solidFill>
                  <a:schemeClr val="accent2">
                    <a:lumMod val="75000"/>
                  </a:schemeClr>
                </a:solidFill>
              </a:rPr>
              <a:t>Celebrations of the word</a:t>
            </a:r>
            <a:endParaRPr lang="en-US" sz="4000" b="1" dirty="0">
              <a:solidFill>
                <a:schemeClr val="accent2">
                  <a:lumMod val="75000"/>
                </a:schemeClr>
              </a:solidFill>
            </a:endParaRPr>
          </a:p>
          <a:p>
            <a:endParaRPr lang="en-US" sz="800" b="1" dirty="0">
              <a:solidFill>
                <a:schemeClr val="accent2">
                  <a:lumMod val="75000"/>
                </a:schemeClr>
              </a:solidFill>
            </a:endParaRPr>
          </a:p>
          <a:p>
            <a:pPr marL="342900" indent="-342900">
              <a:buFont typeface="Arial" panose="020B0604020202020204" pitchFamily="34" charset="0"/>
              <a:buChar char="•"/>
            </a:pPr>
            <a:r>
              <a:rPr lang="en-US" sz="1600" b="1" dirty="0"/>
              <a:t>Structured (often in four parts)</a:t>
            </a:r>
          </a:p>
          <a:p>
            <a:pPr marL="342900" indent="-342900">
              <a:buFont typeface="Arial" panose="020B0604020202020204" pitchFamily="34" charset="0"/>
              <a:buChar char="•"/>
            </a:pPr>
            <a:r>
              <a:rPr lang="en-US" sz="1600" b="1" dirty="0"/>
              <a:t>Elements drawn from liturgy</a:t>
            </a:r>
          </a:p>
          <a:p>
            <a:pPr marL="342900" indent="-342900">
              <a:buFont typeface="Arial" panose="020B0604020202020204" pitchFamily="34" charset="0"/>
              <a:buChar char="•"/>
            </a:pPr>
            <a:r>
              <a:rPr lang="en-US" sz="1600" b="1" dirty="0"/>
              <a:t>Place of scripture</a:t>
            </a:r>
          </a:p>
          <a:p>
            <a:pPr marL="342900" indent="-342900">
              <a:buFont typeface="Arial" panose="020B0604020202020204" pitchFamily="34" charset="0"/>
              <a:buChar char="•"/>
            </a:pPr>
            <a:r>
              <a:rPr lang="en-US" sz="1600" b="1" dirty="0"/>
              <a:t>Contrasts and creativity</a:t>
            </a:r>
          </a:p>
          <a:p>
            <a:pPr marL="342900" indent="-342900">
              <a:buFont typeface="Arial" panose="020B0604020202020204" pitchFamily="34" charset="0"/>
              <a:buChar char="•"/>
            </a:pPr>
            <a:endParaRPr lang="en-GB" sz="2000" b="1" dirty="0">
              <a:solidFill>
                <a:schemeClr val="accent2">
                  <a:lumMod val="75000"/>
                </a:schemeClr>
              </a:solidFill>
            </a:endParaRPr>
          </a:p>
        </p:txBody>
      </p:sp>
      <p:sp>
        <p:nvSpPr>
          <p:cNvPr id="11" name="TextBox 10">
            <a:extLst>
              <a:ext uri="{FF2B5EF4-FFF2-40B4-BE49-F238E27FC236}">
                <a16:creationId xmlns:a16="http://schemas.microsoft.com/office/drawing/2014/main" id="{B9A1AD05-660B-D8CA-087E-63AAACB54C64}"/>
              </a:ext>
            </a:extLst>
          </p:cNvPr>
          <p:cNvSpPr txBox="1"/>
          <p:nvPr/>
        </p:nvSpPr>
        <p:spPr>
          <a:xfrm>
            <a:off x="7751935" y="4434550"/>
            <a:ext cx="2351314" cy="1815882"/>
          </a:xfrm>
          <a:prstGeom prst="rect">
            <a:avLst/>
          </a:prstGeom>
          <a:solidFill>
            <a:schemeClr val="bg1"/>
          </a:solidFill>
          <a:ln w="28575">
            <a:solidFill>
              <a:schemeClr val="accent2">
                <a:lumMod val="75000"/>
              </a:schemeClr>
            </a:solidFill>
          </a:ln>
        </p:spPr>
        <p:txBody>
          <a:bodyPr wrap="square" rtlCol="0">
            <a:spAutoFit/>
          </a:bodyPr>
          <a:lstStyle/>
          <a:p>
            <a:r>
              <a:rPr lang="en-US" sz="2000" b="1" dirty="0">
                <a:solidFill>
                  <a:schemeClr val="accent2">
                    <a:lumMod val="75000"/>
                  </a:schemeClr>
                </a:solidFill>
              </a:rPr>
              <a:t>Liturgy</a:t>
            </a:r>
            <a:endParaRPr lang="en-US" sz="4000" b="1" dirty="0">
              <a:solidFill>
                <a:schemeClr val="accent2">
                  <a:lumMod val="75000"/>
                </a:schemeClr>
              </a:solidFill>
            </a:endParaRPr>
          </a:p>
          <a:p>
            <a:endParaRPr lang="en-US" sz="800" b="1" dirty="0">
              <a:solidFill>
                <a:schemeClr val="accent2">
                  <a:lumMod val="75000"/>
                </a:schemeClr>
              </a:solidFill>
            </a:endParaRPr>
          </a:p>
          <a:p>
            <a:pPr marL="342900" indent="-342900">
              <a:buFont typeface="Arial" panose="020B0604020202020204" pitchFamily="34" charset="0"/>
              <a:buChar char="•"/>
            </a:pPr>
            <a:r>
              <a:rPr lang="en-US" sz="1600" b="1" dirty="0"/>
              <a:t>Taken from official books</a:t>
            </a:r>
          </a:p>
          <a:p>
            <a:pPr marL="342900" indent="-342900">
              <a:buFont typeface="Arial" panose="020B0604020202020204" pitchFamily="34" charset="0"/>
              <a:buChar char="•"/>
            </a:pPr>
            <a:r>
              <a:rPr lang="en-US" sz="1600" b="1" dirty="0"/>
              <a:t>Complex structures</a:t>
            </a:r>
          </a:p>
          <a:p>
            <a:pPr marL="342900" indent="-342900">
              <a:buFont typeface="Arial" panose="020B0604020202020204" pitchFamily="34" charset="0"/>
              <a:buChar char="•"/>
            </a:pPr>
            <a:r>
              <a:rPr lang="en-US" sz="1600" b="1" dirty="0"/>
              <a:t>Many elements</a:t>
            </a:r>
          </a:p>
          <a:p>
            <a:pPr marL="342900" indent="-342900">
              <a:buFont typeface="Arial" panose="020B0604020202020204" pitchFamily="34" charset="0"/>
              <a:buChar char="•"/>
            </a:pPr>
            <a:endParaRPr lang="en-GB" sz="2000" b="1" dirty="0">
              <a:solidFill>
                <a:schemeClr val="accent2">
                  <a:lumMod val="75000"/>
                </a:schemeClr>
              </a:solidFill>
            </a:endParaRPr>
          </a:p>
        </p:txBody>
      </p:sp>
    </p:spTree>
    <p:extLst>
      <p:ext uri="{BB962C8B-B14F-4D97-AF65-F5344CB8AC3E}">
        <p14:creationId xmlns:p14="http://schemas.microsoft.com/office/powerpoint/2010/main" val="65929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91" y="466396"/>
            <a:ext cx="11434618" cy="947527"/>
          </a:xfrm>
          <a:solidFill>
            <a:schemeClr val="accent1">
              <a:lumMod val="40000"/>
              <a:lumOff val="60000"/>
            </a:schemeClr>
          </a:solidFill>
          <a:ln w="57150">
            <a:solidFill>
              <a:schemeClr val="accent4">
                <a:lumMod val="75000"/>
              </a:schemeClr>
            </a:solidFill>
          </a:ln>
        </p:spPr>
        <p:txBody>
          <a:bodyPr>
            <a:normAutofit fontScale="90000"/>
          </a:bodyPr>
          <a:lstStyle/>
          <a:p>
            <a:pPr algn="ctr"/>
            <a:r>
              <a:rPr lang="en-GB" altLang="en-US" sz="6000" b="1" dirty="0">
                <a:solidFill>
                  <a:schemeClr val="accent4">
                    <a:lumMod val="75000"/>
                  </a:schemeClr>
                </a:solidFill>
                <a:latin typeface="Garamond" panose="02020404030301010803" pitchFamily="18" charset="0"/>
              </a:rPr>
              <a:t>Catholic Education : Current  Context</a:t>
            </a:r>
            <a:endParaRPr lang="en-GB" sz="6000" b="1" dirty="0">
              <a:solidFill>
                <a:schemeClr val="accent4">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Rectangle 2">
            <a:extLst>
              <a:ext uri="{FF2B5EF4-FFF2-40B4-BE49-F238E27FC236}">
                <a16:creationId xmlns:a16="http://schemas.microsoft.com/office/drawing/2014/main" id="{9F178BD9-DA39-9BE6-4EC5-EBED0F867723}"/>
              </a:ext>
            </a:extLst>
          </p:cNvPr>
          <p:cNvSpPr txBox="1">
            <a:spLocks noChangeArrowheads="1"/>
          </p:cNvSpPr>
          <p:nvPr/>
        </p:nvSpPr>
        <p:spPr bwMode="auto">
          <a:xfrm>
            <a:off x="203200" y="1424937"/>
            <a:ext cx="11988800" cy="5137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indent="0" algn="ctr">
              <a:buNone/>
            </a:pPr>
            <a:r>
              <a:rPr lang="en-GB" b="1" dirty="0">
                <a:solidFill>
                  <a:schemeClr val="accent4">
                    <a:lumMod val="75000"/>
                  </a:schemeClr>
                </a:solidFill>
                <a:latin typeface="Garamond" panose="02020404030301010803" pitchFamily="18" charset="0"/>
              </a:rPr>
              <a:t> WHERE WE ARE NOW … AND WHERE WE ARE HEADED</a:t>
            </a:r>
            <a:endParaRPr lang="en-GB" dirty="0">
              <a:solidFill>
                <a:schemeClr val="accent4">
                  <a:lumMod val="75000"/>
                </a:schemeClr>
              </a:solidFill>
              <a:latin typeface="Garamond" panose="02020404030301010803" pitchFamily="18" charset="0"/>
            </a:endParaRPr>
          </a:p>
          <a:p>
            <a:r>
              <a:rPr lang="en-GB" b="1" dirty="0">
                <a:solidFill>
                  <a:schemeClr val="accent4">
                    <a:lumMod val="75000"/>
                  </a:schemeClr>
                </a:solidFill>
                <a:latin typeface="Garamond" panose="02020404030301010803" pitchFamily="18" charset="0"/>
              </a:rPr>
              <a:t>CSI      </a:t>
            </a:r>
            <a:r>
              <a:rPr lang="en-GB" dirty="0">
                <a:solidFill>
                  <a:schemeClr val="accent4">
                    <a:lumMod val="75000"/>
                  </a:schemeClr>
                </a:solidFill>
                <a:latin typeface="Garamond" panose="02020404030301010803" pitchFamily="18" charset="0"/>
              </a:rPr>
              <a:t>(Catholic Schools Inspection) – launched September 2022                            </a:t>
            </a:r>
          </a:p>
          <a:p>
            <a:pPr marL="0" indent="0">
              <a:buNone/>
            </a:pPr>
            <a:r>
              <a:rPr lang="en-GB" dirty="0">
                <a:solidFill>
                  <a:schemeClr val="accent4">
                    <a:lumMod val="75000"/>
                  </a:schemeClr>
                </a:solidFill>
                <a:latin typeface="Garamond" panose="02020404030301010803" pitchFamily="18" charset="0"/>
              </a:rPr>
              <a:t>               (in Brentwood, from January 2023)</a:t>
            </a:r>
          </a:p>
          <a:p>
            <a:r>
              <a:rPr lang="en-GB" b="1" dirty="0">
                <a:solidFill>
                  <a:schemeClr val="accent4">
                    <a:lumMod val="75000"/>
                  </a:schemeClr>
                </a:solidFill>
                <a:latin typeface="Garamond" panose="02020404030301010803" pitchFamily="18" charset="0"/>
              </a:rPr>
              <a:t>RED</a:t>
            </a:r>
            <a:r>
              <a:rPr lang="en-GB" dirty="0">
                <a:solidFill>
                  <a:schemeClr val="accent4">
                    <a:lumMod val="75000"/>
                  </a:schemeClr>
                </a:solidFill>
                <a:latin typeface="Garamond" panose="02020404030301010803" pitchFamily="18" charset="0"/>
              </a:rPr>
              <a:t>    (Religious Education Directory) – issued March 2023,</a:t>
            </a:r>
          </a:p>
          <a:p>
            <a:pPr marL="0" indent="0">
              <a:buNone/>
            </a:pPr>
            <a:r>
              <a:rPr lang="en-GB" dirty="0">
                <a:solidFill>
                  <a:schemeClr val="accent4">
                    <a:lumMod val="75000"/>
                  </a:schemeClr>
                </a:solidFill>
                <a:latin typeface="Garamond" panose="02020404030301010803" pitchFamily="18" charset="0"/>
              </a:rPr>
              <a:t>                required implementation by September 2025 for KS3</a:t>
            </a:r>
          </a:p>
          <a:p>
            <a:pPr marL="0" indent="0">
              <a:buNone/>
            </a:pPr>
            <a:r>
              <a:rPr lang="en-GB" b="1" dirty="0">
                <a:solidFill>
                  <a:schemeClr val="accent4">
                    <a:lumMod val="75000"/>
                  </a:schemeClr>
                </a:solidFill>
                <a:latin typeface="Garamond" panose="02020404030301010803" pitchFamily="18" charset="0"/>
              </a:rPr>
              <a:t>                </a:t>
            </a:r>
            <a:r>
              <a:rPr lang="en-GB" dirty="0">
                <a:solidFill>
                  <a:schemeClr val="accent4">
                    <a:lumMod val="75000"/>
                  </a:schemeClr>
                </a:solidFill>
                <a:latin typeface="Garamond" panose="02020404030301010803" pitchFamily="18" charset="0"/>
              </a:rPr>
              <a:t>required implementation by September 2026 for EYFS-KS2</a:t>
            </a:r>
          </a:p>
          <a:p>
            <a:r>
              <a:rPr lang="en-GB" b="1" dirty="0">
                <a:solidFill>
                  <a:schemeClr val="accent4">
                    <a:lumMod val="75000"/>
                  </a:schemeClr>
                </a:solidFill>
                <a:latin typeface="Garamond" panose="02020404030301010803" pitchFamily="18" charset="0"/>
              </a:rPr>
              <a:t>(RECD 2012 </a:t>
            </a:r>
            <a:r>
              <a:rPr lang="en-GB" dirty="0">
                <a:solidFill>
                  <a:schemeClr val="accent4">
                    <a:lumMod val="75000"/>
                  </a:schemeClr>
                </a:solidFill>
                <a:latin typeface="Garamond" panose="02020404030301010803" pitchFamily="18" charset="0"/>
              </a:rPr>
              <a:t>can remain in place until 2026 for EYFS-KS2 or you implement RED)</a:t>
            </a:r>
          </a:p>
          <a:p>
            <a:r>
              <a:rPr lang="en-GB" b="1" dirty="0">
                <a:solidFill>
                  <a:schemeClr val="accent4">
                    <a:lumMod val="75000"/>
                  </a:schemeClr>
                </a:solidFill>
                <a:latin typeface="Garamond" panose="02020404030301010803" pitchFamily="18" charset="0"/>
              </a:rPr>
              <a:t>PLD     </a:t>
            </a:r>
            <a:r>
              <a:rPr lang="en-GB" dirty="0">
                <a:solidFill>
                  <a:schemeClr val="accent4">
                    <a:lumMod val="75000"/>
                  </a:schemeClr>
                </a:solidFill>
                <a:latin typeface="Garamond" panose="02020404030301010803" pitchFamily="18" charset="0"/>
              </a:rPr>
              <a:t>(Prayer and Liturgy Directory) – issued September 2023,                          </a:t>
            </a:r>
          </a:p>
          <a:p>
            <a:pPr marL="0" indent="0">
              <a:buNone/>
            </a:pPr>
            <a:r>
              <a:rPr lang="en-GB" dirty="0">
                <a:solidFill>
                  <a:schemeClr val="accent4">
                    <a:lumMod val="75000"/>
                  </a:schemeClr>
                </a:solidFill>
                <a:latin typeface="Garamond" panose="02020404030301010803" pitchFamily="18" charset="0"/>
              </a:rPr>
              <a:t>                required implementation for all by September 2025</a:t>
            </a:r>
          </a:p>
          <a:p>
            <a:r>
              <a:rPr lang="en-GB" b="1" dirty="0">
                <a:solidFill>
                  <a:schemeClr val="accent4">
                    <a:lumMod val="75000"/>
                  </a:schemeClr>
                </a:solidFill>
                <a:latin typeface="Garamond" panose="02020404030301010803" pitchFamily="18" charset="0"/>
              </a:rPr>
              <a:t>RED</a:t>
            </a:r>
            <a:r>
              <a:rPr lang="en-GB" dirty="0">
                <a:solidFill>
                  <a:schemeClr val="accent4">
                    <a:lumMod val="75000"/>
                  </a:schemeClr>
                </a:solidFill>
                <a:latin typeface="Garamond" panose="02020404030301010803" pitchFamily="18" charset="0"/>
              </a:rPr>
              <a:t>    (Religious Education Directory) – KS4 / KS5 working party under CES   </a:t>
            </a:r>
          </a:p>
          <a:p>
            <a:pPr marL="0" indent="0">
              <a:buNone/>
            </a:pPr>
            <a:r>
              <a:rPr lang="en-GB" dirty="0">
                <a:solidFill>
                  <a:schemeClr val="accent4">
                    <a:lumMod val="75000"/>
                  </a:schemeClr>
                </a:solidFill>
                <a:latin typeface="Garamond" panose="02020404030301010803" pitchFamily="18" charset="0"/>
              </a:rPr>
              <a:t>               RE Adviser to be (re-)constituted in 2023-24 (especially re. Core RE) </a:t>
            </a:r>
          </a:p>
          <a:p>
            <a:r>
              <a:rPr lang="en-GB" b="1" dirty="0">
                <a:solidFill>
                  <a:schemeClr val="accent4">
                    <a:lumMod val="75000"/>
                  </a:schemeClr>
                </a:solidFill>
                <a:latin typeface="Garamond" panose="02020404030301010803" pitchFamily="18" charset="0"/>
              </a:rPr>
              <a:t>CLMD </a:t>
            </a:r>
            <a:r>
              <a:rPr lang="en-GB" dirty="0">
                <a:solidFill>
                  <a:schemeClr val="accent4">
                    <a:lumMod val="75000"/>
                  </a:schemeClr>
                </a:solidFill>
                <a:latin typeface="Garamond" panose="02020404030301010803" pitchFamily="18" charset="0"/>
              </a:rPr>
              <a:t>(Catholic Life and Mission Directory) – proposed for the near future</a:t>
            </a:r>
          </a:p>
        </p:txBody>
      </p:sp>
    </p:spTree>
    <p:extLst>
      <p:ext uri="{BB962C8B-B14F-4D97-AF65-F5344CB8AC3E}">
        <p14:creationId xmlns:p14="http://schemas.microsoft.com/office/powerpoint/2010/main" val="1038358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Picture 6">
            <a:extLst>
              <a:ext uri="{FF2B5EF4-FFF2-40B4-BE49-F238E27FC236}">
                <a16:creationId xmlns:a16="http://schemas.microsoft.com/office/drawing/2014/main" id="{2859B0B7-E842-7EED-8D7F-E73889A95692}"/>
              </a:ext>
            </a:extLst>
          </p:cNvPr>
          <p:cNvPicPr>
            <a:picLocks noChangeAspect="1"/>
          </p:cNvPicPr>
          <p:nvPr/>
        </p:nvPicPr>
        <p:blipFill rotWithShape="1">
          <a:blip r:embed="rId3"/>
          <a:srcRect t="19714" r="15668" b="4643"/>
          <a:stretch/>
        </p:blipFill>
        <p:spPr>
          <a:xfrm>
            <a:off x="315686" y="228600"/>
            <a:ext cx="5301343" cy="2674813"/>
          </a:xfrm>
          <a:prstGeom prst="rect">
            <a:avLst/>
          </a:prstGeom>
        </p:spPr>
      </p:pic>
    </p:spTree>
    <p:extLst>
      <p:ext uri="{BB962C8B-B14F-4D97-AF65-F5344CB8AC3E}">
        <p14:creationId xmlns:p14="http://schemas.microsoft.com/office/powerpoint/2010/main" val="390755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E7E755-9526-2553-45D1-3B1929CF17DB}"/>
              </a:ext>
            </a:extLst>
          </p:cNvPr>
          <p:cNvPicPr>
            <a:picLocks noChangeAspect="1"/>
          </p:cNvPicPr>
          <p:nvPr/>
        </p:nvPicPr>
        <p:blipFill rotWithShape="1">
          <a:blip r:embed="rId2"/>
          <a:srcRect b="11592"/>
          <a:stretch/>
        </p:blipFill>
        <p:spPr>
          <a:xfrm>
            <a:off x="0" y="0"/>
            <a:ext cx="12192000" cy="6062990"/>
          </a:xfrm>
          <a:prstGeom prst="rect">
            <a:avLst/>
          </a:prstGeo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3893538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6463FA-B9F4-ABE9-82E0-6A2C880F76A1}"/>
              </a:ext>
            </a:extLst>
          </p:cNvPr>
          <p:cNvPicPr>
            <a:picLocks noChangeAspect="1"/>
          </p:cNvPicPr>
          <p:nvPr/>
        </p:nvPicPr>
        <p:blipFill rotWithShape="1">
          <a:blip r:embed="rId2"/>
          <a:srcRect b="10000"/>
          <a:stretch/>
        </p:blipFill>
        <p:spPr>
          <a:xfrm>
            <a:off x="0" y="0"/>
            <a:ext cx="12192000" cy="6172200"/>
          </a:xfrm>
          <a:prstGeom prst="rect">
            <a:avLst/>
          </a:prstGeo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3766100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 name="Picture 2">
            <a:extLst>
              <a:ext uri="{FF2B5EF4-FFF2-40B4-BE49-F238E27FC236}">
                <a16:creationId xmlns:a16="http://schemas.microsoft.com/office/drawing/2014/main" id="{AC884CD7-83BB-351E-9E12-A592CA24C124}"/>
              </a:ext>
            </a:extLst>
          </p:cNvPr>
          <p:cNvPicPr>
            <a:picLocks noChangeAspect="1"/>
          </p:cNvPicPr>
          <p:nvPr/>
        </p:nvPicPr>
        <p:blipFill rotWithShape="1">
          <a:blip r:embed="rId3"/>
          <a:srcRect b="11592"/>
          <a:stretch/>
        </p:blipFill>
        <p:spPr>
          <a:xfrm>
            <a:off x="0" y="0"/>
            <a:ext cx="12192000" cy="6062990"/>
          </a:xfrm>
          <a:prstGeom prst="rect">
            <a:avLst/>
          </a:prstGeom>
        </p:spPr>
      </p:pic>
    </p:spTree>
    <p:extLst>
      <p:ext uri="{BB962C8B-B14F-4D97-AF65-F5344CB8AC3E}">
        <p14:creationId xmlns:p14="http://schemas.microsoft.com/office/powerpoint/2010/main" val="2366835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4" name="Picture 3">
            <a:extLst>
              <a:ext uri="{FF2B5EF4-FFF2-40B4-BE49-F238E27FC236}">
                <a16:creationId xmlns:a16="http://schemas.microsoft.com/office/drawing/2014/main" id="{7605E9F0-636A-A6CA-3C44-BE57734FE997}"/>
              </a:ext>
            </a:extLst>
          </p:cNvPr>
          <p:cNvPicPr>
            <a:picLocks noChangeAspect="1"/>
          </p:cNvPicPr>
          <p:nvPr/>
        </p:nvPicPr>
        <p:blipFill rotWithShape="1">
          <a:blip r:embed="rId3"/>
          <a:srcRect b="14445"/>
          <a:stretch/>
        </p:blipFill>
        <p:spPr>
          <a:xfrm>
            <a:off x="0" y="0"/>
            <a:ext cx="12192000" cy="5867400"/>
          </a:xfrm>
          <a:prstGeom prst="rect">
            <a:avLst/>
          </a:prstGeom>
        </p:spPr>
      </p:pic>
    </p:spTree>
    <p:extLst>
      <p:ext uri="{BB962C8B-B14F-4D97-AF65-F5344CB8AC3E}">
        <p14:creationId xmlns:p14="http://schemas.microsoft.com/office/powerpoint/2010/main" val="1646613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3445"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extBox 1">
            <a:extLst>
              <a:ext uri="{FF2B5EF4-FFF2-40B4-BE49-F238E27FC236}">
                <a16:creationId xmlns:a16="http://schemas.microsoft.com/office/drawing/2014/main" id="{5B21B23A-FF25-0418-C6B5-EC9DF45AEC91}"/>
              </a:ext>
            </a:extLst>
          </p:cNvPr>
          <p:cNvSpPr txBox="1"/>
          <p:nvPr/>
        </p:nvSpPr>
        <p:spPr>
          <a:xfrm>
            <a:off x="509373" y="472341"/>
            <a:ext cx="10964169" cy="5509200"/>
          </a:xfrm>
          <a:prstGeom prst="rect">
            <a:avLst/>
          </a:prstGeom>
          <a:noFill/>
        </p:spPr>
        <p:txBody>
          <a:bodyPr wrap="square" rtlCol="0">
            <a:spAutoFit/>
          </a:bodyPr>
          <a:lstStyle/>
          <a:p>
            <a:r>
              <a:rPr lang="en-US" sz="4400" b="1" dirty="0">
                <a:solidFill>
                  <a:schemeClr val="accent5">
                    <a:lumMod val="50000"/>
                  </a:schemeClr>
                </a:solidFill>
              </a:rPr>
              <a:t>Good practice in using the Directory</a:t>
            </a:r>
          </a:p>
          <a:p>
            <a:endParaRPr lang="en-US" sz="2800" b="1" dirty="0">
              <a:solidFill>
                <a:schemeClr val="accent5">
                  <a:lumMod val="50000"/>
                </a:schemeClr>
              </a:solidFill>
            </a:endParaRPr>
          </a:p>
          <a:p>
            <a:r>
              <a:rPr lang="en-US" sz="2800" dirty="0">
                <a:solidFill>
                  <a:schemeClr val="accent5">
                    <a:lumMod val="50000"/>
                  </a:schemeClr>
                </a:solidFill>
              </a:rPr>
              <a:t>Various sections of the Directory can be used to provide focused guidance on particular aspects of prayer and liturgy. </a:t>
            </a:r>
          </a:p>
          <a:p>
            <a:endParaRPr lang="en-US" sz="2800" dirty="0">
              <a:solidFill>
                <a:schemeClr val="accent5">
                  <a:lumMod val="50000"/>
                </a:schemeClr>
              </a:solidFill>
            </a:endParaRPr>
          </a:p>
          <a:p>
            <a:r>
              <a:rPr lang="en-US" sz="2800" dirty="0">
                <a:solidFill>
                  <a:schemeClr val="accent5">
                    <a:lumMod val="50000"/>
                  </a:schemeClr>
                </a:solidFill>
              </a:rPr>
              <a:t>For example, sections could be used: </a:t>
            </a:r>
          </a:p>
          <a:p>
            <a:r>
              <a:rPr lang="en-US" sz="2800" dirty="0">
                <a:solidFill>
                  <a:schemeClr val="accent5">
                    <a:lumMod val="50000"/>
                  </a:schemeClr>
                </a:solidFill>
              </a:rPr>
              <a:t>• in developing school policies and systems </a:t>
            </a:r>
          </a:p>
          <a:p>
            <a:r>
              <a:rPr lang="en-US" sz="2800" dirty="0">
                <a:solidFill>
                  <a:schemeClr val="accent5">
                    <a:lumMod val="50000"/>
                  </a:schemeClr>
                </a:solidFill>
              </a:rPr>
              <a:t>• in directly planning prayer and liturgy </a:t>
            </a:r>
          </a:p>
          <a:p>
            <a:r>
              <a:rPr lang="en-US" sz="2800" dirty="0">
                <a:solidFill>
                  <a:schemeClr val="accent5">
                    <a:lumMod val="50000"/>
                  </a:schemeClr>
                </a:solidFill>
              </a:rPr>
              <a:t>• as a focus for evaluating practice </a:t>
            </a:r>
          </a:p>
          <a:p>
            <a:r>
              <a:rPr lang="en-US" sz="2800" dirty="0">
                <a:solidFill>
                  <a:schemeClr val="accent5">
                    <a:lumMod val="50000"/>
                  </a:schemeClr>
                </a:solidFill>
              </a:rPr>
              <a:t>• in staff formation </a:t>
            </a:r>
          </a:p>
          <a:p>
            <a:r>
              <a:rPr lang="en-US" sz="2800" dirty="0">
                <a:solidFill>
                  <a:schemeClr val="accent5">
                    <a:lumMod val="50000"/>
                  </a:schemeClr>
                </a:solidFill>
              </a:rPr>
              <a:t>• as reference points for Catholic school inspectors to support their judgements. </a:t>
            </a:r>
            <a:endParaRPr lang="en-GB" sz="2800" dirty="0">
              <a:solidFill>
                <a:schemeClr val="accent5">
                  <a:lumMod val="50000"/>
                </a:schemeClr>
              </a:solidFill>
            </a:endParaRPr>
          </a:p>
        </p:txBody>
      </p:sp>
      <p:pic>
        <p:nvPicPr>
          <p:cNvPr id="7" name="Picture 6">
            <a:extLst>
              <a:ext uri="{FF2B5EF4-FFF2-40B4-BE49-F238E27FC236}">
                <a16:creationId xmlns:a16="http://schemas.microsoft.com/office/drawing/2014/main" id="{C3DB8B61-B6C8-63B0-CA72-F2A7E11993BA}"/>
              </a:ext>
            </a:extLst>
          </p:cNvPr>
          <p:cNvPicPr>
            <a:picLocks noChangeAspect="1"/>
          </p:cNvPicPr>
          <p:nvPr/>
        </p:nvPicPr>
        <p:blipFill rotWithShape="1">
          <a:blip r:embed="rId3"/>
          <a:srcRect l="36071" t="19667" r="59911" b="66191"/>
          <a:stretch/>
        </p:blipFill>
        <p:spPr>
          <a:xfrm>
            <a:off x="10180950" y="2263198"/>
            <a:ext cx="1292592" cy="2559173"/>
          </a:xfrm>
          <a:prstGeom prst="rect">
            <a:avLst/>
          </a:prstGeom>
        </p:spPr>
      </p:pic>
    </p:spTree>
    <p:extLst>
      <p:ext uri="{BB962C8B-B14F-4D97-AF65-F5344CB8AC3E}">
        <p14:creationId xmlns:p14="http://schemas.microsoft.com/office/powerpoint/2010/main" val="3850799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719E0A-762F-18B6-67FF-DAB2FA009C1E}"/>
              </a:ext>
            </a:extLst>
          </p:cNvPr>
          <p:cNvSpPr>
            <a:spLocks noGrp="1"/>
          </p:cNvSpPr>
          <p:nvPr>
            <p:ph type="title"/>
          </p:nvPr>
        </p:nvSpPr>
        <p:spPr>
          <a:solidFill>
            <a:schemeClr val="accent1">
              <a:lumMod val="60000"/>
              <a:lumOff val="40000"/>
            </a:schemeClr>
          </a:solidFill>
        </p:spPr>
        <p:txBody>
          <a:bodyPr/>
          <a:lstStyle/>
          <a:p>
            <a:r>
              <a:rPr lang="en-US" b="1" dirty="0">
                <a:solidFill>
                  <a:schemeClr val="accent4">
                    <a:lumMod val="75000"/>
                  </a:schemeClr>
                </a:solidFill>
              </a:rPr>
              <a:t>Prayer and Liturgy Directory-responsibilities</a:t>
            </a:r>
            <a:endParaRPr lang="en-GB" b="1" dirty="0">
              <a:solidFill>
                <a:schemeClr val="accent4">
                  <a:lumMod val="7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53800" y="5867400"/>
            <a:ext cx="771525" cy="914400"/>
          </a:xfrm>
        </p:spPr>
      </p:pic>
      <p:sp>
        <p:nvSpPr>
          <p:cNvPr id="6" name="TextBox 5"/>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Box 7">
            <a:extLst>
              <a:ext uri="{FF2B5EF4-FFF2-40B4-BE49-F238E27FC236}">
                <a16:creationId xmlns:a16="http://schemas.microsoft.com/office/drawing/2014/main" id="{5503FBB6-35AE-D03C-2A92-D019D897D1DE}"/>
              </a:ext>
            </a:extLst>
          </p:cNvPr>
          <p:cNvSpPr txBox="1"/>
          <p:nvPr/>
        </p:nvSpPr>
        <p:spPr>
          <a:xfrm>
            <a:off x="285849" y="1800285"/>
            <a:ext cx="10393988" cy="4154984"/>
          </a:xfrm>
          <a:prstGeom prst="rect">
            <a:avLst/>
          </a:prstGeom>
          <a:noFill/>
        </p:spPr>
        <p:txBody>
          <a:bodyPr wrap="square">
            <a:spAutoFit/>
          </a:bodyPr>
          <a:lstStyle/>
          <a:p>
            <a:r>
              <a:rPr lang="en-US" sz="2400" dirty="0"/>
              <a:t> </a:t>
            </a:r>
            <a:r>
              <a:rPr lang="en-US" sz="2400" b="1" dirty="0"/>
              <a:t>Governance</a:t>
            </a:r>
          </a:p>
          <a:p>
            <a:r>
              <a:rPr lang="en-US" sz="2400" dirty="0"/>
              <a:t> The governors, as </a:t>
            </a:r>
            <a:r>
              <a:rPr lang="en-US" sz="2400" b="1" dirty="0"/>
              <a:t>guardians</a:t>
            </a:r>
            <a:r>
              <a:rPr lang="en-US" sz="2400" dirty="0"/>
              <a:t> of the Catholic school’s life and mission, have a responsibility to ensure that:</a:t>
            </a:r>
          </a:p>
          <a:p>
            <a:r>
              <a:rPr lang="en-US" sz="2400" dirty="0"/>
              <a:t>• prayer and liturgy are </a:t>
            </a:r>
            <a:r>
              <a:rPr lang="en-US" sz="2400" b="1" dirty="0"/>
              <a:t>central to the Catholic life of the school </a:t>
            </a:r>
            <a:r>
              <a:rPr lang="en-US" sz="2400" dirty="0"/>
              <a:t>and therefore are </a:t>
            </a:r>
            <a:r>
              <a:rPr lang="en-US" sz="2400" b="1" dirty="0"/>
              <a:t>in line with the guidance set out by the Prayer and Liturgy Directory</a:t>
            </a:r>
          </a:p>
          <a:p>
            <a:r>
              <a:rPr lang="en-US" sz="2400" dirty="0"/>
              <a:t>• there is </a:t>
            </a:r>
            <a:r>
              <a:rPr lang="en-US" sz="2400" b="1" dirty="0"/>
              <a:t>a named person</a:t>
            </a:r>
            <a:r>
              <a:rPr lang="en-US" sz="2400" dirty="0"/>
              <a:t>(s) who is responsible for prayer and liturgy in the school (the Prayer and Liturgy Coordinator)</a:t>
            </a:r>
          </a:p>
          <a:p>
            <a:r>
              <a:rPr lang="en-US" sz="2400" dirty="0"/>
              <a:t>• the prayer and liturgy </a:t>
            </a:r>
            <a:r>
              <a:rPr lang="en-US" sz="2400" b="1" dirty="0"/>
              <a:t>policy is updated regularly and shared with all stakeholders</a:t>
            </a:r>
          </a:p>
          <a:p>
            <a:r>
              <a:rPr lang="en-US" sz="2400" dirty="0"/>
              <a:t>• there is a </a:t>
            </a:r>
            <a:r>
              <a:rPr lang="en-US" sz="2400" b="1" dirty="0"/>
              <a:t>budget</a:t>
            </a:r>
            <a:r>
              <a:rPr lang="en-US" sz="2400" dirty="0"/>
              <a:t> for prayer and liturgy that </a:t>
            </a:r>
            <a:r>
              <a:rPr lang="en-US" sz="2400" b="1" dirty="0"/>
              <a:t>reflects its centrality </a:t>
            </a:r>
            <a:r>
              <a:rPr lang="en-US" sz="2400" dirty="0"/>
              <a:t>to the life of a Catholic school.</a:t>
            </a:r>
          </a:p>
        </p:txBody>
      </p:sp>
    </p:spTree>
    <p:extLst>
      <p:ext uri="{BB962C8B-B14F-4D97-AF65-F5344CB8AC3E}">
        <p14:creationId xmlns:p14="http://schemas.microsoft.com/office/powerpoint/2010/main" val="2921302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F3840-2BF8-6022-76E5-BD00817872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B1795E-76D0-2388-0457-6CB840B99BE0}"/>
              </a:ext>
            </a:extLst>
          </p:cNvPr>
          <p:cNvSpPr>
            <a:spLocks noGrp="1"/>
          </p:cNvSpPr>
          <p:nvPr>
            <p:ph type="title"/>
          </p:nvPr>
        </p:nvSpPr>
        <p:spPr>
          <a:solidFill>
            <a:schemeClr val="accent1">
              <a:lumMod val="60000"/>
              <a:lumOff val="40000"/>
            </a:schemeClr>
          </a:solidFill>
        </p:spPr>
        <p:txBody>
          <a:bodyPr/>
          <a:lstStyle/>
          <a:p>
            <a:r>
              <a:rPr lang="en-US" b="1" dirty="0">
                <a:solidFill>
                  <a:schemeClr val="accent4">
                    <a:lumMod val="75000"/>
                  </a:schemeClr>
                </a:solidFill>
              </a:rPr>
              <a:t>Prayer and Liturgy Directory-responsibilities-questions to consider</a:t>
            </a:r>
            <a:endParaRPr lang="en-GB" b="1" dirty="0">
              <a:solidFill>
                <a:schemeClr val="accent4">
                  <a:lumMod val="75000"/>
                </a:schemeClr>
              </a:solidFill>
            </a:endParaRPr>
          </a:p>
        </p:txBody>
      </p:sp>
      <p:pic>
        <p:nvPicPr>
          <p:cNvPr id="5" name="Content Placeholder 4">
            <a:extLst>
              <a:ext uri="{FF2B5EF4-FFF2-40B4-BE49-F238E27FC236}">
                <a16:creationId xmlns:a16="http://schemas.microsoft.com/office/drawing/2014/main" id="{60EFF8F0-6071-43D1-DA0E-5FFFF2571A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53800" y="5867400"/>
            <a:ext cx="771525" cy="914400"/>
          </a:xfrm>
        </p:spPr>
      </p:pic>
      <p:sp>
        <p:nvSpPr>
          <p:cNvPr id="6" name="TextBox 5">
            <a:extLst>
              <a:ext uri="{FF2B5EF4-FFF2-40B4-BE49-F238E27FC236}">
                <a16:creationId xmlns:a16="http://schemas.microsoft.com/office/drawing/2014/main" id="{63F7AC42-6910-7C15-35E5-375ABB0369D1}"/>
              </a:ext>
            </a:extLst>
          </p:cNvPr>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Box 7">
            <a:extLst>
              <a:ext uri="{FF2B5EF4-FFF2-40B4-BE49-F238E27FC236}">
                <a16:creationId xmlns:a16="http://schemas.microsoft.com/office/drawing/2014/main" id="{288DD078-1922-B0D9-5426-EBF7D6C79622}"/>
              </a:ext>
            </a:extLst>
          </p:cNvPr>
          <p:cNvSpPr txBox="1"/>
          <p:nvPr/>
        </p:nvSpPr>
        <p:spPr>
          <a:xfrm>
            <a:off x="285849" y="1800285"/>
            <a:ext cx="10393988" cy="4832092"/>
          </a:xfrm>
          <a:prstGeom prst="rect">
            <a:avLst/>
          </a:prstGeom>
          <a:noFill/>
        </p:spPr>
        <p:txBody>
          <a:bodyPr wrap="square">
            <a:spAutoFit/>
          </a:bodyPr>
          <a:lstStyle/>
          <a:p>
            <a:r>
              <a:rPr lang="en-US" sz="2400" dirty="0"/>
              <a:t> </a:t>
            </a:r>
            <a:r>
              <a:rPr lang="en-US" sz="2800" dirty="0"/>
              <a:t>As Governors are there any changes you need to make to ensure prayer and liturgy are central?</a:t>
            </a:r>
          </a:p>
          <a:p>
            <a:endParaRPr lang="en-US" sz="2800" dirty="0"/>
          </a:p>
          <a:p>
            <a:r>
              <a:rPr lang="en-US" sz="2800" dirty="0"/>
              <a:t>Has the Prayer and Liturgy policy been updated?</a:t>
            </a:r>
          </a:p>
          <a:p>
            <a:r>
              <a:rPr lang="en-US" sz="2800" dirty="0"/>
              <a:t>Has it been shared with all stakeholders-staff, parents, governors?</a:t>
            </a:r>
          </a:p>
          <a:p>
            <a:endParaRPr lang="en-US" sz="2800" dirty="0"/>
          </a:p>
          <a:p>
            <a:r>
              <a:rPr lang="en-US" sz="2800" dirty="0"/>
              <a:t>Who is the named Co-Ordinator for Prayer and Liturgy?</a:t>
            </a:r>
          </a:p>
          <a:p>
            <a:endParaRPr lang="en-US" sz="2800" dirty="0"/>
          </a:p>
          <a:p>
            <a:r>
              <a:rPr lang="en-US" sz="2800" dirty="0"/>
              <a:t>How much is the budget for prayer and liturgy? Is it enough?</a:t>
            </a:r>
          </a:p>
          <a:p>
            <a:endParaRPr lang="en-US" sz="2800" dirty="0"/>
          </a:p>
          <a:p>
            <a:r>
              <a:rPr lang="en-US" sz="2800" dirty="0"/>
              <a:t>Where in your minutes is there a record of discussion about this?</a:t>
            </a:r>
          </a:p>
        </p:txBody>
      </p:sp>
    </p:spTree>
    <p:extLst>
      <p:ext uri="{BB962C8B-B14F-4D97-AF65-F5344CB8AC3E}">
        <p14:creationId xmlns:p14="http://schemas.microsoft.com/office/powerpoint/2010/main" val="64521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72808-9C89-AFF6-660A-65893F86F91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591A38-8822-3E88-7CEE-4F73EABD2216}"/>
              </a:ext>
            </a:extLst>
          </p:cNvPr>
          <p:cNvSpPr>
            <a:spLocks noGrp="1"/>
          </p:cNvSpPr>
          <p:nvPr>
            <p:ph type="title"/>
          </p:nvPr>
        </p:nvSpPr>
        <p:spPr>
          <a:solidFill>
            <a:schemeClr val="accent1">
              <a:lumMod val="60000"/>
              <a:lumOff val="40000"/>
            </a:schemeClr>
          </a:solidFill>
        </p:spPr>
        <p:txBody>
          <a:bodyPr/>
          <a:lstStyle/>
          <a:p>
            <a:r>
              <a:rPr lang="en-US" b="1" dirty="0">
                <a:solidFill>
                  <a:schemeClr val="accent4">
                    <a:lumMod val="75000"/>
                  </a:schemeClr>
                </a:solidFill>
              </a:rPr>
              <a:t>Prayer and Liturgy Directory-responsibilities</a:t>
            </a:r>
            <a:endParaRPr lang="en-GB" b="1" dirty="0">
              <a:solidFill>
                <a:schemeClr val="accent4">
                  <a:lumMod val="75000"/>
                </a:schemeClr>
              </a:solidFill>
            </a:endParaRPr>
          </a:p>
        </p:txBody>
      </p:sp>
      <p:pic>
        <p:nvPicPr>
          <p:cNvPr id="5" name="Content Placeholder 4">
            <a:extLst>
              <a:ext uri="{FF2B5EF4-FFF2-40B4-BE49-F238E27FC236}">
                <a16:creationId xmlns:a16="http://schemas.microsoft.com/office/drawing/2014/main" id="{5149AF35-429E-9F6B-E1AA-28E6AC0400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53800" y="5867400"/>
            <a:ext cx="771525" cy="914400"/>
          </a:xfrm>
        </p:spPr>
      </p:pic>
      <p:sp>
        <p:nvSpPr>
          <p:cNvPr id="6" name="TextBox 5">
            <a:extLst>
              <a:ext uri="{FF2B5EF4-FFF2-40B4-BE49-F238E27FC236}">
                <a16:creationId xmlns:a16="http://schemas.microsoft.com/office/drawing/2014/main" id="{62DD9CDC-82EB-F5A2-0DAC-B0C1E6F8AA39}"/>
              </a:ext>
            </a:extLst>
          </p:cNvPr>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Box 7">
            <a:extLst>
              <a:ext uri="{FF2B5EF4-FFF2-40B4-BE49-F238E27FC236}">
                <a16:creationId xmlns:a16="http://schemas.microsoft.com/office/drawing/2014/main" id="{6DAF02A0-91CE-BECA-F779-6868FB7B16DA}"/>
              </a:ext>
            </a:extLst>
          </p:cNvPr>
          <p:cNvSpPr txBox="1"/>
          <p:nvPr/>
        </p:nvSpPr>
        <p:spPr>
          <a:xfrm>
            <a:off x="285849" y="1800285"/>
            <a:ext cx="10651440" cy="4832092"/>
          </a:xfrm>
          <a:prstGeom prst="rect">
            <a:avLst/>
          </a:prstGeom>
          <a:noFill/>
        </p:spPr>
        <p:txBody>
          <a:bodyPr wrap="square">
            <a:spAutoFit/>
          </a:bodyPr>
          <a:lstStyle/>
          <a:p>
            <a:r>
              <a:rPr lang="en-US" sz="2400" dirty="0"/>
              <a:t> </a:t>
            </a:r>
            <a:r>
              <a:rPr lang="en-US" sz="2800" b="1" dirty="0"/>
              <a:t>Headteacher </a:t>
            </a:r>
          </a:p>
          <a:p>
            <a:r>
              <a:rPr lang="en-US" sz="2800" dirty="0"/>
              <a:t>The headteacher, as the </a:t>
            </a:r>
            <a:r>
              <a:rPr lang="en-US" sz="2800" b="1" dirty="0"/>
              <a:t>spiritual leader</a:t>
            </a:r>
            <a:r>
              <a:rPr lang="en-US" sz="2800" dirty="0"/>
              <a:t> of the school as a Catholic community, ensures that: </a:t>
            </a:r>
          </a:p>
          <a:p>
            <a:r>
              <a:rPr lang="en-US" sz="2800" dirty="0"/>
              <a:t>• prayer and liturgy are </a:t>
            </a:r>
            <a:r>
              <a:rPr lang="en-US" sz="2800" b="1" dirty="0"/>
              <a:t>central </a:t>
            </a:r>
            <a:r>
              <a:rPr lang="en-US" sz="2800" dirty="0"/>
              <a:t>to the Catholic life of the school and therefore are </a:t>
            </a:r>
            <a:r>
              <a:rPr lang="en-US" sz="2800" b="1" dirty="0"/>
              <a:t>in line with the guidance </a:t>
            </a:r>
            <a:r>
              <a:rPr lang="en-US" sz="2800" dirty="0"/>
              <a:t>set out by the Prayer and Liturgy Directory </a:t>
            </a:r>
          </a:p>
          <a:p>
            <a:r>
              <a:rPr lang="en-US" sz="2800" dirty="0"/>
              <a:t>• they work in partnership with the leader(s) for prayer and liturgy </a:t>
            </a:r>
          </a:p>
          <a:p>
            <a:r>
              <a:rPr lang="en-US" sz="2800" dirty="0"/>
              <a:t>• those responsible for prayer and liturgy in the school have been given </a:t>
            </a:r>
            <a:r>
              <a:rPr lang="en-US" sz="2800" b="1" dirty="0"/>
              <a:t>appropriate training and formation </a:t>
            </a:r>
            <a:r>
              <a:rPr lang="en-US" sz="2800" dirty="0"/>
              <a:t>to ensure that all guidance is followed and adhered to </a:t>
            </a:r>
          </a:p>
          <a:p>
            <a:r>
              <a:rPr lang="en-US" sz="2800" dirty="0"/>
              <a:t>• there are </a:t>
            </a:r>
            <a:r>
              <a:rPr lang="en-US" sz="2800" b="1" dirty="0"/>
              <a:t>suitable resources </a:t>
            </a:r>
            <a:r>
              <a:rPr lang="en-US" sz="2800" dirty="0"/>
              <a:t>for prayer and liturgy in the school</a:t>
            </a:r>
          </a:p>
        </p:txBody>
      </p:sp>
    </p:spTree>
    <p:extLst>
      <p:ext uri="{BB962C8B-B14F-4D97-AF65-F5344CB8AC3E}">
        <p14:creationId xmlns:p14="http://schemas.microsoft.com/office/powerpoint/2010/main" val="2975339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3D6BD-E773-050B-B9F9-BFBBF083EB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2B5369-7B75-2A36-4907-5393505CBD76}"/>
              </a:ext>
            </a:extLst>
          </p:cNvPr>
          <p:cNvSpPr>
            <a:spLocks noGrp="1"/>
          </p:cNvSpPr>
          <p:nvPr>
            <p:ph type="title"/>
          </p:nvPr>
        </p:nvSpPr>
        <p:spPr>
          <a:solidFill>
            <a:schemeClr val="accent1">
              <a:lumMod val="60000"/>
              <a:lumOff val="40000"/>
            </a:schemeClr>
          </a:solidFill>
        </p:spPr>
        <p:txBody>
          <a:bodyPr/>
          <a:lstStyle/>
          <a:p>
            <a:r>
              <a:rPr lang="en-US" b="1" dirty="0">
                <a:solidFill>
                  <a:schemeClr val="accent4">
                    <a:lumMod val="75000"/>
                  </a:schemeClr>
                </a:solidFill>
              </a:rPr>
              <a:t>Prayer and Liturgy Directory-responsibilities-questions to consider</a:t>
            </a:r>
            <a:endParaRPr lang="en-GB" b="1" dirty="0">
              <a:solidFill>
                <a:schemeClr val="accent4">
                  <a:lumMod val="75000"/>
                </a:schemeClr>
              </a:solidFill>
            </a:endParaRPr>
          </a:p>
        </p:txBody>
      </p:sp>
      <p:pic>
        <p:nvPicPr>
          <p:cNvPr id="5" name="Content Placeholder 4">
            <a:extLst>
              <a:ext uri="{FF2B5EF4-FFF2-40B4-BE49-F238E27FC236}">
                <a16:creationId xmlns:a16="http://schemas.microsoft.com/office/drawing/2014/main" id="{FE775D27-9564-E75C-937B-BCC774FC75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53800" y="5867400"/>
            <a:ext cx="771525" cy="914400"/>
          </a:xfrm>
        </p:spPr>
      </p:pic>
      <p:sp>
        <p:nvSpPr>
          <p:cNvPr id="6" name="TextBox 5">
            <a:extLst>
              <a:ext uri="{FF2B5EF4-FFF2-40B4-BE49-F238E27FC236}">
                <a16:creationId xmlns:a16="http://schemas.microsoft.com/office/drawing/2014/main" id="{97E9D1C0-EDD2-E740-1382-529ED2E470A9}"/>
              </a:ext>
            </a:extLst>
          </p:cNvPr>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Box 7">
            <a:extLst>
              <a:ext uri="{FF2B5EF4-FFF2-40B4-BE49-F238E27FC236}">
                <a16:creationId xmlns:a16="http://schemas.microsoft.com/office/drawing/2014/main" id="{688119DF-66D1-1EFA-F1EF-B97FC166F1A0}"/>
              </a:ext>
            </a:extLst>
          </p:cNvPr>
          <p:cNvSpPr txBox="1"/>
          <p:nvPr/>
        </p:nvSpPr>
        <p:spPr>
          <a:xfrm>
            <a:off x="285849" y="1800285"/>
            <a:ext cx="10393988" cy="3970318"/>
          </a:xfrm>
          <a:prstGeom prst="rect">
            <a:avLst/>
          </a:prstGeom>
          <a:noFill/>
        </p:spPr>
        <p:txBody>
          <a:bodyPr wrap="square">
            <a:spAutoFit/>
          </a:bodyPr>
          <a:lstStyle/>
          <a:p>
            <a:r>
              <a:rPr lang="en-US" sz="2400" dirty="0"/>
              <a:t> </a:t>
            </a:r>
            <a:r>
              <a:rPr lang="en-US" sz="2800" dirty="0"/>
              <a:t>How have you as Governors supported the Headteacher to fulfil their responsibilities?</a:t>
            </a:r>
          </a:p>
          <a:p>
            <a:endParaRPr lang="en-US" sz="2800" dirty="0"/>
          </a:p>
          <a:p>
            <a:r>
              <a:rPr lang="en-US" sz="2800" dirty="0"/>
              <a:t>Have you checked the responsibilities have been fulfilled?</a:t>
            </a:r>
          </a:p>
          <a:p>
            <a:endParaRPr lang="en-US" sz="2800" dirty="0"/>
          </a:p>
          <a:p>
            <a:r>
              <a:rPr lang="en-US" sz="2800" dirty="0"/>
              <a:t>What support do you give the Headteacher in their role as Spiritual leader of the school community?</a:t>
            </a:r>
          </a:p>
          <a:p>
            <a:endParaRPr lang="en-US" sz="2800" dirty="0"/>
          </a:p>
          <a:p>
            <a:r>
              <a:rPr lang="en-US" sz="2800" dirty="0"/>
              <a:t>Where is the evidence of you monitoring and evaluating this?</a:t>
            </a:r>
          </a:p>
        </p:txBody>
      </p:sp>
    </p:spTree>
    <p:extLst>
      <p:ext uri="{BB962C8B-B14F-4D97-AF65-F5344CB8AC3E}">
        <p14:creationId xmlns:p14="http://schemas.microsoft.com/office/powerpoint/2010/main" val="305972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Rectangle 2">
            <a:extLst>
              <a:ext uri="{FF2B5EF4-FFF2-40B4-BE49-F238E27FC236}">
                <a16:creationId xmlns:a16="http://schemas.microsoft.com/office/drawing/2014/main" id="{9F178BD9-DA39-9BE6-4EC5-EBED0F867723}"/>
              </a:ext>
            </a:extLst>
          </p:cNvPr>
          <p:cNvSpPr txBox="1">
            <a:spLocks noChangeArrowheads="1"/>
          </p:cNvSpPr>
          <p:nvPr/>
        </p:nvSpPr>
        <p:spPr bwMode="auto">
          <a:xfrm>
            <a:off x="203200" y="1611911"/>
            <a:ext cx="11988800" cy="47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indent="0" algn="ctr">
              <a:buNone/>
            </a:pPr>
            <a:r>
              <a:rPr lang="en-GB" b="1" dirty="0">
                <a:solidFill>
                  <a:schemeClr val="accent4">
                    <a:lumMod val="75000"/>
                  </a:schemeClr>
                </a:solidFill>
                <a:latin typeface="Garamond" panose="02020404030301010803" pitchFamily="18" charset="0"/>
              </a:rPr>
              <a:t> </a:t>
            </a:r>
            <a:r>
              <a:rPr lang="en-GB" b="1" dirty="0">
                <a:solidFill>
                  <a:schemeClr val="bg1">
                    <a:lumMod val="85000"/>
                  </a:schemeClr>
                </a:solidFill>
                <a:latin typeface="Garamond" panose="02020404030301010803" pitchFamily="18" charset="0"/>
              </a:rPr>
              <a:t>WHERE WE ARE NOW … AND WHERE WE ARE HEADED</a:t>
            </a:r>
          </a:p>
          <a:p>
            <a:pPr marL="0" indent="0" algn="ctr">
              <a:buNone/>
            </a:pPr>
            <a:endParaRPr lang="en-GB" sz="100" b="1" dirty="0">
              <a:solidFill>
                <a:schemeClr val="bg1">
                  <a:lumMod val="85000"/>
                </a:schemeClr>
              </a:solidFill>
              <a:latin typeface="Garamond" panose="02020404030301010803" pitchFamily="18" charset="0"/>
            </a:endParaRPr>
          </a:p>
          <a:p>
            <a:r>
              <a:rPr lang="en-GB" b="1" dirty="0">
                <a:solidFill>
                  <a:schemeClr val="bg1">
                    <a:lumMod val="85000"/>
                  </a:schemeClr>
                </a:solidFill>
                <a:latin typeface="Garamond" panose="02020404030301010803" pitchFamily="18" charset="0"/>
              </a:rPr>
              <a:t>RECD</a:t>
            </a:r>
            <a:r>
              <a:rPr lang="en-GB" dirty="0">
                <a:solidFill>
                  <a:schemeClr val="bg1">
                    <a:lumMod val="85000"/>
                  </a:schemeClr>
                </a:solidFill>
                <a:latin typeface="Garamond" panose="02020404030301010803" pitchFamily="18" charset="0"/>
              </a:rPr>
              <a:t> (Religious Education Curriculum Directory) –  implementation from 2012</a:t>
            </a:r>
          </a:p>
          <a:p>
            <a:r>
              <a:rPr lang="en-GB" b="1" dirty="0">
                <a:solidFill>
                  <a:schemeClr val="bg1">
                    <a:lumMod val="85000"/>
                  </a:schemeClr>
                </a:solidFill>
                <a:latin typeface="Garamond" panose="02020404030301010803" pitchFamily="18" charset="0"/>
              </a:rPr>
              <a:t>CSI      </a:t>
            </a:r>
            <a:r>
              <a:rPr lang="en-GB" dirty="0">
                <a:solidFill>
                  <a:schemeClr val="bg1">
                    <a:lumMod val="85000"/>
                  </a:schemeClr>
                </a:solidFill>
                <a:latin typeface="Garamond" panose="02020404030301010803" pitchFamily="18" charset="0"/>
              </a:rPr>
              <a:t>(Catholic Schools Inspection) – launched September 2022                            </a:t>
            </a:r>
          </a:p>
          <a:p>
            <a:pPr marL="0" indent="0">
              <a:buNone/>
            </a:pPr>
            <a:r>
              <a:rPr lang="en-GB" dirty="0">
                <a:solidFill>
                  <a:schemeClr val="bg1">
                    <a:lumMod val="85000"/>
                  </a:schemeClr>
                </a:solidFill>
                <a:latin typeface="Garamond" panose="02020404030301010803" pitchFamily="18" charset="0"/>
              </a:rPr>
              <a:t>               (in Brentwood, from January 2023)</a:t>
            </a:r>
          </a:p>
          <a:p>
            <a:r>
              <a:rPr lang="en-GB" b="1" dirty="0">
                <a:solidFill>
                  <a:schemeClr val="accent4">
                    <a:lumMod val="75000"/>
                  </a:schemeClr>
                </a:solidFill>
                <a:latin typeface="Garamond" panose="02020404030301010803" pitchFamily="18" charset="0"/>
              </a:rPr>
              <a:t>RED</a:t>
            </a:r>
            <a:r>
              <a:rPr lang="en-GB" dirty="0">
                <a:solidFill>
                  <a:schemeClr val="accent4">
                    <a:lumMod val="75000"/>
                  </a:schemeClr>
                </a:solidFill>
                <a:latin typeface="Garamond" panose="02020404030301010803" pitchFamily="18" charset="0"/>
              </a:rPr>
              <a:t>    (Religious Education Directory) – issued March 2023,</a:t>
            </a:r>
          </a:p>
          <a:p>
            <a:pPr marL="0" indent="0">
              <a:buNone/>
            </a:pPr>
            <a:r>
              <a:rPr lang="en-GB" dirty="0">
                <a:solidFill>
                  <a:schemeClr val="accent4">
                    <a:lumMod val="75000"/>
                  </a:schemeClr>
                </a:solidFill>
                <a:latin typeface="Garamond" panose="02020404030301010803" pitchFamily="18" charset="0"/>
              </a:rPr>
              <a:t>                required implementation by September 2025 for KS3</a:t>
            </a:r>
          </a:p>
          <a:p>
            <a:pPr marL="0" indent="0">
              <a:buNone/>
            </a:pPr>
            <a:r>
              <a:rPr lang="en-GB" b="1" dirty="0">
                <a:solidFill>
                  <a:schemeClr val="accent4">
                    <a:lumMod val="75000"/>
                  </a:schemeClr>
                </a:solidFill>
                <a:latin typeface="Garamond" panose="02020404030301010803" pitchFamily="18" charset="0"/>
              </a:rPr>
              <a:t>                </a:t>
            </a:r>
            <a:r>
              <a:rPr lang="en-GB" dirty="0">
                <a:solidFill>
                  <a:schemeClr val="accent4">
                    <a:lumMod val="75000"/>
                  </a:schemeClr>
                </a:solidFill>
                <a:latin typeface="Garamond" panose="02020404030301010803" pitchFamily="18" charset="0"/>
              </a:rPr>
              <a:t>required implementation by September 2026 for EYFS-KS2</a:t>
            </a:r>
            <a:endParaRPr lang="en-GB" b="1" dirty="0">
              <a:solidFill>
                <a:schemeClr val="accent4">
                  <a:lumMod val="75000"/>
                </a:schemeClr>
              </a:solidFill>
              <a:latin typeface="Garamond" panose="02020404030301010803" pitchFamily="18" charset="0"/>
            </a:endParaRPr>
          </a:p>
          <a:p>
            <a:r>
              <a:rPr lang="en-GB" b="1" dirty="0">
                <a:solidFill>
                  <a:schemeClr val="accent4">
                    <a:lumMod val="75000"/>
                  </a:schemeClr>
                </a:solidFill>
                <a:latin typeface="Garamond" panose="02020404030301010803" pitchFamily="18" charset="0"/>
              </a:rPr>
              <a:t>PLD     </a:t>
            </a:r>
            <a:r>
              <a:rPr lang="en-GB" dirty="0">
                <a:solidFill>
                  <a:schemeClr val="accent4">
                    <a:lumMod val="75000"/>
                  </a:schemeClr>
                </a:solidFill>
                <a:latin typeface="Garamond" panose="02020404030301010803" pitchFamily="18" charset="0"/>
              </a:rPr>
              <a:t>(Prayer and Liturgy Directory) – issued September 2023,                          </a:t>
            </a:r>
          </a:p>
          <a:p>
            <a:pPr marL="0" indent="0">
              <a:buNone/>
            </a:pPr>
            <a:r>
              <a:rPr lang="en-GB" dirty="0">
                <a:solidFill>
                  <a:schemeClr val="accent4">
                    <a:lumMod val="75000"/>
                  </a:schemeClr>
                </a:solidFill>
                <a:latin typeface="Garamond" panose="02020404030301010803" pitchFamily="18" charset="0"/>
              </a:rPr>
              <a:t>                required implementation by September 2025</a:t>
            </a:r>
          </a:p>
          <a:p>
            <a:r>
              <a:rPr lang="en-GB" b="1" dirty="0">
                <a:solidFill>
                  <a:schemeClr val="bg1">
                    <a:lumMod val="85000"/>
                  </a:schemeClr>
                </a:solidFill>
                <a:latin typeface="Garamond" panose="02020404030301010803" pitchFamily="18" charset="0"/>
              </a:rPr>
              <a:t>RED</a:t>
            </a:r>
            <a:r>
              <a:rPr lang="en-GB" dirty="0">
                <a:solidFill>
                  <a:schemeClr val="bg1">
                    <a:lumMod val="85000"/>
                  </a:schemeClr>
                </a:solidFill>
                <a:latin typeface="Garamond" panose="02020404030301010803" pitchFamily="18" charset="0"/>
              </a:rPr>
              <a:t>    (Religious Education Directory) – KS4 / KS5 working party under CES </a:t>
            </a:r>
          </a:p>
          <a:p>
            <a:pPr marL="0" indent="0">
              <a:buNone/>
            </a:pPr>
            <a:r>
              <a:rPr lang="en-GB" dirty="0">
                <a:solidFill>
                  <a:schemeClr val="bg1">
                    <a:lumMod val="85000"/>
                  </a:schemeClr>
                </a:solidFill>
                <a:latin typeface="Garamond" panose="02020404030301010803" pitchFamily="18" charset="0"/>
              </a:rPr>
              <a:t>                RE Adviser to be (re-)constituted in 2023-24 (especially re. Core RE) </a:t>
            </a:r>
          </a:p>
          <a:p>
            <a:r>
              <a:rPr lang="en-GB" b="1" dirty="0">
                <a:solidFill>
                  <a:schemeClr val="accent4">
                    <a:lumMod val="75000"/>
                  </a:schemeClr>
                </a:solidFill>
                <a:latin typeface="Garamond" panose="02020404030301010803" pitchFamily="18" charset="0"/>
              </a:rPr>
              <a:t>CLMD </a:t>
            </a:r>
            <a:r>
              <a:rPr lang="en-GB" dirty="0">
                <a:solidFill>
                  <a:schemeClr val="accent4">
                    <a:lumMod val="75000"/>
                  </a:schemeClr>
                </a:solidFill>
                <a:latin typeface="Garamond" panose="02020404030301010803" pitchFamily="18" charset="0"/>
              </a:rPr>
              <a:t>(Catholic Life and Mission Directory) – proposed for the near future</a:t>
            </a:r>
          </a:p>
        </p:txBody>
      </p:sp>
      <p:sp>
        <p:nvSpPr>
          <p:cNvPr id="7" name="Title 1">
            <a:extLst>
              <a:ext uri="{FF2B5EF4-FFF2-40B4-BE49-F238E27FC236}">
                <a16:creationId xmlns:a16="http://schemas.microsoft.com/office/drawing/2014/main" id="{7107A599-9C56-F5D6-6DCE-93C0CDA550EF}"/>
              </a:ext>
            </a:extLst>
          </p:cNvPr>
          <p:cNvSpPr>
            <a:spLocks noGrp="1"/>
          </p:cNvSpPr>
          <p:nvPr>
            <p:ph type="title"/>
          </p:nvPr>
        </p:nvSpPr>
        <p:spPr>
          <a:xfrm>
            <a:off x="838200" y="365125"/>
            <a:ext cx="10515600"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chemeClr val="accent4">
                    <a:lumMod val="75000"/>
                  </a:schemeClr>
                </a:solidFill>
                <a:latin typeface="Garamond" panose="02020404030301010803" pitchFamily="18" charset="0"/>
              </a:rPr>
              <a:t>Key Documents</a:t>
            </a:r>
            <a:endParaRPr lang="en-GB" sz="6000" b="1" dirty="0">
              <a:solidFill>
                <a:schemeClr val="accent4">
                  <a:lumMod val="75000"/>
                </a:schemeClr>
              </a:solidFill>
              <a:latin typeface="Garamond" panose="02020404030301010803" pitchFamily="18" charset="0"/>
            </a:endParaRPr>
          </a:p>
        </p:txBody>
      </p:sp>
    </p:spTree>
    <p:extLst>
      <p:ext uri="{BB962C8B-B14F-4D97-AF65-F5344CB8AC3E}">
        <p14:creationId xmlns:p14="http://schemas.microsoft.com/office/powerpoint/2010/main" val="2356412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7872E-4512-C79B-995A-5875C5CE20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C01FD4-009F-D556-AAB3-F32B764FF45A}"/>
              </a:ext>
            </a:extLst>
          </p:cNvPr>
          <p:cNvSpPr>
            <a:spLocks noGrp="1"/>
          </p:cNvSpPr>
          <p:nvPr>
            <p:ph type="title"/>
          </p:nvPr>
        </p:nvSpPr>
        <p:spPr>
          <a:solidFill>
            <a:schemeClr val="accent1">
              <a:lumMod val="60000"/>
              <a:lumOff val="40000"/>
            </a:schemeClr>
          </a:solidFill>
        </p:spPr>
        <p:txBody>
          <a:bodyPr/>
          <a:lstStyle/>
          <a:p>
            <a:r>
              <a:rPr lang="en-US" b="1" dirty="0">
                <a:solidFill>
                  <a:schemeClr val="accent4">
                    <a:lumMod val="75000"/>
                  </a:schemeClr>
                </a:solidFill>
              </a:rPr>
              <a:t>Prayer and Liturgy Directory-responsibilities</a:t>
            </a:r>
            <a:endParaRPr lang="en-GB" b="1" dirty="0">
              <a:solidFill>
                <a:schemeClr val="accent4">
                  <a:lumMod val="75000"/>
                </a:schemeClr>
              </a:solidFill>
            </a:endParaRPr>
          </a:p>
        </p:txBody>
      </p:sp>
      <p:pic>
        <p:nvPicPr>
          <p:cNvPr id="5" name="Content Placeholder 4">
            <a:extLst>
              <a:ext uri="{FF2B5EF4-FFF2-40B4-BE49-F238E27FC236}">
                <a16:creationId xmlns:a16="http://schemas.microsoft.com/office/drawing/2014/main" id="{6E89C7F4-4E81-75D4-74E2-C8B395FF3F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53800" y="5867400"/>
            <a:ext cx="771525" cy="914400"/>
          </a:xfrm>
        </p:spPr>
      </p:pic>
      <p:sp>
        <p:nvSpPr>
          <p:cNvPr id="6" name="TextBox 5">
            <a:extLst>
              <a:ext uri="{FF2B5EF4-FFF2-40B4-BE49-F238E27FC236}">
                <a16:creationId xmlns:a16="http://schemas.microsoft.com/office/drawing/2014/main" id="{2FC4A7D0-3B5C-BFB7-308B-4E1A84F6CA2B}"/>
              </a:ext>
            </a:extLst>
          </p:cNvPr>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Box 7">
            <a:extLst>
              <a:ext uri="{FF2B5EF4-FFF2-40B4-BE49-F238E27FC236}">
                <a16:creationId xmlns:a16="http://schemas.microsoft.com/office/drawing/2014/main" id="{B4376CC4-C873-E8E6-399E-5AAC3B2E98D5}"/>
              </a:ext>
            </a:extLst>
          </p:cNvPr>
          <p:cNvSpPr txBox="1"/>
          <p:nvPr/>
        </p:nvSpPr>
        <p:spPr>
          <a:xfrm>
            <a:off x="285849" y="1800285"/>
            <a:ext cx="10651440" cy="461665"/>
          </a:xfrm>
          <a:prstGeom prst="rect">
            <a:avLst/>
          </a:prstGeom>
          <a:noFill/>
        </p:spPr>
        <p:txBody>
          <a:bodyPr wrap="square">
            <a:spAutoFit/>
          </a:bodyPr>
          <a:lstStyle/>
          <a:p>
            <a:r>
              <a:rPr lang="en-US" sz="2400" dirty="0"/>
              <a:t> </a:t>
            </a:r>
            <a:endParaRPr lang="en-US" sz="2800" dirty="0"/>
          </a:p>
        </p:txBody>
      </p:sp>
      <p:sp>
        <p:nvSpPr>
          <p:cNvPr id="4" name="TextBox 3">
            <a:extLst>
              <a:ext uri="{FF2B5EF4-FFF2-40B4-BE49-F238E27FC236}">
                <a16:creationId xmlns:a16="http://schemas.microsoft.com/office/drawing/2014/main" id="{5A14C7ED-719B-1644-1CFF-35E7E54ABE75}"/>
              </a:ext>
            </a:extLst>
          </p:cNvPr>
          <p:cNvSpPr txBox="1"/>
          <p:nvPr/>
        </p:nvSpPr>
        <p:spPr>
          <a:xfrm>
            <a:off x="683581" y="1968560"/>
            <a:ext cx="9677933" cy="4524315"/>
          </a:xfrm>
          <a:prstGeom prst="rect">
            <a:avLst/>
          </a:prstGeom>
          <a:noFill/>
        </p:spPr>
        <p:txBody>
          <a:bodyPr wrap="square">
            <a:spAutoFit/>
          </a:bodyPr>
          <a:lstStyle/>
          <a:p>
            <a:r>
              <a:rPr lang="en-US" sz="2400" b="1" dirty="0"/>
              <a:t>Resourcing</a:t>
            </a:r>
          </a:p>
          <a:p>
            <a:r>
              <a:rPr lang="en-US" sz="2400" dirty="0"/>
              <a:t> Prayer and liturgy are central to the school’s understanding of itself as a Catholic school, and this is </a:t>
            </a:r>
            <a:r>
              <a:rPr lang="en-US" sz="2400" b="1" dirty="0"/>
              <a:t>reflected in the annual budget allocation and available resources, including staff time, chaplaincy provision, and dedicated spaces for prayer and liturgy. </a:t>
            </a:r>
          </a:p>
          <a:p>
            <a:r>
              <a:rPr lang="en-US" sz="2400" dirty="0"/>
              <a:t>The Catholic character of the school is reflected in </a:t>
            </a:r>
            <a:r>
              <a:rPr lang="en-US" sz="2400" b="1" dirty="0"/>
              <a:t>religious artefacts and images on display throughout the building. </a:t>
            </a:r>
          </a:p>
          <a:p>
            <a:r>
              <a:rPr lang="en-US" sz="2400" b="1" dirty="0"/>
              <a:t>Dedicated spaces for prayer and liturgy will be furnished and maintained </a:t>
            </a:r>
            <a:r>
              <a:rPr lang="en-US" sz="2400" dirty="0"/>
              <a:t>as such, and updated to reflect the Church’s liturgical season. </a:t>
            </a:r>
          </a:p>
          <a:p>
            <a:r>
              <a:rPr lang="en-US" sz="2400" b="1" dirty="0"/>
              <a:t>Staff training and formation costs will be funded separately </a:t>
            </a:r>
            <a:r>
              <a:rPr lang="en-US" sz="2400" dirty="0"/>
              <a:t>to ensure that all staff are able to fulfil their responsibility to contribute to the prayer and liturgical life of the school</a:t>
            </a:r>
            <a:r>
              <a:rPr lang="en-US" dirty="0"/>
              <a:t>.</a:t>
            </a:r>
          </a:p>
        </p:txBody>
      </p:sp>
    </p:spTree>
    <p:extLst>
      <p:ext uri="{BB962C8B-B14F-4D97-AF65-F5344CB8AC3E}">
        <p14:creationId xmlns:p14="http://schemas.microsoft.com/office/powerpoint/2010/main" val="170653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94E8B-04CF-F2BF-31DF-35DECD07F0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FB473A-9277-DB92-B607-CE3ACC38BA28}"/>
              </a:ext>
            </a:extLst>
          </p:cNvPr>
          <p:cNvSpPr>
            <a:spLocks noGrp="1"/>
          </p:cNvSpPr>
          <p:nvPr>
            <p:ph type="title"/>
          </p:nvPr>
        </p:nvSpPr>
        <p:spPr>
          <a:solidFill>
            <a:schemeClr val="accent1">
              <a:lumMod val="60000"/>
              <a:lumOff val="40000"/>
            </a:schemeClr>
          </a:solidFill>
        </p:spPr>
        <p:txBody>
          <a:bodyPr/>
          <a:lstStyle/>
          <a:p>
            <a:r>
              <a:rPr lang="en-US" b="1" dirty="0">
                <a:solidFill>
                  <a:schemeClr val="accent4">
                    <a:lumMod val="75000"/>
                  </a:schemeClr>
                </a:solidFill>
              </a:rPr>
              <a:t>Prayer and Liturgy Directory-responsibilities-questions to consider</a:t>
            </a:r>
            <a:endParaRPr lang="en-GB" b="1" dirty="0">
              <a:solidFill>
                <a:schemeClr val="accent4">
                  <a:lumMod val="75000"/>
                </a:schemeClr>
              </a:solidFill>
            </a:endParaRPr>
          </a:p>
        </p:txBody>
      </p:sp>
      <p:pic>
        <p:nvPicPr>
          <p:cNvPr id="5" name="Content Placeholder 4">
            <a:extLst>
              <a:ext uri="{FF2B5EF4-FFF2-40B4-BE49-F238E27FC236}">
                <a16:creationId xmlns:a16="http://schemas.microsoft.com/office/drawing/2014/main" id="{08ED6E04-3E08-2A85-D551-10BCD9C2AC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53800" y="5867400"/>
            <a:ext cx="771525" cy="914400"/>
          </a:xfrm>
        </p:spPr>
      </p:pic>
      <p:sp>
        <p:nvSpPr>
          <p:cNvPr id="6" name="TextBox 5">
            <a:extLst>
              <a:ext uri="{FF2B5EF4-FFF2-40B4-BE49-F238E27FC236}">
                <a16:creationId xmlns:a16="http://schemas.microsoft.com/office/drawing/2014/main" id="{C7363187-44F9-E99D-3293-79E450E2890A}"/>
              </a:ext>
            </a:extLst>
          </p:cNvPr>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Box 7">
            <a:extLst>
              <a:ext uri="{FF2B5EF4-FFF2-40B4-BE49-F238E27FC236}">
                <a16:creationId xmlns:a16="http://schemas.microsoft.com/office/drawing/2014/main" id="{5BED6FAF-3FE7-6E38-78E8-EE7A5FA2B558}"/>
              </a:ext>
            </a:extLst>
          </p:cNvPr>
          <p:cNvSpPr txBox="1"/>
          <p:nvPr/>
        </p:nvSpPr>
        <p:spPr>
          <a:xfrm>
            <a:off x="285849" y="1800285"/>
            <a:ext cx="10393988" cy="1384995"/>
          </a:xfrm>
          <a:prstGeom prst="rect">
            <a:avLst/>
          </a:prstGeom>
          <a:noFill/>
        </p:spPr>
        <p:txBody>
          <a:bodyPr wrap="square">
            <a:spAutoFit/>
          </a:bodyPr>
          <a:lstStyle/>
          <a:p>
            <a:r>
              <a:rPr lang="en-US" sz="2400" dirty="0"/>
              <a:t> </a:t>
            </a:r>
            <a:r>
              <a:rPr lang="en-US" sz="2800" dirty="0"/>
              <a:t>How have you as Governors evaluated the impact of the resourcing/provision?</a:t>
            </a:r>
          </a:p>
          <a:p>
            <a:endParaRPr lang="en-US" sz="2800" dirty="0"/>
          </a:p>
        </p:txBody>
      </p:sp>
    </p:spTree>
    <p:extLst>
      <p:ext uri="{BB962C8B-B14F-4D97-AF65-F5344CB8AC3E}">
        <p14:creationId xmlns:p14="http://schemas.microsoft.com/office/powerpoint/2010/main" val="3827718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44AD9-C036-5103-FA84-7AE364EFB5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8AADF9-8828-C6EB-8209-C864995F9E1F}"/>
              </a:ext>
            </a:extLst>
          </p:cNvPr>
          <p:cNvSpPr>
            <a:spLocks noGrp="1"/>
          </p:cNvSpPr>
          <p:nvPr>
            <p:ph type="title"/>
          </p:nvPr>
        </p:nvSpPr>
        <p:spPr>
          <a:solidFill>
            <a:schemeClr val="accent1">
              <a:lumMod val="60000"/>
              <a:lumOff val="40000"/>
            </a:schemeClr>
          </a:solidFill>
        </p:spPr>
        <p:txBody>
          <a:bodyPr/>
          <a:lstStyle/>
          <a:p>
            <a:r>
              <a:rPr lang="en-US" b="1" dirty="0">
                <a:solidFill>
                  <a:schemeClr val="accent4">
                    <a:lumMod val="75000"/>
                  </a:schemeClr>
                </a:solidFill>
              </a:rPr>
              <a:t>Prayer and Liturgy Directory-responsibilities</a:t>
            </a:r>
            <a:endParaRPr lang="en-GB" b="1" dirty="0">
              <a:solidFill>
                <a:schemeClr val="accent4">
                  <a:lumMod val="75000"/>
                </a:schemeClr>
              </a:solidFill>
            </a:endParaRPr>
          </a:p>
        </p:txBody>
      </p:sp>
      <p:pic>
        <p:nvPicPr>
          <p:cNvPr id="5" name="Content Placeholder 4">
            <a:extLst>
              <a:ext uri="{FF2B5EF4-FFF2-40B4-BE49-F238E27FC236}">
                <a16:creationId xmlns:a16="http://schemas.microsoft.com/office/drawing/2014/main" id="{2F7A8DAC-349A-2309-3493-885102F312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53800" y="5867400"/>
            <a:ext cx="771525" cy="914400"/>
          </a:xfrm>
        </p:spPr>
      </p:pic>
      <p:sp>
        <p:nvSpPr>
          <p:cNvPr id="6" name="TextBox 5">
            <a:extLst>
              <a:ext uri="{FF2B5EF4-FFF2-40B4-BE49-F238E27FC236}">
                <a16:creationId xmlns:a16="http://schemas.microsoft.com/office/drawing/2014/main" id="{14A93D9E-017F-8A27-55D8-E74EA66F51F3}"/>
              </a:ext>
            </a:extLst>
          </p:cNvPr>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Box 7">
            <a:extLst>
              <a:ext uri="{FF2B5EF4-FFF2-40B4-BE49-F238E27FC236}">
                <a16:creationId xmlns:a16="http://schemas.microsoft.com/office/drawing/2014/main" id="{A17FBF3A-FDFE-79A3-1E71-BAEB11A8DD93}"/>
              </a:ext>
            </a:extLst>
          </p:cNvPr>
          <p:cNvSpPr txBox="1"/>
          <p:nvPr/>
        </p:nvSpPr>
        <p:spPr>
          <a:xfrm>
            <a:off x="285849" y="1800285"/>
            <a:ext cx="10651440" cy="461665"/>
          </a:xfrm>
          <a:prstGeom prst="rect">
            <a:avLst/>
          </a:prstGeom>
          <a:noFill/>
        </p:spPr>
        <p:txBody>
          <a:bodyPr wrap="square">
            <a:spAutoFit/>
          </a:bodyPr>
          <a:lstStyle/>
          <a:p>
            <a:r>
              <a:rPr lang="en-US" sz="2400" dirty="0"/>
              <a:t> </a:t>
            </a:r>
            <a:endParaRPr lang="en-US" sz="2800" dirty="0"/>
          </a:p>
        </p:txBody>
      </p:sp>
      <p:sp>
        <p:nvSpPr>
          <p:cNvPr id="4" name="TextBox 3">
            <a:extLst>
              <a:ext uri="{FF2B5EF4-FFF2-40B4-BE49-F238E27FC236}">
                <a16:creationId xmlns:a16="http://schemas.microsoft.com/office/drawing/2014/main" id="{2EC55F32-4048-1F18-BBDD-0141924A1522}"/>
              </a:ext>
            </a:extLst>
          </p:cNvPr>
          <p:cNvSpPr txBox="1"/>
          <p:nvPr/>
        </p:nvSpPr>
        <p:spPr>
          <a:xfrm>
            <a:off x="683581" y="1968560"/>
            <a:ext cx="9677933" cy="3785652"/>
          </a:xfrm>
          <a:prstGeom prst="rect">
            <a:avLst/>
          </a:prstGeom>
          <a:noFill/>
        </p:spPr>
        <p:txBody>
          <a:bodyPr wrap="square">
            <a:spAutoFit/>
          </a:bodyPr>
          <a:lstStyle/>
          <a:p>
            <a:r>
              <a:rPr lang="en-US" sz="2400" b="1" dirty="0"/>
              <a:t>Training and formation</a:t>
            </a:r>
          </a:p>
          <a:p>
            <a:pPr marL="342900" indent="-342900">
              <a:buFont typeface="Arial" panose="020B0604020202020204" pitchFamily="34" charset="0"/>
              <a:buChar char="•"/>
            </a:pPr>
            <a:r>
              <a:rPr lang="en-US" sz="2400" dirty="0"/>
              <a:t> </a:t>
            </a:r>
            <a:r>
              <a:rPr lang="en-US" sz="2400" b="1" dirty="0"/>
              <a:t>All new staff will be supported during induction </a:t>
            </a:r>
            <a:r>
              <a:rPr lang="en-US" sz="2400" dirty="0"/>
              <a:t>and beyond, so that they fully understand the responsibility they carry within their individual role for leading prayer and liturgy in the school. </a:t>
            </a:r>
          </a:p>
          <a:p>
            <a:pPr marL="342900" indent="-342900">
              <a:buFont typeface="Arial" panose="020B0604020202020204" pitchFamily="34" charset="0"/>
              <a:buChar char="•"/>
            </a:pPr>
            <a:r>
              <a:rPr lang="en-US" sz="2400" dirty="0"/>
              <a:t>Any </a:t>
            </a:r>
            <a:r>
              <a:rPr lang="en-US" sz="2400" b="1" dirty="0"/>
              <a:t>individual training needs will be identified and addressed </a:t>
            </a:r>
            <a:r>
              <a:rPr lang="en-US" sz="2400" dirty="0"/>
              <a:t>through training and formation. </a:t>
            </a:r>
          </a:p>
          <a:p>
            <a:pPr marL="342900" indent="-342900">
              <a:buFont typeface="Arial" panose="020B0604020202020204" pitchFamily="34" charset="0"/>
              <a:buChar char="•"/>
            </a:pPr>
            <a:r>
              <a:rPr lang="en-US" sz="2400" dirty="0"/>
              <a:t>There will also be the opportunity for </a:t>
            </a:r>
            <a:r>
              <a:rPr lang="en-US" sz="2400" b="1" dirty="0"/>
              <a:t>whole-staff professional development at least once a year, s</a:t>
            </a:r>
            <a:r>
              <a:rPr lang="en-US" sz="2400" dirty="0"/>
              <a:t>o that all staff understand the importance of prayer and liturgy and relevant staff are well supported to lead as required.</a:t>
            </a:r>
          </a:p>
        </p:txBody>
      </p:sp>
    </p:spTree>
    <p:extLst>
      <p:ext uri="{BB962C8B-B14F-4D97-AF65-F5344CB8AC3E}">
        <p14:creationId xmlns:p14="http://schemas.microsoft.com/office/powerpoint/2010/main" val="1902399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3B62E-1D32-746F-5E24-DA8BE80813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B8000D-7148-0D87-7B69-A3B67433C948}"/>
              </a:ext>
            </a:extLst>
          </p:cNvPr>
          <p:cNvSpPr>
            <a:spLocks noGrp="1"/>
          </p:cNvSpPr>
          <p:nvPr>
            <p:ph type="title"/>
          </p:nvPr>
        </p:nvSpPr>
        <p:spPr>
          <a:solidFill>
            <a:schemeClr val="accent1">
              <a:lumMod val="60000"/>
              <a:lumOff val="40000"/>
            </a:schemeClr>
          </a:solidFill>
        </p:spPr>
        <p:txBody>
          <a:bodyPr/>
          <a:lstStyle/>
          <a:p>
            <a:r>
              <a:rPr lang="en-US" b="1" dirty="0">
                <a:solidFill>
                  <a:schemeClr val="accent4">
                    <a:lumMod val="75000"/>
                  </a:schemeClr>
                </a:solidFill>
              </a:rPr>
              <a:t>Prayer and Liturgy Directory-responsibilities-questions to consider</a:t>
            </a:r>
            <a:endParaRPr lang="en-GB" b="1" dirty="0">
              <a:solidFill>
                <a:schemeClr val="accent4">
                  <a:lumMod val="75000"/>
                </a:schemeClr>
              </a:solidFill>
            </a:endParaRPr>
          </a:p>
        </p:txBody>
      </p:sp>
      <p:pic>
        <p:nvPicPr>
          <p:cNvPr id="5" name="Content Placeholder 4">
            <a:extLst>
              <a:ext uri="{FF2B5EF4-FFF2-40B4-BE49-F238E27FC236}">
                <a16:creationId xmlns:a16="http://schemas.microsoft.com/office/drawing/2014/main" id="{B4DC0E94-4B1C-6780-05FC-F7B66AD101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53800" y="5867400"/>
            <a:ext cx="771525" cy="914400"/>
          </a:xfrm>
        </p:spPr>
      </p:pic>
      <p:sp>
        <p:nvSpPr>
          <p:cNvPr id="6" name="TextBox 5">
            <a:extLst>
              <a:ext uri="{FF2B5EF4-FFF2-40B4-BE49-F238E27FC236}">
                <a16:creationId xmlns:a16="http://schemas.microsoft.com/office/drawing/2014/main" id="{9AD2C427-0BFD-5444-EF22-622041957707}"/>
              </a:ext>
            </a:extLst>
          </p:cNvPr>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Box 7">
            <a:extLst>
              <a:ext uri="{FF2B5EF4-FFF2-40B4-BE49-F238E27FC236}">
                <a16:creationId xmlns:a16="http://schemas.microsoft.com/office/drawing/2014/main" id="{E7AE0F26-4C8F-B80A-25E9-3E5062B78265}"/>
              </a:ext>
            </a:extLst>
          </p:cNvPr>
          <p:cNvSpPr txBox="1"/>
          <p:nvPr/>
        </p:nvSpPr>
        <p:spPr>
          <a:xfrm>
            <a:off x="285849" y="1800285"/>
            <a:ext cx="10393988" cy="3970318"/>
          </a:xfrm>
          <a:prstGeom prst="rect">
            <a:avLst/>
          </a:prstGeom>
          <a:noFill/>
        </p:spPr>
        <p:txBody>
          <a:bodyPr wrap="square">
            <a:spAutoFit/>
          </a:bodyPr>
          <a:lstStyle/>
          <a:p>
            <a:r>
              <a:rPr lang="en-US" sz="2400" dirty="0"/>
              <a:t> </a:t>
            </a:r>
            <a:r>
              <a:rPr lang="en-US" sz="2800" dirty="0"/>
              <a:t>Do you have a record of what is done for induction of new staff in regard to prayer and liturgy?</a:t>
            </a:r>
          </a:p>
          <a:p>
            <a:endParaRPr lang="en-US" sz="2800" dirty="0"/>
          </a:p>
          <a:p>
            <a:r>
              <a:rPr lang="en-US" sz="2800" dirty="0"/>
              <a:t>Are you informed about/do you discuss/monitor/evaluate individual training?</a:t>
            </a:r>
          </a:p>
          <a:p>
            <a:endParaRPr lang="en-US" sz="2800" dirty="0"/>
          </a:p>
          <a:p>
            <a:r>
              <a:rPr lang="en-US" sz="2800" dirty="0"/>
              <a:t>Are you certain there is at least annual whole staff professional development?</a:t>
            </a:r>
          </a:p>
          <a:p>
            <a:endParaRPr lang="en-US" sz="2800" dirty="0"/>
          </a:p>
        </p:txBody>
      </p:sp>
    </p:spTree>
    <p:extLst>
      <p:ext uri="{BB962C8B-B14F-4D97-AF65-F5344CB8AC3E}">
        <p14:creationId xmlns:p14="http://schemas.microsoft.com/office/powerpoint/2010/main" val="924370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4F7A4-3F4C-0594-316B-26321E60B6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BFA6E1-368A-C355-1958-64295674507B}"/>
              </a:ext>
            </a:extLst>
          </p:cNvPr>
          <p:cNvSpPr>
            <a:spLocks noGrp="1"/>
          </p:cNvSpPr>
          <p:nvPr>
            <p:ph type="title"/>
          </p:nvPr>
        </p:nvSpPr>
        <p:spPr>
          <a:solidFill>
            <a:schemeClr val="accent1">
              <a:lumMod val="60000"/>
              <a:lumOff val="40000"/>
            </a:schemeClr>
          </a:solidFill>
        </p:spPr>
        <p:txBody>
          <a:bodyPr/>
          <a:lstStyle/>
          <a:p>
            <a:r>
              <a:rPr lang="en-US" b="1" dirty="0">
                <a:solidFill>
                  <a:schemeClr val="accent4">
                    <a:lumMod val="75000"/>
                  </a:schemeClr>
                </a:solidFill>
              </a:rPr>
              <a:t>Prayer and Liturgy Directory-responsibilities</a:t>
            </a:r>
            <a:endParaRPr lang="en-GB" b="1" dirty="0">
              <a:solidFill>
                <a:schemeClr val="accent4">
                  <a:lumMod val="75000"/>
                </a:schemeClr>
              </a:solidFill>
            </a:endParaRPr>
          </a:p>
        </p:txBody>
      </p:sp>
      <p:pic>
        <p:nvPicPr>
          <p:cNvPr id="5" name="Content Placeholder 4">
            <a:extLst>
              <a:ext uri="{FF2B5EF4-FFF2-40B4-BE49-F238E27FC236}">
                <a16:creationId xmlns:a16="http://schemas.microsoft.com/office/drawing/2014/main" id="{ABF31EF9-E818-A9D0-44A0-05FEF6B8EB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53800" y="5867400"/>
            <a:ext cx="771525" cy="914400"/>
          </a:xfrm>
        </p:spPr>
      </p:pic>
      <p:sp>
        <p:nvSpPr>
          <p:cNvPr id="6" name="TextBox 5">
            <a:extLst>
              <a:ext uri="{FF2B5EF4-FFF2-40B4-BE49-F238E27FC236}">
                <a16:creationId xmlns:a16="http://schemas.microsoft.com/office/drawing/2014/main" id="{9066AABA-2BD6-1F29-8706-2330B756E0E5}"/>
              </a:ext>
            </a:extLst>
          </p:cNvPr>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Box 7">
            <a:extLst>
              <a:ext uri="{FF2B5EF4-FFF2-40B4-BE49-F238E27FC236}">
                <a16:creationId xmlns:a16="http://schemas.microsoft.com/office/drawing/2014/main" id="{A2929D3A-B9AF-E2D7-9816-84D3D3FCFF95}"/>
              </a:ext>
            </a:extLst>
          </p:cNvPr>
          <p:cNvSpPr txBox="1"/>
          <p:nvPr/>
        </p:nvSpPr>
        <p:spPr>
          <a:xfrm>
            <a:off x="285849" y="1800285"/>
            <a:ext cx="10651440" cy="461665"/>
          </a:xfrm>
          <a:prstGeom prst="rect">
            <a:avLst/>
          </a:prstGeom>
          <a:noFill/>
        </p:spPr>
        <p:txBody>
          <a:bodyPr wrap="square">
            <a:spAutoFit/>
          </a:bodyPr>
          <a:lstStyle/>
          <a:p>
            <a:r>
              <a:rPr lang="en-US" sz="2400" dirty="0"/>
              <a:t> </a:t>
            </a:r>
            <a:endParaRPr lang="en-US" sz="2800" dirty="0"/>
          </a:p>
        </p:txBody>
      </p:sp>
      <p:sp>
        <p:nvSpPr>
          <p:cNvPr id="4" name="TextBox 3">
            <a:extLst>
              <a:ext uri="{FF2B5EF4-FFF2-40B4-BE49-F238E27FC236}">
                <a16:creationId xmlns:a16="http://schemas.microsoft.com/office/drawing/2014/main" id="{B0608357-69D9-67D3-8DE2-4209E670A509}"/>
              </a:ext>
            </a:extLst>
          </p:cNvPr>
          <p:cNvSpPr txBox="1"/>
          <p:nvPr/>
        </p:nvSpPr>
        <p:spPr>
          <a:xfrm>
            <a:off x="683581" y="1968560"/>
            <a:ext cx="9677933" cy="3539430"/>
          </a:xfrm>
          <a:prstGeom prst="rect">
            <a:avLst/>
          </a:prstGeom>
          <a:noFill/>
        </p:spPr>
        <p:txBody>
          <a:bodyPr wrap="square">
            <a:spAutoFit/>
          </a:bodyPr>
          <a:lstStyle/>
          <a:p>
            <a:r>
              <a:rPr lang="en-US" sz="2800" b="1" dirty="0"/>
              <a:t>Monitoring and evaluation</a:t>
            </a:r>
          </a:p>
          <a:p>
            <a:pPr marL="342900" indent="-342900">
              <a:buFont typeface="Arial" panose="020B0604020202020204" pitchFamily="34" charset="0"/>
              <a:buChar char="•"/>
            </a:pPr>
            <a:r>
              <a:rPr lang="en-US" sz="2800" dirty="0"/>
              <a:t> Monitoring and evaluation of the quality and impact of prayer and liturgy will take place regularly, and at least annually, and involve all key stakeholders: pupils, parents, staff, clergy, and governors. </a:t>
            </a:r>
          </a:p>
          <a:p>
            <a:pPr marL="342900" indent="-342900">
              <a:buFont typeface="Arial" panose="020B0604020202020204" pitchFamily="34" charset="0"/>
              <a:buChar char="•"/>
            </a:pPr>
            <a:r>
              <a:rPr lang="en-US" sz="2800" dirty="0"/>
              <a:t>Areas for development will be identified and issues raised will be actioned and evidenced as appropriate</a:t>
            </a:r>
            <a:endParaRPr lang="en-GB" sz="2800" dirty="0"/>
          </a:p>
          <a:p>
            <a:endParaRPr lang="en-US" sz="2800" dirty="0"/>
          </a:p>
        </p:txBody>
      </p:sp>
    </p:spTree>
    <p:extLst>
      <p:ext uri="{BB962C8B-B14F-4D97-AF65-F5344CB8AC3E}">
        <p14:creationId xmlns:p14="http://schemas.microsoft.com/office/powerpoint/2010/main" val="325133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F4A99-DFA2-38F1-C43F-9C45677A7F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084C2A-74D6-45A9-4328-B91DF295FBBE}"/>
              </a:ext>
            </a:extLst>
          </p:cNvPr>
          <p:cNvSpPr>
            <a:spLocks noGrp="1"/>
          </p:cNvSpPr>
          <p:nvPr>
            <p:ph type="title"/>
          </p:nvPr>
        </p:nvSpPr>
        <p:spPr>
          <a:solidFill>
            <a:schemeClr val="accent1">
              <a:lumMod val="60000"/>
              <a:lumOff val="40000"/>
            </a:schemeClr>
          </a:solidFill>
        </p:spPr>
        <p:txBody>
          <a:bodyPr/>
          <a:lstStyle/>
          <a:p>
            <a:r>
              <a:rPr lang="en-US" b="1" dirty="0">
                <a:solidFill>
                  <a:schemeClr val="accent4">
                    <a:lumMod val="75000"/>
                  </a:schemeClr>
                </a:solidFill>
              </a:rPr>
              <a:t>Prayer and Liturgy Directory-responsibilities-questions to consider</a:t>
            </a:r>
            <a:endParaRPr lang="en-GB" b="1" dirty="0">
              <a:solidFill>
                <a:schemeClr val="accent4">
                  <a:lumMod val="75000"/>
                </a:schemeClr>
              </a:solidFill>
            </a:endParaRPr>
          </a:p>
        </p:txBody>
      </p:sp>
      <p:pic>
        <p:nvPicPr>
          <p:cNvPr id="5" name="Content Placeholder 4">
            <a:extLst>
              <a:ext uri="{FF2B5EF4-FFF2-40B4-BE49-F238E27FC236}">
                <a16:creationId xmlns:a16="http://schemas.microsoft.com/office/drawing/2014/main" id="{35F9E981-05C6-F0C2-E4E5-ECACD43802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53800" y="5867400"/>
            <a:ext cx="771525" cy="914400"/>
          </a:xfrm>
        </p:spPr>
      </p:pic>
      <p:sp>
        <p:nvSpPr>
          <p:cNvPr id="6" name="TextBox 5">
            <a:extLst>
              <a:ext uri="{FF2B5EF4-FFF2-40B4-BE49-F238E27FC236}">
                <a16:creationId xmlns:a16="http://schemas.microsoft.com/office/drawing/2014/main" id="{6E803BCF-BDF5-4BAF-CFEE-144536EFA6AB}"/>
              </a:ext>
            </a:extLst>
          </p:cNvPr>
          <p:cNvSpPr txBox="1"/>
          <p:nvPr/>
        </p:nvSpPr>
        <p:spPr>
          <a:xfrm>
            <a:off x="10361514" y="60629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Box 7">
            <a:extLst>
              <a:ext uri="{FF2B5EF4-FFF2-40B4-BE49-F238E27FC236}">
                <a16:creationId xmlns:a16="http://schemas.microsoft.com/office/drawing/2014/main" id="{6EF9CF14-B9D7-76D0-4222-3BE2BB6032CA}"/>
              </a:ext>
            </a:extLst>
          </p:cNvPr>
          <p:cNvSpPr txBox="1"/>
          <p:nvPr/>
        </p:nvSpPr>
        <p:spPr>
          <a:xfrm>
            <a:off x="285849" y="1800285"/>
            <a:ext cx="10393988" cy="954107"/>
          </a:xfrm>
          <a:prstGeom prst="rect">
            <a:avLst/>
          </a:prstGeom>
          <a:noFill/>
        </p:spPr>
        <p:txBody>
          <a:bodyPr wrap="square">
            <a:spAutoFit/>
          </a:bodyPr>
          <a:lstStyle/>
          <a:p>
            <a:r>
              <a:rPr lang="en-US" sz="2400" dirty="0"/>
              <a:t> </a:t>
            </a:r>
            <a:r>
              <a:rPr lang="en-US" sz="2800" dirty="0"/>
              <a:t>How does your monitoring and evaluation feed into improvement/action plans?</a:t>
            </a:r>
          </a:p>
        </p:txBody>
      </p:sp>
    </p:spTree>
    <p:extLst>
      <p:ext uri="{BB962C8B-B14F-4D97-AF65-F5344CB8AC3E}">
        <p14:creationId xmlns:p14="http://schemas.microsoft.com/office/powerpoint/2010/main" val="779743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5046630" y="271332"/>
            <a:ext cx="6693725" cy="198359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Prayer of               St Teresa of Avila </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5017545" y="2375110"/>
            <a:ext cx="6751893" cy="4388381"/>
          </a:xfrm>
          <a:prstGeom prst="rect">
            <a:avLst/>
          </a:prstGeom>
          <a:noFill/>
        </p:spPr>
        <p:txBody>
          <a:bodyPr wrap="square" rtlCol="0">
            <a:spAutoFit/>
          </a:bodyPr>
          <a:lstStyle/>
          <a:p>
            <a:pPr algn="just"/>
            <a:endParaRPr lang="en-GB" sz="900" dirty="0">
              <a:latin typeface="Garamond" panose="02020404030301010803" pitchFamily="18" charset="0"/>
            </a:endParaRPr>
          </a:p>
          <a:p>
            <a:r>
              <a:rPr lang="en-GB" sz="1800" i="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Let nothing disturb you,</a:t>
            </a:r>
            <a:endParaRPr lang="en-GB" sz="1800" dirty="0">
              <a:effectLst/>
              <a:latin typeface="Calibri" panose="020F0502020204030204" pitchFamily="34" charset="0"/>
              <a:ea typeface="Calibri" panose="020F0502020204030204" pitchFamily="34" charset="0"/>
            </a:endParaRPr>
          </a:p>
          <a:p>
            <a:r>
              <a:rPr lang="en-GB" sz="1800" i="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Let nothing frighten you,</a:t>
            </a:r>
            <a:endParaRPr lang="en-GB" sz="1800" dirty="0">
              <a:effectLst/>
              <a:latin typeface="Calibri" panose="020F0502020204030204" pitchFamily="34" charset="0"/>
              <a:ea typeface="Calibri" panose="020F0502020204030204" pitchFamily="34" charset="0"/>
            </a:endParaRPr>
          </a:p>
          <a:p>
            <a:r>
              <a:rPr lang="en-GB" sz="1800" i="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All things are passing away: God never changes.</a:t>
            </a:r>
            <a:endParaRPr lang="en-GB" sz="1800" dirty="0">
              <a:effectLst/>
              <a:latin typeface="Calibri" panose="020F0502020204030204" pitchFamily="34" charset="0"/>
              <a:ea typeface="Calibri" panose="020F0502020204030204" pitchFamily="34" charset="0"/>
            </a:endParaRPr>
          </a:p>
          <a:p>
            <a:r>
              <a:rPr lang="en-GB" sz="1800" i="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Patience obtains all things.</a:t>
            </a:r>
            <a:endParaRPr lang="en-GB" sz="1800" dirty="0">
              <a:effectLst/>
              <a:latin typeface="Calibri" panose="020F0502020204030204" pitchFamily="34" charset="0"/>
              <a:ea typeface="Calibri" panose="020F0502020204030204" pitchFamily="34" charset="0"/>
            </a:endParaRPr>
          </a:p>
          <a:p>
            <a:r>
              <a:rPr lang="en-GB" sz="1800" i="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Whoever has God lacks nothing; God alone suffices.</a:t>
            </a:r>
            <a:endParaRPr lang="en-GB" sz="1200" dirty="0">
              <a:effectLst/>
              <a:latin typeface="Calibri" panose="020F0502020204030204" pitchFamily="34" charset="0"/>
              <a:ea typeface="Calibri" panose="020F0502020204030204" pitchFamily="34" charset="0"/>
            </a:endParaRPr>
          </a:p>
          <a:p>
            <a:r>
              <a:rPr lang="en-GB" sz="1200" i="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pPr>
              <a:spcAft>
                <a:spcPts val="1125"/>
              </a:spcAft>
            </a:pPr>
            <a:r>
              <a:rPr lang="en-GB" sz="1800" dirty="0">
                <a:solidFill>
                  <a:srgbClr val="181818"/>
                </a:solidFill>
                <a:effectLst/>
                <a:latin typeface="Garamond" panose="02020404030301010803" pitchFamily="18" charset="0"/>
                <a:ea typeface="Calibri" panose="020F0502020204030204" pitchFamily="34" charset="0"/>
              </a:rPr>
              <a:t>Christ has no body now on earth but yours,</a:t>
            </a:r>
            <a:br>
              <a:rPr lang="en-GB" sz="1800" dirty="0">
                <a:solidFill>
                  <a:srgbClr val="181818"/>
                </a:solidFill>
                <a:effectLst/>
                <a:latin typeface="Garamond" panose="02020404030301010803" pitchFamily="18" charset="0"/>
                <a:ea typeface="Calibri" panose="020F0502020204030204" pitchFamily="34" charset="0"/>
              </a:rPr>
            </a:br>
            <a:r>
              <a:rPr lang="en-GB" sz="1800" dirty="0">
                <a:solidFill>
                  <a:srgbClr val="181818"/>
                </a:solidFill>
                <a:effectLst/>
                <a:latin typeface="Garamond" panose="02020404030301010803" pitchFamily="18" charset="0"/>
                <a:ea typeface="Calibri" panose="020F0502020204030204" pitchFamily="34" charset="0"/>
              </a:rPr>
              <a:t>no hands but yours,</a:t>
            </a:r>
            <a:br>
              <a:rPr lang="en-GB" sz="1800" dirty="0">
                <a:solidFill>
                  <a:srgbClr val="181818"/>
                </a:solidFill>
                <a:effectLst/>
                <a:latin typeface="Garamond" panose="02020404030301010803" pitchFamily="18" charset="0"/>
                <a:ea typeface="Calibri" panose="020F0502020204030204" pitchFamily="34" charset="0"/>
              </a:rPr>
            </a:br>
            <a:r>
              <a:rPr lang="en-GB" sz="1800" dirty="0">
                <a:solidFill>
                  <a:srgbClr val="181818"/>
                </a:solidFill>
                <a:effectLst/>
                <a:latin typeface="Garamond" panose="02020404030301010803" pitchFamily="18" charset="0"/>
                <a:ea typeface="Calibri" panose="020F0502020204030204" pitchFamily="34" charset="0"/>
              </a:rPr>
              <a:t>no feet but yours,</a:t>
            </a:r>
            <a:br>
              <a:rPr lang="en-GB" sz="1800" dirty="0">
                <a:solidFill>
                  <a:srgbClr val="181818"/>
                </a:solidFill>
                <a:effectLst/>
                <a:latin typeface="Garamond" panose="02020404030301010803" pitchFamily="18" charset="0"/>
                <a:ea typeface="Calibri" panose="020F0502020204030204" pitchFamily="34" charset="0"/>
              </a:rPr>
            </a:br>
            <a:r>
              <a:rPr lang="en-GB" sz="1800" dirty="0">
                <a:solidFill>
                  <a:srgbClr val="181818"/>
                </a:solidFill>
                <a:effectLst/>
                <a:latin typeface="Garamond" panose="02020404030301010803" pitchFamily="18" charset="0"/>
                <a:ea typeface="Calibri" panose="020F0502020204030204" pitchFamily="34" charset="0"/>
              </a:rPr>
              <a:t>Yours are the eyes through which to look out</a:t>
            </a:r>
            <a:br>
              <a:rPr lang="en-GB" sz="1800" dirty="0">
                <a:solidFill>
                  <a:srgbClr val="181818"/>
                </a:solidFill>
                <a:effectLst/>
                <a:latin typeface="Garamond" panose="02020404030301010803" pitchFamily="18" charset="0"/>
                <a:ea typeface="Calibri" panose="020F0502020204030204" pitchFamily="34" charset="0"/>
              </a:rPr>
            </a:br>
            <a:r>
              <a:rPr lang="en-GB" sz="1800" dirty="0">
                <a:solidFill>
                  <a:srgbClr val="181818"/>
                </a:solidFill>
                <a:effectLst/>
                <a:latin typeface="Garamond" panose="02020404030301010803" pitchFamily="18" charset="0"/>
                <a:ea typeface="Calibri" panose="020F0502020204030204" pitchFamily="34" charset="0"/>
              </a:rPr>
              <a:t>Christ's compassion to the world</a:t>
            </a:r>
            <a:br>
              <a:rPr lang="en-GB" sz="1800" dirty="0">
                <a:solidFill>
                  <a:srgbClr val="181818"/>
                </a:solidFill>
                <a:effectLst/>
                <a:latin typeface="Garamond" panose="02020404030301010803" pitchFamily="18" charset="0"/>
                <a:ea typeface="Calibri" panose="020F0502020204030204" pitchFamily="34" charset="0"/>
              </a:rPr>
            </a:br>
            <a:r>
              <a:rPr lang="en-GB" sz="1800" dirty="0">
                <a:solidFill>
                  <a:srgbClr val="181818"/>
                </a:solidFill>
                <a:effectLst/>
                <a:latin typeface="Garamond" panose="02020404030301010803" pitchFamily="18" charset="0"/>
                <a:ea typeface="Calibri" panose="020F0502020204030204" pitchFamily="34" charset="0"/>
              </a:rPr>
              <a:t>Yours are the feet with which he is to go about</a:t>
            </a:r>
            <a:br>
              <a:rPr lang="en-GB" sz="1800" dirty="0">
                <a:solidFill>
                  <a:srgbClr val="181818"/>
                </a:solidFill>
                <a:effectLst/>
                <a:latin typeface="Garamond" panose="02020404030301010803" pitchFamily="18" charset="0"/>
                <a:ea typeface="Calibri" panose="020F0502020204030204" pitchFamily="34" charset="0"/>
              </a:rPr>
            </a:br>
            <a:r>
              <a:rPr lang="en-GB" sz="1800" dirty="0">
                <a:solidFill>
                  <a:srgbClr val="181818"/>
                </a:solidFill>
                <a:effectLst/>
                <a:latin typeface="Garamond" panose="02020404030301010803" pitchFamily="18" charset="0"/>
                <a:ea typeface="Calibri" panose="020F0502020204030204" pitchFamily="34" charset="0"/>
              </a:rPr>
              <a:t>doing good;</a:t>
            </a:r>
            <a:br>
              <a:rPr lang="en-GB" sz="1800" dirty="0">
                <a:solidFill>
                  <a:srgbClr val="181818"/>
                </a:solidFill>
                <a:effectLst/>
                <a:latin typeface="Garamond" panose="02020404030301010803" pitchFamily="18" charset="0"/>
                <a:ea typeface="Calibri" panose="020F0502020204030204" pitchFamily="34" charset="0"/>
              </a:rPr>
            </a:br>
            <a:r>
              <a:rPr lang="en-GB" sz="1800" dirty="0">
                <a:solidFill>
                  <a:srgbClr val="181818"/>
                </a:solidFill>
                <a:effectLst/>
                <a:latin typeface="Garamond" panose="02020404030301010803" pitchFamily="18" charset="0"/>
                <a:ea typeface="Calibri" panose="020F0502020204030204" pitchFamily="34" charset="0"/>
              </a:rPr>
              <a:t>Yours are the hands with which he is to bless the world.”</a:t>
            </a:r>
            <a:endParaRPr lang="en-GB" sz="1800" dirty="0">
              <a:effectLst/>
              <a:latin typeface="Calibri" panose="020F0502020204030204" pitchFamily="34" charset="0"/>
              <a:ea typeface="Calibri" panose="020F0502020204030204" pitchFamily="34" charset="0"/>
            </a:endParaRPr>
          </a:p>
          <a:p>
            <a:pPr algn="just"/>
            <a:endParaRPr lang="en-US" sz="900" dirty="0">
              <a:solidFill>
                <a:srgbClr val="000000"/>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pic>
        <p:nvPicPr>
          <p:cNvPr id="5122" name="Picture 2" descr="St. Teresa of Avila - The GIVEN Institute">
            <a:extLst>
              <a:ext uri="{FF2B5EF4-FFF2-40B4-BE49-F238E27FC236}">
                <a16:creationId xmlns:a16="http://schemas.microsoft.com/office/drawing/2014/main" id="{431FB740-5963-9F33-CDE0-EC4BFBF559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15"/>
          <a:stretch/>
        </p:blipFill>
        <p:spPr bwMode="auto">
          <a:xfrm>
            <a:off x="180294" y="234096"/>
            <a:ext cx="4594985" cy="637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278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466397"/>
            <a:ext cx="7432767" cy="1325563"/>
          </a:xfrm>
          <a:solidFill>
            <a:schemeClr val="bg1">
              <a:lumMod val="95000"/>
            </a:schemeClr>
          </a:solidFill>
          <a:ln w="57150">
            <a:solidFill>
              <a:schemeClr val="bg1">
                <a:lumMod val="65000"/>
              </a:schemeClr>
            </a:solidFill>
          </a:ln>
        </p:spPr>
        <p:txBody>
          <a:bodyPr>
            <a:normAutofit/>
          </a:bodyPr>
          <a:lstStyle/>
          <a:p>
            <a:pPr algn="ctr"/>
            <a:r>
              <a:rPr lang="en-GB" altLang="en-US" sz="6000" b="1" dirty="0">
                <a:solidFill>
                  <a:schemeClr val="bg1">
                    <a:lumMod val="75000"/>
                  </a:schemeClr>
                </a:solidFill>
                <a:latin typeface="Garamond" panose="02020404030301010803" pitchFamily="18" charset="0"/>
              </a:rPr>
              <a:t>Key Documents</a:t>
            </a:r>
            <a:endParaRPr lang="en-GB" sz="6000" b="1" dirty="0">
              <a:solidFill>
                <a:schemeClr val="bg1">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Rectangle 2">
            <a:extLst>
              <a:ext uri="{FF2B5EF4-FFF2-40B4-BE49-F238E27FC236}">
                <a16:creationId xmlns:a16="http://schemas.microsoft.com/office/drawing/2014/main" id="{9F178BD9-DA39-9BE6-4EC5-EBED0F867723}"/>
              </a:ext>
            </a:extLst>
          </p:cNvPr>
          <p:cNvSpPr txBox="1">
            <a:spLocks noChangeArrowheads="1"/>
          </p:cNvSpPr>
          <p:nvPr/>
        </p:nvSpPr>
        <p:spPr bwMode="auto">
          <a:xfrm>
            <a:off x="203200" y="1805810"/>
            <a:ext cx="11988800" cy="437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indent="0" algn="ctr">
              <a:buNone/>
            </a:pPr>
            <a:r>
              <a:rPr lang="en-GB" b="1" dirty="0">
                <a:solidFill>
                  <a:schemeClr val="accent4">
                    <a:lumMod val="75000"/>
                  </a:schemeClr>
                </a:solidFill>
                <a:latin typeface="Garamond" panose="02020404030301010803" pitchFamily="18" charset="0"/>
              </a:rPr>
              <a:t> </a:t>
            </a:r>
            <a:r>
              <a:rPr lang="en-GB" b="1" dirty="0">
                <a:solidFill>
                  <a:schemeClr val="bg1">
                    <a:lumMod val="75000"/>
                  </a:schemeClr>
                </a:solidFill>
                <a:latin typeface="Garamond" panose="02020404030301010803" pitchFamily="18" charset="0"/>
              </a:rPr>
              <a:t>WHERE WE ARE NOW … AND WHERE WE ARE HEADED</a:t>
            </a:r>
          </a:p>
          <a:p>
            <a:pPr marL="0" indent="0" algn="ctr">
              <a:buNone/>
            </a:pPr>
            <a:endParaRPr lang="en-GB" sz="100" b="1" dirty="0">
              <a:solidFill>
                <a:schemeClr val="accent4">
                  <a:lumMod val="75000"/>
                </a:schemeClr>
              </a:solidFill>
              <a:latin typeface="Garamond" panose="02020404030301010803" pitchFamily="18" charset="0"/>
            </a:endParaRPr>
          </a:p>
          <a:p>
            <a:r>
              <a:rPr lang="en-GB" b="1" dirty="0">
                <a:solidFill>
                  <a:schemeClr val="bg1">
                    <a:lumMod val="85000"/>
                  </a:schemeClr>
                </a:solidFill>
                <a:latin typeface="Garamond" panose="02020404030301010803" pitchFamily="18" charset="0"/>
              </a:rPr>
              <a:t>RECD</a:t>
            </a:r>
            <a:r>
              <a:rPr lang="en-GB" dirty="0">
                <a:solidFill>
                  <a:schemeClr val="bg1">
                    <a:lumMod val="85000"/>
                  </a:schemeClr>
                </a:solidFill>
                <a:latin typeface="Garamond" panose="02020404030301010803" pitchFamily="18" charset="0"/>
              </a:rPr>
              <a:t> (Religious Education Directory) – required implementation from 2012</a:t>
            </a:r>
          </a:p>
          <a:p>
            <a:r>
              <a:rPr lang="en-GB" b="1" dirty="0">
                <a:solidFill>
                  <a:schemeClr val="bg1">
                    <a:lumMod val="85000"/>
                  </a:schemeClr>
                </a:solidFill>
                <a:latin typeface="Garamond" panose="02020404030301010803" pitchFamily="18" charset="0"/>
              </a:rPr>
              <a:t>CSI </a:t>
            </a:r>
            <a:r>
              <a:rPr lang="en-GB" dirty="0">
                <a:solidFill>
                  <a:schemeClr val="bg1">
                    <a:lumMod val="85000"/>
                  </a:schemeClr>
                </a:solidFill>
                <a:latin typeface="Garamond" panose="02020404030301010803" pitchFamily="18" charset="0"/>
              </a:rPr>
              <a:t>(Catholic Schools Inspection) – launched from September 2022                            </a:t>
            </a:r>
          </a:p>
          <a:p>
            <a:pPr marL="0" indent="0">
              <a:buNone/>
            </a:pPr>
            <a:r>
              <a:rPr lang="en-GB" dirty="0">
                <a:solidFill>
                  <a:schemeClr val="bg1">
                    <a:lumMod val="85000"/>
                  </a:schemeClr>
                </a:solidFill>
                <a:latin typeface="Garamond" panose="02020404030301010803" pitchFamily="18" charset="0"/>
              </a:rPr>
              <a:t>            (in Brentwood, from January 2023)</a:t>
            </a:r>
          </a:p>
          <a:p>
            <a:r>
              <a:rPr lang="en-GB" b="1" dirty="0">
                <a:solidFill>
                  <a:schemeClr val="bg1">
                    <a:lumMod val="75000"/>
                  </a:schemeClr>
                </a:solidFill>
                <a:latin typeface="Garamond" panose="02020404030301010803" pitchFamily="18" charset="0"/>
              </a:rPr>
              <a:t>RED</a:t>
            </a:r>
            <a:r>
              <a:rPr lang="en-GB" dirty="0">
                <a:solidFill>
                  <a:schemeClr val="bg1">
                    <a:lumMod val="75000"/>
                  </a:schemeClr>
                </a:solidFill>
                <a:latin typeface="Garamond" panose="02020404030301010803" pitchFamily="18" charset="0"/>
              </a:rPr>
              <a:t> (Religious Education Directory) – launched February 2023, issued March </a:t>
            </a:r>
          </a:p>
          <a:p>
            <a:pPr marL="0" indent="0">
              <a:buNone/>
            </a:pPr>
            <a:r>
              <a:rPr lang="en-GB" dirty="0">
                <a:solidFill>
                  <a:schemeClr val="bg1">
                    <a:lumMod val="75000"/>
                  </a:schemeClr>
                </a:solidFill>
                <a:latin typeface="Garamond" panose="02020404030301010803" pitchFamily="18" charset="0"/>
              </a:rPr>
              <a:t>            2023, required implementation by September 2025 for EYFS – KS3</a:t>
            </a:r>
            <a:endParaRPr lang="en-GB" b="1" dirty="0">
              <a:solidFill>
                <a:schemeClr val="bg1">
                  <a:lumMod val="75000"/>
                </a:schemeClr>
              </a:solidFill>
              <a:latin typeface="Garamond" panose="02020404030301010803" pitchFamily="18" charset="0"/>
            </a:endParaRPr>
          </a:p>
          <a:p>
            <a:r>
              <a:rPr lang="en-GB" b="1" dirty="0">
                <a:solidFill>
                  <a:schemeClr val="bg1">
                    <a:lumMod val="75000"/>
                  </a:schemeClr>
                </a:solidFill>
                <a:latin typeface="Garamond" panose="02020404030301010803" pitchFamily="18" charset="0"/>
              </a:rPr>
              <a:t>PLD </a:t>
            </a:r>
            <a:r>
              <a:rPr lang="en-GB" dirty="0">
                <a:solidFill>
                  <a:schemeClr val="bg1">
                    <a:lumMod val="75000"/>
                  </a:schemeClr>
                </a:solidFill>
                <a:latin typeface="Garamond" panose="02020404030301010803" pitchFamily="18" charset="0"/>
              </a:rPr>
              <a:t>(Prayer and Liturgy Directory) – intended launch February 2023, </a:t>
            </a:r>
          </a:p>
          <a:p>
            <a:pPr marL="0" indent="0">
              <a:buNone/>
            </a:pPr>
            <a:r>
              <a:rPr lang="en-GB" dirty="0">
                <a:solidFill>
                  <a:schemeClr val="bg1">
                    <a:lumMod val="75000"/>
                  </a:schemeClr>
                </a:solidFill>
                <a:latin typeface="Garamond" panose="02020404030301010803" pitchFamily="18" charset="0"/>
              </a:rPr>
              <a:t>            postponed until later in 2023, required implementation by September 2025</a:t>
            </a:r>
          </a:p>
          <a:p>
            <a:r>
              <a:rPr lang="en-GB" b="1" dirty="0">
                <a:solidFill>
                  <a:schemeClr val="bg1">
                    <a:lumMod val="75000"/>
                  </a:schemeClr>
                </a:solidFill>
                <a:latin typeface="Garamond" panose="02020404030301010803" pitchFamily="18" charset="0"/>
              </a:rPr>
              <a:t>RED</a:t>
            </a:r>
            <a:r>
              <a:rPr lang="en-GB" dirty="0">
                <a:solidFill>
                  <a:schemeClr val="bg1">
                    <a:lumMod val="75000"/>
                  </a:schemeClr>
                </a:solidFill>
                <a:latin typeface="Garamond" panose="02020404030301010803" pitchFamily="18" charset="0"/>
              </a:rPr>
              <a:t> (Religious Education Directory) – KS5 working party </a:t>
            </a:r>
            <a:r>
              <a:rPr lang="en-GB" dirty="0">
                <a:solidFill>
                  <a:schemeClr val="bg1">
                    <a:lumMod val="85000"/>
                  </a:schemeClr>
                </a:solidFill>
                <a:latin typeface="Garamond" panose="02020404030301010803" pitchFamily="18" charset="0"/>
              </a:rPr>
              <a:t>under CES </a:t>
            </a:r>
          </a:p>
          <a:p>
            <a:pPr marL="0" indent="0">
              <a:buNone/>
            </a:pPr>
            <a:r>
              <a:rPr lang="en-GB" dirty="0">
                <a:solidFill>
                  <a:schemeClr val="bg1">
                    <a:lumMod val="85000"/>
                  </a:schemeClr>
                </a:solidFill>
                <a:latin typeface="Garamond" panose="02020404030301010803" pitchFamily="18" charset="0"/>
              </a:rPr>
              <a:t>                RE Adviser to be (re-)constituted in 2023-24 (especially re. Core RE) </a:t>
            </a:r>
          </a:p>
          <a:p>
            <a:r>
              <a:rPr lang="en-GB" b="1" dirty="0">
                <a:solidFill>
                  <a:schemeClr val="bg1">
                    <a:lumMod val="75000"/>
                  </a:schemeClr>
                </a:solidFill>
                <a:latin typeface="Garamond" panose="02020404030301010803" pitchFamily="18" charset="0"/>
              </a:rPr>
              <a:t>CLMD </a:t>
            </a:r>
            <a:r>
              <a:rPr lang="en-GB" dirty="0">
                <a:solidFill>
                  <a:schemeClr val="bg1">
                    <a:lumMod val="75000"/>
                  </a:schemeClr>
                </a:solidFill>
                <a:latin typeface="Garamond" panose="02020404030301010803" pitchFamily="18" charset="0"/>
              </a:rPr>
              <a:t>(Catholic Life and Mission Directory) – proposed for the near future</a:t>
            </a:r>
          </a:p>
        </p:txBody>
      </p:sp>
      <p:pic>
        <p:nvPicPr>
          <p:cNvPr id="3" name="Picture 4" descr="May be an image of one or more people and text that says &quot;To know You more clearly The Religious Education Directory for Catholic Schools, Academies and Colleges in Engiand and Wales MONSTRA Religious Education HINN BIVK Û MIANE Directory&quot;">
            <a:extLst>
              <a:ext uri="{FF2B5EF4-FFF2-40B4-BE49-F238E27FC236}">
                <a16:creationId xmlns:a16="http://schemas.microsoft.com/office/drawing/2014/main" id="{7871BED2-A848-24AC-1DB5-0F78C229C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47356"/>
            <a:ext cx="3093710" cy="428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08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466397"/>
            <a:ext cx="7432767" cy="1325563"/>
          </a:xfrm>
          <a:solidFill>
            <a:schemeClr val="bg1">
              <a:lumMod val="95000"/>
            </a:schemeClr>
          </a:solidFill>
          <a:ln w="57150">
            <a:solidFill>
              <a:schemeClr val="bg1">
                <a:lumMod val="65000"/>
              </a:schemeClr>
            </a:solidFill>
          </a:ln>
        </p:spPr>
        <p:txBody>
          <a:bodyPr>
            <a:normAutofit/>
          </a:bodyPr>
          <a:lstStyle/>
          <a:p>
            <a:pPr algn="ctr"/>
            <a:r>
              <a:rPr lang="en-GB" altLang="en-US" sz="6000" b="1" dirty="0">
                <a:solidFill>
                  <a:schemeClr val="bg1">
                    <a:lumMod val="75000"/>
                  </a:schemeClr>
                </a:solidFill>
                <a:latin typeface="Garamond" panose="02020404030301010803" pitchFamily="18" charset="0"/>
              </a:rPr>
              <a:t>Key Documents</a:t>
            </a:r>
            <a:endParaRPr lang="en-GB" sz="6000" b="1" dirty="0">
              <a:solidFill>
                <a:schemeClr val="bg1">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Rectangle 2">
            <a:extLst>
              <a:ext uri="{FF2B5EF4-FFF2-40B4-BE49-F238E27FC236}">
                <a16:creationId xmlns:a16="http://schemas.microsoft.com/office/drawing/2014/main" id="{9F178BD9-DA39-9BE6-4EC5-EBED0F867723}"/>
              </a:ext>
            </a:extLst>
          </p:cNvPr>
          <p:cNvSpPr txBox="1">
            <a:spLocks noChangeArrowheads="1"/>
          </p:cNvSpPr>
          <p:nvPr/>
        </p:nvSpPr>
        <p:spPr bwMode="auto">
          <a:xfrm>
            <a:off x="203200" y="1805810"/>
            <a:ext cx="11988800" cy="437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indent="0" algn="ctr">
              <a:buNone/>
            </a:pPr>
            <a:r>
              <a:rPr lang="en-GB" b="1" dirty="0">
                <a:solidFill>
                  <a:schemeClr val="accent4">
                    <a:lumMod val="75000"/>
                  </a:schemeClr>
                </a:solidFill>
                <a:latin typeface="Garamond" panose="02020404030301010803" pitchFamily="18" charset="0"/>
              </a:rPr>
              <a:t> </a:t>
            </a:r>
            <a:r>
              <a:rPr lang="en-GB" b="1" dirty="0">
                <a:solidFill>
                  <a:schemeClr val="bg1">
                    <a:lumMod val="75000"/>
                  </a:schemeClr>
                </a:solidFill>
                <a:latin typeface="Garamond" panose="02020404030301010803" pitchFamily="18" charset="0"/>
              </a:rPr>
              <a:t>WHERE WE ARE NOW … AND WHERE WE ARE HEADED</a:t>
            </a:r>
          </a:p>
          <a:p>
            <a:pPr marL="0" indent="0" algn="ctr">
              <a:buNone/>
            </a:pPr>
            <a:endParaRPr lang="en-GB" sz="100" b="1" dirty="0">
              <a:solidFill>
                <a:schemeClr val="accent4">
                  <a:lumMod val="75000"/>
                </a:schemeClr>
              </a:solidFill>
              <a:latin typeface="Garamond" panose="02020404030301010803" pitchFamily="18" charset="0"/>
            </a:endParaRPr>
          </a:p>
          <a:p>
            <a:r>
              <a:rPr lang="en-GB" b="1" dirty="0">
                <a:solidFill>
                  <a:schemeClr val="bg1">
                    <a:lumMod val="85000"/>
                  </a:schemeClr>
                </a:solidFill>
                <a:latin typeface="Garamond" panose="02020404030301010803" pitchFamily="18" charset="0"/>
              </a:rPr>
              <a:t>RECD</a:t>
            </a:r>
            <a:r>
              <a:rPr lang="en-GB" dirty="0">
                <a:solidFill>
                  <a:schemeClr val="bg1">
                    <a:lumMod val="85000"/>
                  </a:schemeClr>
                </a:solidFill>
                <a:latin typeface="Garamond" panose="02020404030301010803" pitchFamily="18" charset="0"/>
              </a:rPr>
              <a:t> (Religious Education Directory) – required implementation from 2012</a:t>
            </a:r>
          </a:p>
          <a:p>
            <a:r>
              <a:rPr lang="en-GB" b="1" dirty="0">
                <a:solidFill>
                  <a:schemeClr val="bg1">
                    <a:lumMod val="85000"/>
                  </a:schemeClr>
                </a:solidFill>
                <a:latin typeface="Garamond" panose="02020404030301010803" pitchFamily="18" charset="0"/>
              </a:rPr>
              <a:t>CSI </a:t>
            </a:r>
            <a:r>
              <a:rPr lang="en-GB" dirty="0">
                <a:solidFill>
                  <a:schemeClr val="bg1">
                    <a:lumMod val="85000"/>
                  </a:schemeClr>
                </a:solidFill>
                <a:latin typeface="Garamond" panose="02020404030301010803" pitchFamily="18" charset="0"/>
              </a:rPr>
              <a:t>(Catholic Schools Inspection) – launched from September 2022                            </a:t>
            </a:r>
          </a:p>
          <a:p>
            <a:pPr marL="0" indent="0">
              <a:buNone/>
            </a:pPr>
            <a:r>
              <a:rPr lang="en-GB" dirty="0">
                <a:solidFill>
                  <a:schemeClr val="bg1">
                    <a:lumMod val="85000"/>
                  </a:schemeClr>
                </a:solidFill>
                <a:latin typeface="Garamond" panose="02020404030301010803" pitchFamily="18" charset="0"/>
              </a:rPr>
              <a:t>            (in Brentwood, from January 2023)</a:t>
            </a:r>
          </a:p>
          <a:p>
            <a:r>
              <a:rPr lang="en-GB" b="1" dirty="0">
                <a:solidFill>
                  <a:schemeClr val="bg1">
                    <a:lumMod val="75000"/>
                  </a:schemeClr>
                </a:solidFill>
                <a:latin typeface="Garamond" panose="02020404030301010803" pitchFamily="18" charset="0"/>
              </a:rPr>
              <a:t>RED</a:t>
            </a:r>
            <a:r>
              <a:rPr lang="en-GB" dirty="0">
                <a:solidFill>
                  <a:schemeClr val="bg1">
                    <a:lumMod val="75000"/>
                  </a:schemeClr>
                </a:solidFill>
                <a:latin typeface="Garamond" panose="02020404030301010803" pitchFamily="18" charset="0"/>
              </a:rPr>
              <a:t> (Religious Education Directory) – launched February 2023, issued March </a:t>
            </a:r>
          </a:p>
          <a:p>
            <a:pPr marL="0" indent="0">
              <a:buNone/>
            </a:pPr>
            <a:r>
              <a:rPr lang="en-GB" dirty="0">
                <a:solidFill>
                  <a:schemeClr val="bg1">
                    <a:lumMod val="75000"/>
                  </a:schemeClr>
                </a:solidFill>
                <a:latin typeface="Garamond" panose="02020404030301010803" pitchFamily="18" charset="0"/>
              </a:rPr>
              <a:t>            2023, required implementation by September 2025 for EYFS – KS3</a:t>
            </a:r>
            <a:endParaRPr lang="en-GB" b="1" dirty="0">
              <a:solidFill>
                <a:schemeClr val="bg1">
                  <a:lumMod val="75000"/>
                </a:schemeClr>
              </a:solidFill>
              <a:latin typeface="Garamond" panose="02020404030301010803" pitchFamily="18" charset="0"/>
            </a:endParaRPr>
          </a:p>
          <a:p>
            <a:r>
              <a:rPr lang="en-GB" b="1" dirty="0">
                <a:solidFill>
                  <a:schemeClr val="bg1">
                    <a:lumMod val="75000"/>
                  </a:schemeClr>
                </a:solidFill>
                <a:latin typeface="Garamond" panose="02020404030301010803" pitchFamily="18" charset="0"/>
              </a:rPr>
              <a:t>PLD </a:t>
            </a:r>
            <a:r>
              <a:rPr lang="en-GB" dirty="0">
                <a:solidFill>
                  <a:schemeClr val="bg1">
                    <a:lumMod val="75000"/>
                  </a:schemeClr>
                </a:solidFill>
                <a:latin typeface="Garamond" panose="02020404030301010803" pitchFamily="18" charset="0"/>
              </a:rPr>
              <a:t>(Prayer and Liturgy Directory) – intended launch February 2023, </a:t>
            </a:r>
          </a:p>
          <a:p>
            <a:pPr marL="0" indent="0">
              <a:buNone/>
            </a:pPr>
            <a:r>
              <a:rPr lang="en-GB" dirty="0">
                <a:solidFill>
                  <a:schemeClr val="bg1">
                    <a:lumMod val="75000"/>
                  </a:schemeClr>
                </a:solidFill>
                <a:latin typeface="Garamond" panose="02020404030301010803" pitchFamily="18" charset="0"/>
              </a:rPr>
              <a:t>            postponed until later in 2023, required implementation by September 2025</a:t>
            </a:r>
          </a:p>
          <a:p>
            <a:r>
              <a:rPr lang="en-GB" b="1" dirty="0">
                <a:solidFill>
                  <a:schemeClr val="bg1">
                    <a:lumMod val="75000"/>
                  </a:schemeClr>
                </a:solidFill>
                <a:latin typeface="Garamond" panose="02020404030301010803" pitchFamily="18" charset="0"/>
              </a:rPr>
              <a:t>RED</a:t>
            </a:r>
            <a:r>
              <a:rPr lang="en-GB" dirty="0">
                <a:solidFill>
                  <a:schemeClr val="bg1">
                    <a:lumMod val="75000"/>
                  </a:schemeClr>
                </a:solidFill>
                <a:latin typeface="Garamond" panose="02020404030301010803" pitchFamily="18" charset="0"/>
              </a:rPr>
              <a:t> (Religious Education Directory) – KS5 working party </a:t>
            </a:r>
            <a:r>
              <a:rPr lang="en-GB" dirty="0">
                <a:solidFill>
                  <a:schemeClr val="bg1">
                    <a:lumMod val="85000"/>
                  </a:schemeClr>
                </a:solidFill>
                <a:latin typeface="Garamond" panose="02020404030301010803" pitchFamily="18" charset="0"/>
              </a:rPr>
              <a:t>under CES </a:t>
            </a:r>
          </a:p>
          <a:p>
            <a:pPr marL="0" indent="0">
              <a:buNone/>
            </a:pPr>
            <a:r>
              <a:rPr lang="en-GB" dirty="0">
                <a:solidFill>
                  <a:schemeClr val="bg1">
                    <a:lumMod val="85000"/>
                  </a:schemeClr>
                </a:solidFill>
                <a:latin typeface="Garamond" panose="02020404030301010803" pitchFamily="18" charset="0"/>
              </a:rPr>
              <a:t>                RE Adviser to be (re-)constituted in 2023-24 (especially re. Core RE) </a:t>
            </a:r>
          </a:p>
          <a:p>
            <a:r>
              <a:rPr lang="en-GB" b="1" dirty="0">
                <a:solidFill>
                  <a:schemeClr val="bg1">
                    <a:lumMod val="75000"/>
                  </a:schemeClr>
                </a:solidFill>
                <a:latin typeface="Garamond" panose="02020404030301010803" pitchFamily="18" charset="0"/>
              </a:rPr>
              <a:t>CLMD </a:t>
            </a:r>
            <a:r>
              <a:rPr lang="en-GB" dirty="0">
                <a:solidFill>
                  <a:schemeClr val="bg1">
                    <a:lumMod val="75000"/>
                  </a:schemeClr>
                </a:solidFill>
                <a:latin typeface="Garamond" panose="02020404030301010803" pitchFamily="18" charset="0"/>
              </a:rPr>
              <a:t>(Catholic Life and Mission Directory) – proposed for the near future</a:t>
            </a:r>
          </a:p>
        </p:txBody>
      </p:sp>
      <p:pic>
        <p:nvPicPr>
          <p:cNvPr id="3" name="Picture 4" descr="May be an image of one or more people and text that says &quot;To know You more clearly The Religious Education Directory for Catholic Schools, Academies and Colleges in Engiand and Wales MONSTRA Religious Education HINN BIVK Û MIANE Directory&quot;">
            <a:extLst>
              <a:ext uri="{FF2B5EF4-FFF2-40B4-BE49-F238E27FC236}">
                <a16:creationId xmlns:a16="http://schemas.microsoft.com/office/drawing/2014/main" id="{7871BED2-A848-24AC-1DB5-0F78C229C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47356"/>
            <a:ext cx="3093710" cy="42899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5957FE-C1FF-CCED-4113-850C827FB2BA}"/>
              </a:ext>
            </a:extLst>
          </p:cNvPr>
          <p:cNvPicPr>
            <a:picLocks noChangeAspect="1"/>
          </p:cNvPicPr>
          <p:nvPr/>
        </p:nvPicPr>
        <p:blipFill rotWithShape="1">
          <a:blip r:embed="rId4"/>
          <a:srcRect l="31288" t="14141" r="35000" b="6801"/>
          <a:stretch/>
        </p:blipFill>
        <p:spPr>
          <a:xfrm>
            <a:off x="3398980" y="793460"/>
            <a:ext cx="3400788" cy="4486016"/>
          </a:xfrm>
          <a:prstGeom prst="rect">
            <a:avLst/>
          </a:prstGeom>
        </p:spPr>
      </p:pic>
    </p:spTree>
    <p:extLst>
      <p:ext uri="{BB962C8B-B14F-4D97-AF65-F5344CB8AC3E}">
        <p14:creationId xmlns:p14="http://schemas.microsoft.com/office/powerpoint/2010/main" val="3790820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466397"/>
            <a:ext cx="7432767" cy="1325563"/>
          </a:xfrm>
          <a:solidFill>
            <a:schemeClr val="bg1">
              <a:lumMod val="95000"/>
            </a:schemeClr>
          </a:solidFill>
          <a:ln w="57150">
            <a:solidFill>
              <a:schemeClr val="bg1">
                <a:lumMod val="65000"/>
              </a:schemeClr>
            </a:solidFill>
          </a:ln>
        </p:spPr>
        <p:txBody>
          <a:bodyPr>
            <a:normAutofit/>
          </a:bodyPr>
          <a:lstStyle/>
          <a:p>
            <a:pPr algn="ctr"/>
            <a:r>
              <a:rPr lang="en-GB" altLang="en-US" sz="6000" b="1" dirty="0">
                <a:solidFill>
                  <a:schemeClr val="bg1">
                    <a:lumMod val="75000"/>
                  </a:schemeClr>
                </a:solidFill>
                <a:latin typeface="Garamond" panose="02020404030301010803" pitchFamily="18" charset="0"/>
              </a:rPr>
              <a:t>Key Documents</a:t>
            </a:r>
            <a:endParaRPr lang="en-GB" sz="6000" b="1" dirty="0">
              <a:solidFill>
                <a:schemeClr val="bg1">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Rectangle 2">
            <a:extLst>
              <a:ext uri="{FF2B5EF4-FFF2-40B4-BE49-F238E27FC236}">
                <a16:creationId xmlns:a16="http://schemas.microsoft.com/office/drawing/2014/main" id="{9F178BD9-DA39-9BE6-4EC5-EBED0F867723}"/>
              </a:ext>
            </a:extLst>
          </p:cNvPr>
          <p:cNvSpPr txBox="1">
            <a:spLocks noChangeArrowheads="1"/>
          </p:cNvSpPr>
          <p:nvPr/>
        </p:nvSpPr>
        <p:spPr bwMode="auto">
          <a:xfrm>
            <a:off x="203200" y="1805810"/>
            <a:ext cx="11988800" cy="437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indent="0" algn="ctr">
              <a:buNone/>
            </a:pPr>
            <a:r>
              <a:rPr lang="en-GB" b="1" dirty="0">
                <a:solidFill>
                  <a:schemeClr val="accent4">
                    <a:lumMod val="75000"/>
                  </a:schemeClr>
                </a:solidFill>
                <a:latin typeface="Garamond" panose="02020404030301010803" pitchFamily="18" charset="0"/>
              </a:rPr>
              <a:t> </a:t>
            </a:r>
            <a:r>
              <a:rPr lang="en-GB" b="1" dirty="0">
                <a:solidFill>
                  <a:schemeClr val="bg1">
                    <a:lumMod val="75000"/>
                  </a:schemeClr>
                </a:solidFill>
                <a:latin typeface="Garamond" panose="02020404030301010803" pitchFamily="18" charset="0"/>
              </a:rPr>
              <a:t>WHERE WE ARE NOW … AND WHERE WE ARE HEADED</a:t>
            </a:r>
          </a:p>
          <a:p>
            <a:pPr marL="0" indent="0" algn="ctr">
              <a:buNone/>
            </a:pPr>
            <a:endParaRPr lang="en-GB" sz="100" b="1" dirty="0">
              <a:solidFill>
                <a:schemeClr val="accent4">
                  <a:lumMod val="75000"/>
                </a:schemeClr>
              </a:solidFill>
              <a:latin typeface="Garamond" panose="02020404030301010803" pitchFamily="18" charset="0"/>
            </a:endParaRPr>
          </a:p>
          <a:p>
            <a:r>
              <a:rPr lang="en-GB" b="1" dirty="0">
                <a:solidFill>
                  <a:schemeClr val="bg1">
                    <a:lumMod val="85000"/>
                  </a:schemeClr>
                </a:solidFill>
                <a:latin typeface="Garamond" panose="02020404030301010803" pitchFamily="18" charset="0"/>
              </a:rPr>
              <a:t>RECD</a:t>
            </a:r>
            <a:r>
              <a:rPr lang="en-GB" dirty="0">
                <a:solidFill>
                  <a:schemeClr val="bg1">
                    <a:lumMod val="85000"/>
                  </a:schemeClr>
                </a:solidFill>
                <a:latin typeface="Garamond" panose="02020404030301010803" pitchFamily="18" charset="0"/>
              </a:rPr>
              <a:t> (Religious Education Directory) – required implementation from 2012</a:t>
            </a:r>
          </a:p>
          <a:p>
            <a:r>
              <a:rPr lang="en-GB" b="1" dirty="0">
                <a:solidFill>
                  <a:schemeClr val="bg1">
                    <a:lumMod val="85000"/>
                  </a:schemeClr>
                </a:solidFill>
                <a:latin typeface="Garamond" panose="02020404030301010803" pitchFamily="18" charset="0"/>
              </a:rPr>
              <a:t>CSI </a:t>
            </a:r>
            <a:r>
              <a:rPr lang="en-GB" dirty="0">
                <a:solidFill>
                  <a:schemeClr val="bg1">
                    <a:lumMod val="85000"/>
                  </a:schemeClr>
                </a:solidFill>
                <a:latin typeface="Garamond" panose="02020404030301010803" pitchFamily="18" charset="0"/>
              </a:rPr>
              <a:t>(Catholic Schools Inspection) – launched from September 2022                            </a:t>
            </a:r>
          </a:p>
          <a:p>
            <a:pPr marL="0" indent="0">
              <a:buNone/>
            </a:pPr>
            <a:r>
              <a:rPr lang="en-GB" dirty="0">
                <a:solidFill>
                  <a:schemeClr val="bg1">
                    <a:lumMod val="85000"/>
                  </a:schemeClr>
                </a:solidFill>
                <a:latin typeface="Garamond" panose="02020404030301010803" pitchFamily="18" charset="0"/>
              </a:rPr>
              <a:t>            (in Brentwood, from January 2023)</a:t>
            </a:r>
          </a:p>
          <a:p>
            <a:r>
              <a:rPr lang="en-GB" b="1" dirty="0">
                <a:solidFill>
                  <a:schemeClr val="bg1">
                    <a:lumMod val="75000"/>
                  </a:schemeClr>
                </a:solidFill>
                <a:latin typeface="Garamond" panose="02020404030301010803" pitchFamily="18" charset="0"/>
              </a:rPr>
              <a:t>RED</a:t>
            </a:r>
            <a:r>
              <a:rPr lang="en-GB" dirty="0">
                <a:solidFill>
                  <a:schemeClr val="bg1">
                    <a:lumMod val="75000"/>
                  </a:schemeClr>
                </a:solidFill>
                <a:latin typeface="Garamond" panose="02020404030301010803" pitchFamily="18" charset="0"/>
              </a:rPr>
              <a:t> (Religious Education Directory) – launched February 2023, issued March </a:t>
            </a:r>
          </a:p>
          <a:p>
            <a:pPr marL="0" indent="0">
              <a:buNone/>
            </a:pPr>
            <a:r>
              <a:rPr lang="en-GB" dirty="0">
                <a:solidFill>
                  <a:schemeClr val="bg1">
                    <a:lumMod val="75000"/>
                  </a:schemeClr>
                </a:solidFill>
                <a:latin typeface="Garamond" panose="02020404030301010803" pitchFamily="18" charset="0"/>
              </a:rPr>
              <a:t>            2023, required implementation by September 2025 for EYFS – KS3</a:t>
            </a:r>
            <a:endParaRPr lang="en-GB" b="1" dirty="0">
              <a:solidFill>
                <a:schemeClr val="bg1">
                  <a:lumMod val="75000"/>
                </a:schemeClr>
              </a:solidFill>
              <a:latin typeface="Garamond" panose="02020404030301010803" pitchFamily="18" charset="0"/>
            </a:endParaRPr>
          </a:p>
          <a:p>
            <a:r>
              <a:rPr lang="en-GB" b="1" dirty="0">
                <a:solidFill>
                  <a:schemeClr val="bg1">
                    <a:lumMod val="75000"/>
                  </a:schemeClr>
                </a:solidFill>
                <a:latin typeface="Garamond" panose="02020404030301010803" pitchFamily="18" charset="0"/>
              </a:rPr>
              <a:t>PLD </a:t>
            </a:r>
            <a:r>
              <a:rPr lang="en-GB" dirty="0">
                <a:solidFill>
                  <a:schemeClr val="bg1">
                    <a:lumMod val="75000"/>
                  </a:schemeClr>
                </a:solidFill>
                <a:latin typeface="Garamond" panose="02020404030301010803" pitchFamily="18" charset="0"/>
              </a:rPr>
              <a:t>(Prayer and Liturgy Directory) – intended launch February 2023, </a:t>
            </a:r>
          </a:p>
          <a:p>
            <a:pPr marL="0" indent="0">
              <a:buNone/>
            </a:pPr>
            <a:r>
              <a:rPr lang="en-GB" dirty="0">
                <a:solidFill>
                  <a:schemeClr val="bg1">
                    <a:lumMod val="75000"/>
                  </a:schemeClr>
                </a:solidFill>
                <a:latin typeface="Garamond" panose="02020404030301010803" pitchFamily="18" charset="0"/>
              </a:rPr>
              <a:t>            postponed until later in 2023, required implementation by September 2025</a:t>
            </a:r>
          </a:p>
          <a:p>
            <a:r>
              <a:rPr lang="en-GB" b="1" dirty="0">
                <a:solidFill>
                  <a:schemeClr val="bg1">
                    <a:lumMod val="75000"/>
                  </a:schemeClr>
                </a:solidFill>
                <a:latin typeface="Garamond" panose="02020404030301010803" pitchFamily="18" charset="0"/>
              </a:rPr>
              <a:t>RED</a:t>
            </a:r>
            <a:r>
              <a:rPr lang="en-GB" dirty="0">
                <a:solidFill>
                  <a:schemeClr val="bg1">
                    <a:lumMod val="75000"/>
                  </a:schemeClr>
                </a:solidFill>
                <a:latin typeface="Garamond" panose="02020404030301010803" pitchFamily="18" charset="0"/>
              </a:rPr>
              <a:t> (Religious Education Directory) – KS5 working party to be re-</a:t>
            </a:r>
            <a:r>
              <a:rPr lang="en-GB" dirty="0" err="1">
                <a:solidFill>
                  <a:schemeClr val="bg1">
                    <a:lumMod val="75000"/>
                  </a:schemeClr>
                </a:solidFill>
                <a:latin typeface="Garamond" panose="02020404030301010803" pitchFamily="18" charset="0"/>
              </a:rPr>
              <a:t>consCES</a:t>
            </a:r>
            <a:r>
              <a:rPr lang="en-GB" dirty="0">
                <a:solidFill>
                  <a:schemeClr val="bg1">
                    <a:lumMod val="75000"/>
                  </a:schemeClr>
                </a:solidFill>
                <a:latin typeface="Garamond" panose="02020404030301010803" pitchFamily="18" charset="0"/>
              </a:rPr>
              <a:t>    </a:t>
            </a:r>
          </a:p>
          <a:p>
            <a:pPr marL="0" indent="0">
              <a:buNone/>
            </a:pPr>
            <a:r>
              <a:rPr lang="en-GB">
                <a:solidFill>
                  <a:schemeClr val="bg1">
                    <a:lumMod val="75000"/>
                  </a:schemeClr>
                </a:solidFill>
                <a:latin typeface="Garamond" panose="02020404030301010803" pitchFamily="18" charset="0"/>
              </a:rPr>
              <a:t>            </a:t>
            </a:r>
            <a:r>
              <a:rPr lang="en-GB" dirty="0">
                <a:solidFill>
                  <a:schemeClr val="bg1">
                    <a:lumMod val="75000"/>
                  </a:schemeClr>
                </a:solidFill>
                <a:latin typeface="Garamond" panose="02020404030301010803" pitchFamily="18" charset="0"/>
              </a:rPr>
              <a:t> </a:t>
            </a:r>
            <a:r>
              <a:rPr lang="en-GB">
                <a:solidFill>
                  <a:schemeClr val="bg1">
                    <a:lumMod val="85000"/>
                  </a:schemeClr>
                </a:solidFill>
                <a:latin typeface="Garamond" panose="02020404030301010803" pitchFamily="18" charset="0"/>
              </a:rPr>
              <a:t>RE </a:t>
            </a:r>
            <a:r>
              <a:rPr lang="en-GB" dirty="0">
                <a:solidFill>
                  <a:schemeClr val="bg1">
                    <a:lumMod val="85000"/>
                  </a:schemeClr>
                </a:solidFill>
                <a:latin typeface="Garamond" panose="02020404030301010803" pitchFamily="18" charset="0"/>
              </a:rPr>
              <a:t>Adviser to be (re-)constituted in 2023-24 (especially re. Core RE)</a:t>
            </a:r>
            <a:endParaRPr lang="en-GB" dirty="0">
              <a:solidFill>
                <a:schemeClr val="bg1">
                  <a:lumMod val="75000"/>
                </a:schemeClr>
              </a:solidFill>
              <a:latin typeface="Garamond" panose="02020404030301010803" pitchFamily="18" charset="0"/>
            </a:endParaRPr>
          </a:p>
          <a:p>
            <a:r>
              <a:rPr lang="en-GB" b="1" dirty="0">
                <a:solidFill>
                  <a:schemeClr val="bg1">
                    <a:lumMod val="75000"/>
                  </a:schemeClr>
                </a:solidFill>
                <a:latin typeface="Garamond" panose="02020404030301010803" pitchFamily="18" charset="0"/>
              </a:rPr>
              <a:t>CLMD </a:t>
            </a:r>
            <a:r>
              <a:rPr lang="en-GB" dirty="0">
                <a:solidFill>
                  <a:schemeClr val="bg1">
                    <a:lumMod val="75000"/>
                  </a:schemeClr>
                </a:solidFill>
                <a:latin typeface="Garamond" panose="02020404030301010803" pitchFamily="18" charset="0"/>
              </a:rPr>
              <a:t>(Catholic Life and Mission Directory) – proposed for the near future</a:t>
            </a:r>
          </a:p>
        </p:txBody>
      </p:sp>
      <p:pic>
        <p:nvPicPr>
          <p:cNvPr id="3" name="Picture 4" descr="May be an image of one or more people and text that says &quot;To know You more clearly The Religious Education Directory for Catholic Schools, Academies and Colleges in Engiand and Wales MONSTRA Religious Education HINN BIVK Û MIANE Directory&quot;">
            <a:extLst>
              <a:ext uri="{FF2B5EF4-FFF2-40B4-BE49-F238E27FC236}">
                <a16:creationId xmlns:a16="http://schemas.microsoft.com/office/drawing/2014/main" id="{7871BED2-A848-24AC-1DB5-0F78C229C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47356"/>
            <a:ext cx="3093710" cy="42899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5957FE-C1FF-CCED-4113-850C827FB2BA}"/>
              </a:ext>
            </a:extLst>
          </p:cNvPr>
          <p:cNvPicPr>
            <a:picLocks noChangeAspect="1"/>
          </p:cNvPicPr>
          <p:nvPr/>
        </p:nvPicPr>
        <p:blipFill rotWithShape="1">
          <a:blip r:embed="rId4"/>
          <a:srcRect l="31288" t="14141" r="35000" b="6801"/>
          <a:stretch/>
        </p:blipFill>
        <p:spPr>
          <a:xfrm>
            <a:off x="3398980" y="793460"/>
            <a:ext cx="3400788" cy="4486016"/>
          </a:xfrm>
          <a:prstGeom prst="rect">
            <a:avLst/>
          </a:prstGeom>
        </p:spPr>
      </p:pic>
      <p:sp>
        <p:nvSpPr>
          <p:cNvPr id="9" name="TextBox 8">
            <a:extLst>
              <a:ext uri="{FF2B5EF4-FFF2-40B4-BE49-F238E27FC236}">
                <a16:creationId xmlns:a16="http://schemas.microsoft.com/office/drawing/2014/main" id="{DB941046-78B1-A5BB-9C1A-C342F79D549C}"/>
              </a:ext>
            </a:extLst>
          </p:cNvPr>
          <p:cNvSpPr txBox="1"/>
          <p:nvPr/>
        </p:nvSpPr>
        <p:spPr>
          <a:xfrm>
            <a:off x="6901838" y="1403819"/>
            <a:ext cx="3400788" cy="3416320"/>
          </a:xfrm>
          <a:prstGeom prst="rect">
            <a:avLst/>
          </a:prstGeom>
          <a:solidFill>
            <a:schemeClr val="accent6">
              <a:lumMod val="75000"/>
            </a:schemeClr>
          </a:solidFill>
          <a:ln>
            <a:solidFill>
              <a:srgbClr val="24157D"/>
            </a:solidFill>
          </a:ln>
        </p:spPr>
        <p:txBody>
          <a:bodyPr wrap="square" rtlCol="0">
            <a:spAutoFit/>
          </a:bodyPr>
          <a:lstStyle/>
          <a:p>
            <a:pPr algn="ctr"/>
            <a:r>
              <a:rPr lang="en-US" sz="4400" b="1" dirty="0">
                <a:solidFill>
                  <a:schemeClr val="bg1"/>
                </a:solidFill>
              </a:rPr>
              <a:t>To follow You more nearly</a:t>
            </a:r>
            <a:endParaRPr lang="en-US" sz="1100" b="1" dirty="0">
              <a:solidFill>
                <a:schemeClr val="bg1"/>
              </a:solidFill>
            </a:endParaRPr>
          </a:p>
          <a:p>
            <a:pPr algn="ctr"/>
            <a:endParaRPr lang="en-US" sz="1200" b="1" dirty="0">
              <a:solidFill>
                <a:schemeClr val="bg1"/>
              </a:solidFill>
            </a:endParaRPr>
          </a:p>
          <a:p>
            <a:pPr algn="ctr"/>
            <a:r>
              <a:rPr lang="en-US" sz="1400" dirty="0">
                <a:solidFill>
                  <a:schemeClr val="bg1"/>
                </a:solidFill>
              </a:rPr>
              <a:t>The Catholic Life and Mission Directory</a:t>
            </a:r>
          </a:p>
          <a:p>
            <a:pPr algn="ctr"/>
            <a:r>
              <a:rPr lang="en-US" sz="1100" i="1" dirty="0">
                <a:solidFill>
                  <a:schemeClr val="bg1"/>
                </a:solidFill>
              </a:rPr>
              <a:t>for Catholic Schools , Academies and Colleges                                     in England and Wales</a:t>
            </a:r>
          </a:p>
          <a:p>
            <a:pPr algn="ctr"/>
            <a:endParaRPr lang="en-US" sz="2000" i="1" dirty="0">
              <a:solidFill>
                <a:schemeClr val="bg1"/>
              </a:solidFill>
            </a:endParaRPr>
          </a:p>
          <a:p>
            <a:pPr algn="ctr"/>
            <a:endParaRPr lang="en-US" sz="2000" i="1" dirty="0">
              <a:solidFill>
                <a:schemeClr val="bg1"/>
              </a:solidFill>
            </a:endParaRPr>
          </a:p>
          <a:p>
            <a:pPr algn="ctr"/>
            <a:endParaRPr lang="en-US" sz="2000" i="1" dirty="0">
              <a:solidFill>
                <a:schemeClr val="bg1"/>
              </a:solidFill>
            </a:endParaRPr>
          </a:p>
          <a:p>
            <a:pPr algn="ctr"/>
            <a:endParaRPr lang="en-GB" i="1" dirty="0">
              <a:solidFill>
                <a:schemeClr val="bg1"/>
              </a:solidFill>
            </a:endParaRPr>
          </a:p>
        </p:txBody>
      </p:sp>
      <p:sp>
        <p:nvSpPr>
          <p:cNvPr id="13" name="TextBox 12">
            <a:extLst>
              <a:ext uri="{FF2B5EF4-FFF2-40B4-BE49-F238E27FC236}">
                <a16:creationId xmlns:a16="http://schemas.microsoft.com/office/drawing/2014/main" id="{8D1A098A-34ED-E2FA-8E3B-F5B1800B2E9D}"/>
              </a:ext>
            </a:extLst>
          </p:cNvPr>
          <p:cNvSpPr txBox="1"/>
          <p:nvPr/>
        </p:nvSpPr>
        <p:spPr>
          <a:xfrm>
            <a:off x="6901838" y="4810197"/>
            <a:ext cx="1792727" cy="1138773"/>
          </a:xfrm>
          <a:prstGeom prst="rect">
            <a:avLst/>
          </a:prstGeom>
          <a:solidFill>
            <a:schemeClr val="accent6">
              <a:lumMod val="50000"/>
            </a:schemeClr>
          </a:solidFill>
        </p:spPr>
        <p:txBody>
          <a:bodyPr wrap="square" rtlCol="0">
            <a:spAutoFit/>
          </a:bodyPr>
          <a:lstStyle/>
          <a:p>
            <a:endParaRPr lang="en-US" sz="850" b="1" dirty="0">
              <a:solidFill>
                <a:schemeClr val="bg1"/>
              </a:solidFill>
              <a:latin typeface="Amasis MT Pro Black" panose="020B0604020202020204" pitchFamily="18" charset="0"/>
              <a:cs typeface="Aldhabi" panose="020B0604020202020204" pitchFamily="2" charset="-78"/>
            </a:endParaRPr>
          </a:p>
          <a:p>
            <a:endParaRPr lang="en-GB" sz="850" b="1" dirty="0">
              <a:solidFill>
                <a:schemeClr val="bg1"/>
              </a:solidFill>
              <a:latin typeface="Amasis MT Pro Black" panose="020B0604020202020204" pitchFamily="18" charset="0"/>
              <a:cs typeface="Aldhabi" panose="020B0604020202020204" pitchFamily="2" charset="-78"/>
            </a:endParaRPr>
          </a:p>
          <a:p>
            <a:endParaRPr lang="en-GB" sz="850" b="1" dirty="0">
              <a:solidFill>
                <a:schemeClr val="bg1"/>
              </a:solidFill>
              <a:latin typeface="Amasis MT Pro Black" panose="020B0604020202020204" pitchFamily="18" charset="0"/>
              <a:cs typeface="Aldhabi" panose="020B0604020202020204" pitchFamily="2" charset="-78"/>
            </a:endParaRPr>
          </a:p>
          <a:p>
            <a:endParaRPr lang="en-GB" sz="850" b="1" dirty="0">
              <a:solidFill>
                <a:schemeClr val="bg1"/>
              </a:solidFill>
              <a:latin typeface="Amasis MT Pro Black" panose="020B0604020202020204" pitchFamily="18" charset="0"/>
              <a:cs typeface="Aldhabi" panose="020B0604020202020204" pitchFamily="2" charset="-78"/>
            </a:endParaRPr>
          </a:p>
          <a:p>
            <a:endParaRPr lang="en-GB" sz="850" b="1" dirty="0">
              <a:solidFill>
                <a:schemeClr val="bg1"/>
              </a:solidFill>
              <a:latin typeface="Amasis MT Pro Black" panose="020B0604020202020204" pitchFamily="18" charset="0"/>
              <a:cs typeface="Aldhabi" panose="020B0604020202020204" pitchFamily="2" charset="-78"/>
            </a:endParaRPr>
          </a:p>
          <a:p>
            <a:endParaRPr lang="en-GB" sz="850" b="1" dirty="0">
              <a:solidFill>
                <a:schemeClr val="bg1"/>
              </a:solidFill>
              <a:latin typeface="Amasis MT Pro Black" panose="020B0604020202020204" pitchFamily="18" charset="0"/>
              <a:cs typeface="Aldhabi" panose="020B0604020202020204" pitchFamily="2" charset="-78"/>
            </a:endParaRPr>
          </a:p>
          <a:p>
            <a:endParaRPr lang="en-GB" sz="850" b="1" dirty="0">
              <a:solidFill>
                <a:schemeClr val="bg1"/>
              </a:solidFill>
              <a:latin typeface="Amasis MT Pro Black" panose="020B0604020202020204" pitchFamily="18" charset="0"/>
              <a:cs typeface="Aldhabi" panose="020B0604020202020204" pitchFamily="2" charset="-78"/>
            </a:endParaRPr>
          </a:p>
          <a:p>
            <a:endParaRPr lang="en-GB" sz="850" b="1" dirty="0">
              <a:solidFill>
                <a:schemeClr val="bg1"/>
              </a:solidFill>
              <a:latin typeface="Amasis MT Pro Black" panose="020B0604020202020204" pitchFamily="18" charset="0"/>
              <a:cs typeface="Aldhabi" panose="020B0604020202020204" pitchFamily="2" charset="-78"/>
            </a:endParaRPr>
          </a:p>
        </p:txBody>
      </p:sp>
      <p:sp>
        <p:nvSpPr>
          <p:cNvPr id="14" name="TextBox 13">
            <a:extLst>
              <a:ext uri="{FF2B5EF4-FFF2-40B4-BE49-F238E27FC236}">
                <a16:creationId xmlns:a16="http://schemas.microsoft.com/office/drawing/2014/main" id="{EE1EBD35-3586-E6ED-82BB-3DDBBA62EEC9}"/>
              </a:ext>
            </a:extLst>
          </p:cNvPr>
          <p:cNvSpPr txBox="1"/>
          <p:nvPr/>
        </p:nvSpPr>
        <p:spPr>
          <a:xfrm rot="20812247">
            <a:off x="7029733" y="4389535"/>
            <a:ext cx="3454553" cy="1138773"/>
          </a:xfrm>
          <a:prstGeom prst="rect">
            <a:avLst/>
          </a:prstGeom>
          <a:solidFill>
            <a:schemeClr val="accent6">
              <a:lumMod val="50000"/>
            </a:schemeClr>
          </a:solidFill>
        </p:spPr>
        <p:txBody>
          <a:bodyPr wrap="square" rtlCol="0">
            <a:spAutoFit/>
          </a:bodyPr>
          <a:lstStyle/>
          <a:p>
            <a:endParaRPr lang="en-US" sz="850" b="1" dirty="0">
              <a:solidFill>
                <a:schemeClr val="bg1"/>
              </a:solidFill>
              <a:latin typeface="Amasis MT Pro Black" panose="020B0604020202020204" pitchFamily="18" charset="0"/>
              <a:cs typeface="Aldhabi" panose="020B0604020202020204" pitchFamily="2" charset="-78"/>
            </a:endParaRPr>
          </a:p>
          <a:p>
            <a:endParaRPr lang="en-GB" sz="850" b="1" dirty="0">
              <a:solidFill>
                <a:schemeClr val="bg1"/>
              </a:solidFill>
              <a:latin typeface="Amasis MT Pro Black" panose="020B0604020202020204" pitchFamily="18" charset="0"/>
              <a:cs typeface="Aldhabi" panose="020B0604020202020204" pitchFamily="2" charset="-78"/>
            </a:endParaRPr>
          </a:p>
          <a:p>
            <a:endParaRPr lang="en-GB" sz="850" b="1" dirty="0">
              <a:solidFill>
                <a:schemeClr val="bg1"/>
              </a:solidFill>
              <a:latin typeface="Amasis MT Pro Black" panose="020B0604020202020204" pitchFamily="18" charset="0"/>
              <a:cs typeface="Aldhabi" panose="020B0604020202020204" pitchFamily="2" charset="-78"/>
            </a:endParaRPr>
          </a:p>
          <a:p>
            <a:endParaRPr lang="en-GB" sz="850" b="1" dirty="0">
              <a:solidFill>
                <a:schemeClr val="bg1"/>
              </a:solidFill>
              <a:latin typeface="Amasis MT Pro Black" panose="020B0604020202020204" pitchFamily="18" charset="0"/>
              <a:cs typeface="Aldhabi" panose="020B0604020202020204" pitchFamily="2" charset="-78"/>
            </a:endParaRPr>
          </a:p>
          <a:p>
            <a:endParaRPr lang="en-GB" sz="850" b="1" dirty="0">
              <a:solidFill>
                <a:schemeClr val="bg1"/>
              </a:solidFill>
              <a:latin typeface="Amasis MT Pro Black" panose="020B0604020202020204" pitchFamily="18" charset="0"/>
              <a:cs typeface="Aldhabi" panose="020B0604020202020204" pitchFamily="2" charset="-78"/>
            </a:endParaRPr>
          </a:p>
          <a:p>
            <a:endParaRPr lang="en-GB" sz="850" b="1" dirty="0">
              <a:solidFill>
                <a:schemeClr val="bg1"/>
              </a:solidFill>
              <a:latin typeface="Amasis MT Pro Black" panose="020B0604020202020204" pitchFamily="18" charset="0"/>
              <a:cs typeface="Aldhabi" panose="020B0604020202020204" pitchFamily="2" charset="-78"/>
            </a:endParaRPr>
          </a:p>
          <a:p>
            <a:endParaRPr lang="en-GB" sz="850" b="1" dirty="0">
              <a:solidFill>
                <a:schemeClr val="bg1"/>
              </a:solidFill>
              <a:latin typeface="Amasis MT Pro Black" panose="020B0604020202020204" pitchFamily="18" charset="0"/>
              <a:cs typeface="Aldhabi" panose="020B0604020202020204" pitchFamily="2" charset="-78"/>
            </a:endParaRPr>
          </a:p>
          <a:p>
            <a:endParaRPr lang="en-GB" sz="850" b="1" dirty="0">
              <a:solidFill>
                <a:schemeClr val="bg1"/>
              </a:solidFill>
              <a:latin typeface="Amasis MT Pro Black" panose="020B0604020202020204" pitchFamily="18" charset="0"/>
              <a:cs typeface="Aldhabi" panose="020B0604020202020204" pitchFamily="2" charset="-78"/>
            </a:endParaRPr>
          </a:p>
        </p:txBody>
      </p:sp>
      <p:sp>
        <p:nvSpPr>
          <p:cNvPr id="12" name="TextBox 11">
            <a:extLst>
              <a:ext uri="{FF2B5EF4-FFF2-40B4-BE49-F238E27FC236}">
                <a16:creationId xmlns:a16="http://schemas.microsoft.com/office/drawing/2014/main" id="{01ADA908-6D8B-DD81-553D-57E69BEC6A0A}"/>
              </a:ext>
            </a:extLst>
          </p:cNvPr>
          <p:cNvSpPr txBox="1"/>
          <p:nvPr/>
        </p:nvSpPr>
        <p:spPr>
          <a:xfrm>
            <a:off x="8694565" y="4833989"/>
            <a:ext cx="1602637" cy="1107996"/>
          </a:xfrm>
          <a:prstGeom prst="rect">
            <a:avLst/>
          </a:prstGeom>
          <a:solidFill>
            <a:schemeClr val="accent6">
              <a:lumMod val="50000"/>
            </a:schemeClr>
          </a:solidFill>
        </p:spPr>
        <p:txBody>
          <a:bodyPr wrap="square" rtlCol="0">
            <a:spAutoFit/>
          </a:bodyPr>
          <a:lstStyle/>
          <a:p>
            <a:endParaRPr lang="en-US" sz="700" b="1" dirty="0">
              <a:solidFill>
                <a:schemeClr val="bg1"/>
              </a:solidFill>
              <a:latin typeface="Amasis MT Pro Black" panose="020B0604020202020204" pitchFamily="18" charset="0"/>
              <a:cs typeface="Aldhabi" panose="020B0604020202020204" pitchFamily="2" charset="-78"/>
            </a:endParaRPr>
          </a:p>
          <a:p>
            <a:r>
              <a:rPr lang="en-US" sz="1600" b="1" dirty="0">
                <a:solidFill>
                  <a:schemeClr val="bg1"/>
                </a:solidFill>
                <a:latin typeface="Amasis MT Pro Black" panose="020B0604020202020204" pitchFamily="18" charset="0"/>
                <a:cs typeface="Aldhabi" panose="020B0604020202020204" pitchFamily="2" charset="-78"/>
              </a:rPr>
              <a:t>Catholic Life and Mission                                 Directory</a:t>
            </a:r>
          </a:p>
          <a:p>
            <a:endParaRPr lang="en-GB" sz="1100" b="1" dirty="0">
              <a:solidFill>
                <a:schemeClr val="bg1"/>
              </a:solidFill>
              <a:latin typeface="Amasis MT Pro Black" panose="020B0604020202020204" pitchFamily="18" charset="0"/>
              <a:cs typeface="Aldhabi" panose="020B0604020202020204" pitchFamily="2" charset="-78"/>
            </a:endParaRPr>
          </a:p>
        </p:txBody>
      </p:sp>
      <p:sp>
        <p:nvSpPr>
          <p:cNvPr id="15" name="Rectangle 14">
            <a:extLst>
              <a:ext uri="{FF2B5EF4-FFF2-40B4-BE49-F238E27FC236}">
                <a16:creationId xmlns:a16="http://schemas.microsoft.com/office/drawing/2014/main" id="{8C2AD739-1F16-EE68-1156-6FC43E5E2371}"/>
              </a:ext>
            </a:extLst>
          </p:cNvPr>
          <p:cNvSpPr/>
          <p:nvPr/>
        </p:nvSpPr>
        <p:spPr>
          <a:xfrm>
            <a:off x="10297202" y="4012071"/>
            <a:ext cx="314979" cy="14593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Diagram&#10;&#10;Description automatically generated">
            <a:extLst>
              <a:ext uri="{FF2B5EF4-FFF2-40B4-BE49-F238E27FC236}">
                <a16:creationId xmlns:a16="http://schemas.microsoft.com/office/drawing/2014/main" id="{CAD555EA-F870-A20E-3D39-35818AC84642}"/>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80825" y="4915778"/>
            <a:ext cx="951796" cy="94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2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8" name="Picture 7">
            <a:extLst>
              <a:ext uri="{FF2B5EF4-FFF2-40B4-BE49-F238E27FC236}">
                <a16:creationId xmlns:a16="http://schemas.microsoft.com/office/drawing/2014/main" id="{ACF2FD0F-6472-BD05-57DB-6EC3D8F94559}"/>
              </a:ext>
            </a:extLst>
          </p:cNvPr>
          <p:cNvPicPr>
            <a:picLocks noChangeAspect="1"/>
          </p:cNvPicPr>
          <p:nvPr/>
        </p:nvPicPr>
        <p:blipFill rotWithShape="1">
          <a:blip r:embed="rId3"/>
          <a:srcRect l="29621" t="38788" r="12500" b="16768"/>
          <a:stretch/>
        </p:blipFill>
        <p:spPr>
          <a:xfrm>
            <a:off x="-1" y="380999"/>
            <a:ext cx="12054993" cy="5207001"/>
          </a:xfrm>
          <a:prstGeom prst="rect">
            <a:avLst/>
          </a:prstGeom>
        </p:spPr>
      </p:pic>
    </p:spTree>
    <p:extLst>
      <p:ext uri="{BB962C8B-B14F-4D97-AF65-F5344CB8AC3E}">
        <p14:creationId xmlns:p14="http://schemas.microsoft.com/office/powerpoint/2010/main" val="2873800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2524</Words>
  <Application>Microsoft Office PowerPoint</Application>
  <PresentationFormat>Widescreen</PresentationFormat>
  <Paragraphs>275</Paragraphs>
  <Slides>56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Amasis MT Pro Black</vt:lpstr>
      <vt:lpstr>Arial</vt:lpstr>
      <vt:lpstr>Calibri</vt:lpstr>
      <vt:lpstr>Calibri Light</vt:lpstr>
      <vt:lpstr>Garamond</vt:lpstr>
      <vt:lpstr>Lora</vt:lpstr>
      <vt:lpstr>Office Theme</vt:lpstr>
      <vt:lpstr>Brentwood Diocesan Education Service</vt:lpstr>
      <vt:lpstr>Prayer</vt:lpstr>
      <vt:lpstr>PowerPoint Presentation</vt:lpstr>
      <vt:lpstr>Catholic Education : Current  Context</vt:lpstr>
      <vt:lpstr>Key Documents</vt:lpstr>
      <vt:lpstr>Key Documents</vt:lpstr>
      <vt:lpstr>Key Documents</vt:lpstr>
      <vt:lpstr>Key Documents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and Liturgy Directory-responsibilities</vt:lpstr>
      <vt:lpstr>Prayer and Liturgy Directory-responsibilities-questions to consider</vt:lpstr>
      <vt:lpstr>Prayer and Liturgy Directory-responsibilities</vt:lpstr>
      <vt:lpstr>Prayer and Liturgy Directory-responsibilities-questions to consider</vt:lpstr>
      <vt:lpstr>Prayer and Liturgy Directory-responsibilities</vt:lpstr>
      <vt:lpstr>Prayer and Liturgy Directory-responsibilities-questions to consider</vt:lpstr>
      <vt:lpstr>Prayer and Liturgy Directory-responsibilities</vt:lpstr>
      <vt:lpstr>Prayer and Liturgy Directory-responsibilities-questions to consider</vt:lpstr>
      <vt:lpstr>Prayer and Liturgy Directory-responsibilities</vt:lpstr>
      <vt:lpstr>Prayer and Liturgy Directory-responsibilities-questions to consider</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John Adams</cp:lastModifiedBy>
  <cp:revision>121</cp:revision>
  <dcterms:created xsi:type="dcterms:W3CDTF">2019-09-06T14:56:38Z</dcterms:created>
  <dcterms:modified xsi:type="dcterms:W3CDTF">2024-03-08T16:01:26Z</dcterms:modified>
</cp:coreProperties>
</file>