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6" r:id="rId5"/>
    <p:sldId id="289" r:id="rId6"/>
    <p:sldId id="297" r:id="rId7"/>
    <p:sldId id="333" r:id="rId8"/>
    <p:sldId id="360" r:id="rId9"/>
    <p:sldId id="374" r:id="rId10"/>
    <p:sldId id="376" r:id="rId11"/>
    <p:sldId id="3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FF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D94F2C95-399B-46E7-85E5-10BDD066952F}"/>
    <pc:docChg chg="modSld">
      <pc:chgData name="John Adams" userId="1143faee-bb16-416e-8056-0ed4c730fe93" providerId="ADAL" clId="{D94F2C95-399B-46E7-85E5-10BDD066952F}" dt="2024-03-19T13:27:53.207" v="0" actId="20577"/>
      <pc:docMkLst>
        <pc:docMk/>
      </pc:docMkLst>
      <pc:sldChg chg="modSp mod">
        <pc:chgData name="John Adams" userId="1143faee-bb16-416e-8056-0ed4c730fe93" providerId="ADAL" clId="{D94F2C95-399B-46E7-85E5-10BDD066952F}" dt="2024-03-19T13:27:53.207" v="0" actId="20577"/>
        <pc:sldMkLst>
          <pc:docMk/>
          <pc:sldMk cId="2058881387" sldId="297"/>
        </pc:sldMkLst>
        <pc:spChg chg="mod">
          <ac:chgData name="John Adams" userId="1143faee-bb16-416e-8056-0ed4c730fe93" providerId="ADAL" clId="{D94F2C95-399B-46E7-85E5-10BDD066952F}" dt="2024-03-19T13:27:53.207" v="0" actId="20577"/>
          <ac:spMkLst>
            <pc:docMk/>
            <pc:sldMk cId="2058881387" sldId="29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20/03/2024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15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April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Joy ~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35427A1-BDF4-5445-4BBF-E30D8C10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8037" y="1933112"/>
            <a:ext cx="5105985" cy="28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329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50493" y="1657710"/>
            <a:ext cx="7404727" cy="4585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2800" dirty="0">
                <a:latin typeface="Garamond" panose="02020404030301010803" pitchFamily="18" charset="0"/>
              </a:rPr>
              <a:t>In the accounts of the Resurrection,                 Mary Magdalene is transformed from sorrow to joy in the light of the Risen Lord.  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She is sent forth by Jesus to proclaim a message of hope to the disciples, reminding us that we are also called to share the Good News of the Resurrection through the witness of our lives.</a:t>
            </a:r>
          </a:p>
          <a:p>
            <a:pPr algn="ctr"/>
            <a:r>
              <a:rPr lang="en-GB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walking the path of joy.</a:t>
            </a:r>
            <a:endParaRPr lang="en-GB" sz="20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 algn="ctr"/>
            <a:endParaRPr lang="en-GB" sz="12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J.O.Y.  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Loving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esus, Loving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thers, Loving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ourself..</a:t>
            </a:r>
            <a:endParaRPr lang="en-GB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244172"/>
            <a:ext cx="10461171" cy="1292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48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the path of joy</a:t>
            </a:r>
            <a:endParaRPr lang="en-GB" sz="4800" dirty="0">
              <a:solidFill>
                <a:schemeClr val="accent5">
                  <a:lumMod val="75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2" y="1837678"/>
            <a:ext cx="3916157" cy="44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7332807" y="2090083"/>
            <a:ext cx="485919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Third Sunday of Easter</a:t>
            </a:r>
          </a:p>
          <a:p>
            <a:pPr algn="ctr"/>
            <a:r>
              <a:rPr lang="en-GB" sz="3600" b="1" dirty="0">
                <a:latin typeface="Garamond" panose="02020404030301010803" pitchFamily="18" charset="0"/>
              </a:rPr>
              <a:t>14</a:t>
            </a:r>
            <a:r>
              <a:rPr lang="en-GB" sz="3600" b="1" baseline="30000" dirty="0">
                <a:latin typeface="Garamond" panose="02020404030301010803" pitchFamily="18" charset="0"/>
              </a:rPr>
              <a:t>th</a:t>
            </a:r>
            <a:r>
              <a:rPr lang="en-GB" sz="3600" b="1" dirty="0">
                <a:latin typeface="Garamond" panose="02020404030301010803" pitchFamily="18" charset="0"/>
              </a:rPr>
              <a:t> April 2024</a:t>
            </a:r>
            <a:r>
              <a:rPr lang="en-GB" sz="3600" dirty="0">
                <a:latin typeface="Garamond" panose="02020404030301010803" pitchFamily="18" charset="0"/>
              </a:rPr>
              <a:t>   </a:t>
            </a:r>
            <a:endParaRPr lang="en-GB" dirty="0">
              <a:latin typeface="Garamond" panose="02020404030301010803" pitchFamily="18" charset="0"/>
            </a:endParaRPr>
          </a:p>
          <a:p>
            <a:pPr algn="ctr"/>
            <a:r>
              <a:rPr lang="en-GB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In the Gospel of Luke,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the Risen Lord greets   His friends : </a:t>
            </a:r>
            <a:r>
              <a:rPr lang="en-GB" sz="1200" dirty="0">
                <a:latin typeface="Garamond" panose="02020404030301010803" pitchFamily="18" charset="0"/>
              </a:rPr>
              <a:t>                                                 </a:t>
            </a:r>
          </a:p>
          <a:p>
            <a:pPr algn="ctr"/>
            <a:r>
              <a:rPr lang="en-GB" sz="1200" dirty="0">
                <a:latin typeface="Garamond" panose="02020404030301010803" pitchFamily="18" charset="0"/>
              </a:rPr>
              <a:t>                                       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“Peace be with you.”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2" name="Picture 2" descr="After His Resurrection, Christ appears to His disciples.">
            <a:extLst>
              <a:ext uri="{FF2B5EF4-FFF2-40B4-BE49-F238E27FC236}">
                <a16:creationId xmlns:a16="http://schemas.microsoft.com/office/drawing/2014/main" id="{413EB558-B773-8CE0-7968-09F62CDB5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t="-1049" r="77" b="-662"/>
          <a:stretch/>
        </p:blipFill>
        <p:spPr bwMode="auto">
          <a:xfrm>
            <a:off x="653143" y="2078182"/>
            <a:ext cx="6468094" cy="439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4232" y="341812"/>
            <a:ext cx="11358561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Reflection : Feed the Hungry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736DD35-163A-AD67-4407-49B1F324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105" y="1933747"/>
            <a:ext cx="5479706" cy="45664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232" y="2157609"/>
            <a:ext cx="6040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latin typeface="Garamond" panose="02020404030301010803" pitchFamily="18" charset="0"/>
              </a:rPr>
              <a:t>Lord, we pray :</a:t>
            </a:r>
          </a:p>
          <a:p>
            <a:pPr algn="ctr"/>
            <a:r>
              <a:rPr lang="en-GB" sz="3000" dirty="0">
                <a:latin typeface="Garamond" panose="02020404030301010803" pitchFamily="18" charset="0"/>
              </a:rPr>
              <a:t> let us help to give the hungry </a:t>
            </a:r>
          </a:p>
          <a:p>
            <a:pPr algn="ctr"/>
            <a:r>
              <a:rPr lang="en-GB" sz="3000" dirty="0">
                <a:latin typeface="Garamond" panose="02020404030301010803" pitchFamily="18" charset="0"/>
              </a:rPr>
              <a:t>their daily bread today; </a:t>
            </a:r>
          </a:p>
          <a:p>
            <a:pPr algn="ctr"/>
            <a:r>
              <a:rPr lang="en-GB" sz="3000" dirty="0">
                <a:latin typeface="Garamond" panose="02020404030301010803" pitchFamily="18" charset="0"/>
              </a:rPr>
              <a:t>  to help provide the food they need to thrive and grow.  </a:t>
            </a:r>
          </a:p>
          <a:p>
            <a:pPr algn="ctr"/>
            <a:r>
              <a:rPr lang="en-GB" sz="3000" dirty="0">
                <a:latin typeface="Garamond" panose="02020404030301010803" pitchFamily="18" charset="0"/>
              </a:rPr>
              <a:t>Pour out Your grace and love</a:t>
            </a:r>
          </a:p>
          <a:p>
            <a:pPr algn="ctr"/>
            <a:r>
              <a:rPr lang="en-GB" sz="3000" dirty="0">
                <a:latin typeface="Garamond" panose="02020404030301010803" pitchFamily="18" charset="0"/>
              </a:rPr>
              <a:t>on hungry families, </a:t>
            </a:r>
          </a:p>
          <a:p>
            <a:pPr algn="ctr"/>
            <a:r>
              <a:rPr lang="en-GB" sz="3000" dirty="0">
                <a:latin typeface="Garamond" panose="02020404030301010803" pitchFamily="18" charset="0"/>
              </a:rPr>
              <a:t>especially parents straining to feed their children despite dwindling resources.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973381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9711" y="2125351"/>
            <a:ext cx="7122290" cy="393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aramond" panose="02020404030301010803" pitchFamily="18" charset="0"/>
              </a:rPr>
              <a:t>“I would like to say </a:t>
            </a:r>
          </a:p>
          <a:p>
            <a:pPr algn="ctr"/>
            <a:r>
              <a:rPr lang="en-GB" sz="4000" dirty="0">
                <a:latin typeface="Garamond" panose="02020404030301010803" pitchFamily="18" charset="0"/>
              </a:rPr>
              <a:t>to everyone, </a:t>
            </a:r>
          </a:p>
          <a:p>
            <a:pPr algn="ctr"/>
            <a:r>
              <a:rPr lang="en-GB" sz="4000" dirty="0">
                <a:latin typeface="Garamond" panose="02020404030301010803" pitchFamily="18" charset="0"/>
              </a:rPr>
              <a:t>with heartfelt joy, </a:t>
            </a:r>
          </a:p>
          <a:p>
            <a:pPr algn="ctr"/>
            <a:r>
              <a:rPr lang="en-GB" sz="4000" dirty="0">
                <a:latin typeface="Garamond" panose="02020404030301010803" pitchFamily="18" charset="0"/>
              </a:rPr>
              <a:t>Happy Easter to all!”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endParaRPr lang="en-GB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Francis, </a:t>
            </a:r>
          </a:p>
          <a:p>
            <a:pPr algn="ctr"/>
            <a:r>
              <a:rPr lang="en-GB" sz="32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Easter, 2023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95718" y="6306291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36" y="5849091"/>
            <a:ext cx="771525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62601" y="281396"/>
            <a:ext cx="5405436" cy="2819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Saint Bernadette</a:t>
            </a:r>
          </a:p>
          <a:p>
            <a:pPr algn="ctr"/>
            <a:endParaRPr lang="en-GB" altLang="en-US" sz="7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altLang="en-US" sz="66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Feast day :</a:t>
            </a:r>
          </a:p>
          <a:p>
            <a:pPr algn="ctr"/>
            <a:endParaRPr lang="en-GB" altLang="en-US" sz="4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en-GB" altLang="en-US" sz="4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altLang="en-US" sz="66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16</a:t>
            </a:r>
            <a:r>
              <a:rPr lang="en-GB" altLang="en-US" sz="6600" baseline="300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66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 April 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00791" y="5934100"/>
            <a:ext cx="4201907" cy="74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5135" y="3213556"/>
            <a:ext cx="63288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>
                <a:latin typeface="Garamond" panose="02020404030301010803" pitchFamily="18" charset="0"/>
              </a:rPr>
              <a:t>Bernadette </a:t>
            </a:r>
            <a:r>
              <a:rPr lang="en-GB" sz="2200" dirty="0" err="1">
                <a:latin typeface="Garamond" panose="02020404030301010803" pitchFamily="18" charset="0"/>
              </a:rPr>
              <a:t>Soubirous</a:t>
            </a:r>
            <a:r>
              <a:rPr lang="en-GB" sz="2200" dirty="0">
                <a:latin typeface="Garamond" panose="02020404030301010803" pitchFamily="18" charset="0"/>
              </a:rPr>
              <a:t> was only 14 years old when she experienced the famous apparitions of Our Lady, the Immaculate Conception, at the grotto of </a:t>
            </a:r>
            <a:r>
              <a:rPr lang="en-GB" sz="2200" dirty="0" err="1">
                <a:latin typeface="Garamond" panose="02020404030301010803" pitchFamily="18" charset="0"/>
              </a:rPr>
              <a:t>Massabielle</a:t>
            </a:r>
            <a:r>
              <a:rPr lang="en-GB" sz="2200" dirty="0">
                <a:latin typeface="Garamond" panose="02020404030301010803" pitchFamily="18" charset="0"/>
              </a:rPr>
              <a:t> outside her home town of Lourdes between February and June of 1858. Her visions were declared as authentic by the Church in 1862 and Bernadette was canonised a saint in 1933.  Lourdes has a population of only 15,000 but 5 million pilgrims visit annually.</a:t>
            </a:r>
          </a:p>
        </p:txBody>
      </p:sp>
      <p:pic>
        <p:nvPicPr>
          <p:cNvPr id="4098" name="Picture 2" descr="Feast of St. Bernadette Soubirous of Lour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6" y="0"/>
            <a:ext cx="4019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086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EF37-16B6-88F0-0DD2-27EC9E80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7" y="466397"/>
            <a:ext cx="11576482" cy="1325563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6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The Sign of the Cross</a:t>
            </a:r>
            <a:endParaRPr lang="en-GB" sz="60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0F796-3A2E-1399-7B46-B0AF45C3F469}"/>
              </a:ext>
            </a:extLst>
          </p:cNvPr>
          <p:cNvSpPr txBox="1"/>
          <p:nvPr/>
        </p:nvSpPr>
        <p:spPr>
          <a:xfrm>
            <a:off x="1366981" y="2111222"/>
            <a:ext cx="544127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dirty="0">
                <a:solidFill>
                  <a:srgbClr val="373737"/>
                </a:solidFill>
                <a:effectLst/>
                <a:latin typeface="Garamond" panose="02020404030301010803" pitchFamily="18" charset="0"/>
              </a:rPr>
              <a:t>In the name                        of the Father </a:t>
            </a:r>
          </a:p>
          <a:p>
            <a:pPr algn="ctr"/>
            <a:r>
              <a:rPr lang="en-US" sz="4400" dirty="0">
                <a:solidFill>
                  <a:srgbClr val="373737"/>
                </a:solidFill>
                <a:latin typeface="Garamond" panose="02020404030301010803" pitchFamily="18" charset="0"/>
              </a:rPr>
              <a:t>and of the Son </a:t>
            </a:r>
          </a:p>
          <a:p>
            <a:pPr algn="ctr"/>
            <a:r>
              <a:rPr lang="en-US" sz="4400" dirty="0">
                <a:solidFill>
                  <a:srgbClr val="373737"/>
                </a:solidFill>
                <a:latin typeface="Garamond" panose="02020404030301010803" pitchFamily="18" charset="0"/>
              </a:rPr>
              <a:t>and of the Holy Spirit.</a:t>
            </a:r>
          </a:p>
          <a:p>
            <a:pPr algn="ctr"/>
            <a:r>
              <a:rPr lang="en-US" sz="4400" dirty="0">
                <a:solidFill>
                  <a:srgbClr val="373737"/>
                </a:solidFill>
                <a:latin typeface="Garamond" panose="02020404030301010803" pitchFamily="18" charset="0"/>
              </a:rPr>
              <a:t>Amen.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4B260-2A8C-F36F-D32A-2284CB3EE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7" t="16701" r="47121" b="16497"/>
          <a:stretch/>
        </p:blipFill>
        <p:spPr>
          <a:xfrm>
            <a:off x="7225705" y="1992273"/>
            <a:ext cx="4590474" cy="4581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53337" y="5866096"/>
            <a:ext cx="15446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54" y="5859423"/>
            <a:ext cx="771525" cy="9144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1CED20-0372-F1B1-92DF-0CB91F2E1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32" t="76635" r="47864" b="5890"/>
          <a:stretch/>
        </p:blipFill>
        <p:spPr>
          <a:xfrm>
            <a:off x="239697" y="5246913"/>
            <a:ext cx="1560364" cy="14329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0942266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15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April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Joy ~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35427A1-BDF4-5445-4BBF-E30D8C10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8037" y="1933112"/>
            <a:ext cx="5105985" cy="28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2984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5F0585-C9A4-4F37-BF45-19570350497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6f78821-969e-443f-8b7e-99ce487fda93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9145</TotalTime>
  <Words>356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Sign of the Cross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627</cp:revision>
  <dcterms:created xsi:type="dcterms:W3CDTF">2019-09-06T14:56:38Z</dcterms:created>
  <dcterms:modified xsi:type="dcterms:W3CDTF">2024-03-20T10:39:42Z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