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77" r:id="rId4"/>
    <p:sldId id="284" r:id="rId5"/>
    <p:sldId id="290" r:id="rId6"/>
    <p:sldId id="289" r:id="rId7"/>
    <p:sldId id="257" r:id="rId8"/>
    <p:sldId id="279" r:id="rId9"/>
    <p:sldId id="275" r:id="rId10"/>
    <p:sldId id="282" r:id="rId11"/>
    <p:sldId id="276" r:id="rId12"/>
    <p:sldId id="285" r:id="rId13"/>
    <p:sldId id="258" r:id="rId14"/>
    <p:sldId id="286" r:id="rId15"/>
    <p:sldId id="278" r:id="rId16"/>
    <p:sldId id="283" r:id="rId17"/>
    <p:sldId id="287" r:id="rId18"/>
    <p:sldId id="280"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6" d="100"/>
          <a:sy n="66" d="100"/>
        </p:scale>
        <p:origin x="679"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4C375F-2AEA-4093-9A7B-9CA1F6310C45}"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16667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4C375F-2AEA-4093-9A7B-9CA1F6310C45}"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807665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4C375F-2AEA-4093-9A7B-9CA1F6310C45}"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101755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4C375F-2AEA-4093-9A7B-9CA1F6310C45}"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268603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D4C375F-2AEA-4093-9A7B-9CA1F6310C45}" type="datetimeFigureOut">
              <a:rPr lang="en-GB" smtClean="0"/>
              <a:t>03/07/2024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268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4C375F-2AEA-4093-9A7B-9CA1F6310C45}"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338550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4C375F-2AEA-4093-9A7B-9CA1F6310C45}" type="datetimeFigureOut">
              <a:rPr lang="en-GB" smtClean="0"/>
              <a:t>03/07/2024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78438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4C375F-2AEA-4093-9A7B-9CA1F6310C45}" type="datetimeFigureOut">
              <a:rPr lang="en-GB" smtClean="0"/>
              <a:t>03/07/2024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345699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C375F-2AEA-4093-9A7B-9CA1F6310C45}" type="datetimeFigureOut">
              <a:rPr lang="en-GB" smtClean="0"/>
              <a:t>03/07/2024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228758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4C375F-2AEA-4093-9A7B-9CA1F6310C45}"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312822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4C375F-2AEA-4093-9A7B-9CA1F6310C45}" type="datetimeFigureOut">
              <a:rPr lang="en-GB" smtClean="0"/>
              <a:t>03/07/2024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AB29B2-C17F-4587-9A67-423A173615D4}" type="slidenum">
              <a:rPr lang="en-GB" smtClean="0"/>
              <a:t>‹#›</a:t>
            </a:fld>
            <a:endParaRPr lang="en-GB"/>
          </a:p>
        </p:txBody>
      </p:sp>
    </p:spTree>
    <p:extLst>
      <p:ext uri="{BB962C8B-B14F-4D97-AF65-F5344CB8AC3E}">
        <p14:creationId xmlns:p14="http://schemas.microsoft.com/office/powerpoint/2010/main" val="404392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C375F-2AEA-4093-9A7B-9CA1F6310C45}" type="datetimeFigureOut">
              <a:rPr lang="en-GB" smtClean="0"/>
              <a:t>03/07/2024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B29B2-C17F-4587-9A67-423A173615D4}" type="slidenum">
              <a:rPr lang="en-GB" smtClean="0"/>
              <a:t>‹#›</a:t>
            </a:fld>
            <a:endParaRPr lang="en-GB"/>
          </a:p>
        </p:txBody>
      </p:sp>
    </p:spTree>
    <p:extLst>
      <p:ext uri="{BB962C8B-B14F-4D97-AF65-F5344CB8AC3E}">
        <p14:creationId xmlns:p14="http://schemas.microsoft.com/office/powerpoint/2010/main" val="627609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889BC39-D396-4316-9C7C-A40D044724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162"/>
          <a:stretch/>
        </p:blipFill>
        <p:spPr bwMode="auto">
          <a:xfrm>
            <a:off x="1442046" y="1755574"/>
            <a:ext cx="9307908" cy="429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534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tholicSaints.Info » Blog Archive » Saint John Houghton">
            <a:extLst>
              <a:ext uri="{FF2B5EF4-FFF2-40B4-BE49-F238E27FC236}">
                <a16:creationId xmlns:a16="http://schemas.microsoft.com/office/drawing/2014/main" id="{20FB733A-220E-8124-F35F-6A1F04D75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462" y="1638300"/>
            <a:ext cx="3589538" cy="5217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6A6E27-F275-EC0F-3707-6FA7811A45FA}"/>
              </a:ext>
            </a:extLst>
          </p:cNvPr>
          <p:cNvSpPr txBox="1"/>
          <p:nvPr/>
        </p:nvSpPr>
        <p:spPr>
          <a:xfrm>
            <a:off x="11214425" y="5901544"/>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10"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601188" y="1637472"/>
            <a:ext cx="7730012" cy="3785652"/>
          </a:xfrm>
          <a:prstGeom prst="rect">
            <a:avLst/>
          </a:prstGeom>
        </p:spPr>
        <p:txBody>
          <a:bodyPr wrap="square">
            <a:spAutoFit/>
          </a:bodyPr>
          <a:lstStyle/>
          <a:p>
            <a:pPr algn="just"/>
            <a:r>
              <a:rPr lang="en-US" sz="2400" b="0" i="0" dirty="0">
                <a:effectLst/>
                <a:latin typeface="Garamond" panose="02020404030301010803" pitchFamily="18" charset="0"/>
              </a:rPr>
              <a:t>John was a Catholic priest of the Carthusian Order, and was the first Catholic martyr to die as a result of refusing to agree </a:t>
            </a:r>
            <a:r>
              <a:rPr lang="en-US" sz="2400" b="0" i="0" dirty="0" smtClean="0">
                <a:effectLst/>
                <a:latin typeface="Garamond" panose="02020404030301010803" pitchFamily="18" charset="0"/>
              </a:rPr>
              <a:t>to take the </a:t>
            </a:r>
            <a:r>
              <a:rPr lang="en-US" sz="2400" b="0" i="0" dirty="0">
                <a:effectLst/>
                <a:latin typeface="Garamond" panose="02020404030301010803" pitchFamily="18" charset="0"/>
              </a:rPr>
              <a:t>oath </a:t>
            </a:r>
            <a:r>
              <a:rPr lang="en-US" sz="2400" b="0" i="0" dirty="0" smtClean="0">
                <a:effectLst/>
                <a:latin typeface="Garamond" panose="02020404030301010803" pitchFamily="18" charset="0"/>
              </a:rPr>
              <a:t>of </a:t>
            </a:r>
            <a:r>
              <a:rPr lang="en-US" sz="2400" b="0" i="0" dirty="0">
                <a:effectLst/>
                <a:latin typeface="Garamond" panose="02020404030301010803" pitchFamily="18" charset="0"/>
              </a:rPr>
              <a:t>the Act of Supremacy of Henry VIII. He was also the first </a:t>
            </a:r>
            <a:r>
              <a:rPr lang="en-US" sz="2400" dirty="0">
                <a:latin typeface="Garamond" panose="02020404030301010803" pitchFamily="18" charset="0"/>
              </a:rPr>
              <a:t>martyr of his order. </a:t>
            </a:r>
          </a:p>
          <a:p>
            <a:pPr algn="just"/>
            <a:r>
              <a:rPr lang="en-US" sz="2400" dirty="0">
                <a:latin typeface="Garamond" panose="02020404030301010803" pitchFamily="18" charset="0"/>
              </a:rPr>
              <a:t>On the morning of the execution, f</a:t>
            </a:r>
            <a:r>
              <a:rPr lang="en-US" sz="2400" b="0" i="0" dirty="0">
                <a:effectLst/>
                <a:latin typeface="Garamond" panose="02020404030301010803" pitchFamily="18" charset="0"/>
              </a:rPr>
              <a:t>rom his prison cell in the Tower </a:t>
            </a:r>
            <a:r>
              <a:rPr lang="en-US" sz="2400" b="0" i="0" dirty="0">
                <a:solidFill>
                  <a:srgbClr val="202122"/>
                </a:solidFill>
                <a:effectLst/>
                <a:latin typeface="Garamond" panose="02020404030301010803" pitchFamily="18" charset="0"/>
              </a:rPr>
              <a:t>of London, Thomas More saw John Houghton and his </a:t>
            </a:r>
            <a:r>
              <a:rPr lang="en-US" sz="2400" dirty="0">
                <a:solidFill>
                  <a:srgbClr val="202122"/>
                </a:solidFill>
                <a:latin typeface="Garamond" panose="02020404030301010803" pitchFamily="18" charset="0"/>
              </a:rPr>
              <a:t>two fellow</a:t>
            </a:r>
            <a:r>
              <a:rPr lang="en-US" sz="2400" b="0" i="0" dirty="0">
                <a:solidFill>
                  <a:srgbClr val="202122"/>
                </a:solidFill>
                <a:effectLst/>
                <a:latin typeface="Garamond" panose="02020404030301010803" pitchFamily="18" charset="0"/>
              </a:rPr>
              <a:t> Carthusian priors being dragged to </a:t>
            </a:r>
            <a:r>
              <a:rPr lang="en-US" sz="2400" b="0" i="0" dirty="0" err="1">
                <a:solidFill>
                  <a:srgbClr val="202122"/>
                </a:solidFill>
                <a:effectLst/>
                <a:latin typeface="Garamond" panose="02020404030301010803" pitchFamily="18" charset="0"/>
              </a:rPr>
              <a:t>Tyburn</a:t>
            </a:r>
            <a:r>
              <a:rPr lang="en-US" sz="2400" b="0" i="0" dirty="0">
                <a:solidFill>
                  <a:srgbClr val="202122"/>
                </a:solidFill>
                <a:effectLst/>
                <a:latin typeface="Garamond" panose="02020404030301010803" pitchFamily="18" charset="0"/>
              </a:rPr>
              <a:t> and exclaimed to his daughter: “Look, Meg! These blessed Fathers be now as cheerfully going to their deaths as bridegrooms to their marriage!” Prior John was the first to be executed. </a:t>
            </a:r>
            <a:endParaRPr lang="en-US" sz="2200" dirty="0">
              <a:solidFill>
                <a:srgbClr val="FF0000"/>
              </a:solidFill>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532338" y="5423124"/>
            <a:ext cx="7730012"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John Houghton (1486 – 1535)</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5575" y="5901545"/>
            <a:ext cx="788173" cy="934131"/>
          </a:xfrm>
          <a:prstGeom prst="rect">
            <a:avLst/>
          </a:prstGeom>
        </p:spPr>
      </p:pic>
      <p:sp>
        <p:nvSpPr>
          <p:cNvPr id="3" name="TextBox 2">
            <a:extLst>
              <a:ext uri="{FF2B5EF4-FFF2-40B4-BE49-F238E27FC236}">
                <a16:creationId xmlns:a16="http://schemas.microsoft.com/office/drawing/2014/main" id="{8BF3273C-962E-617E-59F7-7F370560810A}"/>
              </a:ext>
            </a:extLst>
          </p:cNvPr>
          <p:cNvSpPr txBox="1"/>
          <p:nvPr/>
        </p:nvSpPr>
        <p:spPr>
          <a:xfrm>
            <a:off x="10236850" y="590154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Tree>
    <p:extLst>
      <p:ext uri="{BB962C8B-B14F-4D97-AF65-F5344CB8AC3E}">
        <p14:creationId xmlns:p14="http://schemas.microsoft.com/office/powerpoint/2010/main" val="94783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E70CF2B-955B-7232-B35C-FB980D816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36"/>
          <a:stretch/>
        </p:blipFill>
        <p:spPr bwMode="auto">
          <a:xfrm>
            <a:off x="9557892" y="1524318"/>
            <a:ext cx="2064475" cy="43213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2071" y="5966190"/>
            <a:ext cx="1544637" cy="523220"/>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601188" y="1765561"/>
            <a:ext cx="8773631" cy="3416320"/>
          </a:xfrm>
          <a:prstGeom prst="rect">
            <a:avLst/>
          </a:prstGeom>
        </p:spPr>
        <p:txBody>
          <a:bodyPr wrap="square">
            <a:spAutoFit/>
          </a:bodyPr>
          <a:lstStyle/>
          <a:p>
            <a:pPr algn="just"/>
            <a:r>
              <a:rPr lang="en-US" sz="2400" b="0" i="0" dirty="0">
                <a:solidFill>
                  <a:srgbClr val="333333"/>
                </a:solidFill>
                <a:effectLst/>
                <a:latin typeface="Garamond" panose="02020404030301010803" pitchFamily="18" charset="0"/>
              </a:rPr>
              <a:t>Philip was the earl of Arundel and Surrey and, although from a Catholic family, was largely indifferent to religion until his personal conversion, after which he became an enthusiastic Catholic in the midst of Elizabethan England. Arrested by authorities, he was placed in the Tower of London in 1585 and condemned to death in 1589. Although the sentence was never carried out</a:t>
            </a:r>
            <a:r>
              <a:rPr lang="en-US" sz="2400" b="0" i="0">
                <a:solidFill>
                  <a:srgbClr val="333333"/>
                </a:solidFill>
                <a:effectLst/>
                <a:latin typeface="Garamond" panose="02020404030301010803" pitchFamily="18" charset="0"/>
              </a:rPr>
              <a:t>, Philip </a:t>
            </a:r>
            <a:r>
              <a:rPr lang="en-US" sz="2400" b="0" i="0" dirty="0">
                <a:solidFill>
                  <a:srgbClr val="333333"/>
                </a:solidFill>
                <a:effectLst/>
                <a:latin typeface="Garamond" panose="02020404030301010803" pitchFamily="18" charset="0"/>
              </a:rPr>
              <a:t>suffered 10 years’ imprisonment in the Tower until he died of dysentery at the age of thirty eight. Beatified in 1929, he was included among the English martyrs canonized in 1970 by Pope Paul VI.</a:t>
            </a:r>
            <a:endParaRPr lang="en-US" sz="2200" dirty="0">
              <a:solidFill>
                <a:srgbClr val="202122"/>
              </a:solidFill>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532338" y="5423124"/>
            <a:ext cx="8702600"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Philip Howard (1557 – 1595)</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138" y="5943600"/>
            <a:ext cx="771525" cy="914400"/>
          </a:xfrm>
          <a:prstGeom prst="rect">
            <a:avLst/>
          </a:prstGeom>
        </p:spPr>
      </p:pic>
    </p:spTree>
    <p:extLst>
      <p:ext uri="{BB962C8B-B14F-4D97-AF65-F5344CB8AC3E}">
        <p14:creationId xmlns:p14="http://schemas.microsoft.com/office/powerpoint/2010/main" val="1551775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pic>
        <p:nvPicPr>
          <p:cNvPr id="1026" name="Picture 2">
            <a:extLst>
              <a:ext uri="{FF2B5EF4-FFF2-40B4-BE49-F238E27FC236}">
                <a16:creationId xmlns:a16="http://schemas.microsoft.com/office/drawing/2014/main" id="{E3A6C2EA-59E7-4E83-89FB-4D81B3F410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1857" y="1493134"/>
            <a:ext cx="3975343" cy="495836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3" name="TextBox 2"/>
          <p:cNvSpPr txBox="1"/>
          <p:nvPr/>
        </p:nvSpPr>
        <p:spPr>
          <a:xfrm>
            <a:off x="4431995" y="1710156"/>
            <a:ext cx="7464809" cy="4524315"/>
          </a:xfrm>
          <a:prstGeom prst="rect">
            <a:avLst/>
          </a:prstGeom>
          <a:noFill/>
        </p:spPr>
        <p:txBody>
          <a:bodyPr wrap="square" rtlCol="0">
            <a:spAutoFit/>
          </a:bodyPr>
          <a:lstStyle/>
          <a:p>
            <a:pPr algn="ctr"/>
            <a:r>
              <a:rPr lang="en-GB" sz="2400" dirty="0">
                <a:latin typeface="Garamond" panose="02020404030301010803" pitchFamily="18" charset="0"/>
              </a:rPr>
              <a:t>St Anne  Line, one of the 40 Martyrs of England and Wales, was canonised in 1970. </a:t>
            </a:r>
          </a:p>
          <a:p>
            <a:pPr algn="just"/>
            <a:r>
              <a:rPr lang="en-GB" sz="2400" dirty="0">
                <a:latin typeface="Garamond" panose="02020404030301010803" pitchFamily="18" charset="0"/>
              </a:rPr>
              <a:t>She was born, grew up and married in Essex. She became a Catholic some time in the 1580s despite it being illegal. She looked after a house of refuge for Catholic priests who had to hide from the authorities at the time. In 1601 she was arrested on 2</a:t>
            </a:r>
            <a:r>
              <a:rPr lang="en-GB" sz="2400" baseline="30000" dirty="0">
                <a:latin typeface="Garamond" panose="02020404030301010803" pitchFamily="18" charset="0"/>
              </a:rPr>
              <a:t>nd</a:t>
            </a:r>
            <a:r>
              <a:rPr lang="en-GB" sz="2400" dirty="0">
                <a:latin typeface="Garamond" panose="02020404030301010803" pitchFamily="18" charset="0"/>
              </a:rPr>
              <a:t> February after allowing a number of Catholics to hear Mass. She was tried and executed in the same month. She refused to repent for hiding a priest and </a:t>
            </a:r>
            <a:r>
              <a:rPr lang="en-GB" sz="2400" dirty="0" err="1">
                <a:solidFill>
                  <a:schemeClr val="bg1"/>
                </a:solidFill>
                <a:latin typeface="Garamond" panose="02020404030301010803" pitchFamily="18" charset="0"/>
              </a:rPr>
              <a:t>xxxxxxx</a:t>
            </a:r>
            <a:r>
              <a:rPr lang="en-GB" sz="2400" dirty="0" err="1">
                <a:latin typeface="Garamond" panose="02020404030301010803" pitchFamily="18" charset="0"/>
              </a:rPr>
              <a:t>said</a:t>
            </a:r>
            <a:r>
              <a:rPr lang="en-GB" sz="2400" dirty="0">
                <a:latin typeface="Garamond" panose="02020404030301010803" pitchFamily="18" charset="0"/>
              </a:rPr>
              <a:t> she wished it had been a thousand more.</a:t>
            </a:r>
          </a:p>
          <a:p>
            <a:pPr algn="ctr"/>
            <a:r>
              <a:rPr lang="en-GB" sz="2400" dirty="0">
                <a:latin typeface="Garamond" panose="02020404030301010803" pitchFamily="18" charset="0"/>
              </a:rPr>
              <a:t>The feast of St Anne Line is celebrated</a:t>
            </a:r>
          </a:p>
          <a:p>
            <a:pPr algn="ctr"/>
            <a:r>
              <a:rPr lang="en-GB" sz="2400" dirty="0">
                <a:latin typeface="Garamond" panose="02020404030301010803" pitchFamily="18" charset="0"/>
              </a:rPr>
              <a:t> in the first week of February. </a:t>
            </a:r>
            <a:endParaRPr lang="en-GB" dirty="0"/>
          </a:p>
        </p:txBody>
      </p:sp>
      <p:sp>
        <p:nvSpPr>
          <p:cNvPr id="8" name="Title 1"/>
          <p:cNvSpPr txBox="1">
            <a:spLocks/>
          </p:cNvSpPr>
          <p:nvPr/>
        </p:nvSpPr>
        <p:spPr>
          <a:xfrm>
            <a:off x="370164" y="350478"/>
            <a:ext cx="11526640" cy="107899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St Ann Line</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596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0164" y="350478"/>
            <a:ext cx="11526640" cy="82453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Nicholas Owen</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3" name="TextBox 2"/>
          <p:cNvSpPr txBox="1"/>
          <p:nvPr/>
        </p:nvSpPr>
        <p:spPr>
          <a:xfrm>
            <a:off x="4359564" y="1536931"/>
            <a:ext cx="7379998" cy="461665"/>
          </a:xfrm>
          <a:prstGeom prst="rect">
            <a:avLst/>
          </a:prstGeom>
          <a:noFill/>
          <a:ln w="15875">
            <a:solidFill>
              <a:schemeClr val="bg1"/>
            </a:solidFill>
          </a:ln>
        </p:spPr>
        <p:txBody>
          <a:bodyPr wrap="square" rtlCol="0">
            <a:spAutoFit/>
          </a:bodyPr>
          <a:lstStyle/>
          <a:p>
            <a:pPr algn="just"/>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943600"/>
            <a:ext cx="771525" cy="914400"/>
          </a:xfrm>
          <a:prstGeom prst="rect">
            <a:avLst/>
          </a:prstGeom>
        </p:spPr>
      </p:pic>
      <p:sp>
        <p:nvSpPr>
          <p:cNvPr id="6" name="TextBox 5"/>
          <p:cNvSpPr txBox="1"/>
          <p:nvPr/>
        </p:nvSpPr>
        <p:spPr>
          <a:xfrm>
            <a:off x="9944893" y="61391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4" name="Rectangle 3"/>
          <p:cNvSpPr/>
          <p:nvPr/>
        </p:nvSpPr>
        <p:spPr>
          <a:xfrm>
            <a:off x="2696901" y="1280248"/>
            <a:ext cx="9155575" cy="5262979"/>
          </a:xfrm>
          <a:prstGeom prst="rect">
            <a:avLst/>
          </a:prstGeom>
        </p:spPr>
        <p:txBody>
          <a:bodyPr wrap="square">
            <a:spAutoFit/>
          </a:bodyPr>
          <a:lstStyle/>
          <a:p>
            <a:r>
              <a:rPr lang="en-GB" sz="2400" b="0" i="0" dirty="0">
                <a:solidFill>
                  <a:srgbClr val="5D5D5D"/>
                </a:solidFill>
                <a:effectLst/>
                <a:latin typeface="Garamond" panose="02020404030301010803" pitchFamily="18" charset="0"/>
              </a:rPr>
              <a:t>Nicholas Owen was a carpenter by day who built the priests holes or hiding places for priests in English Catholic houses including at </a:t>
            </a:r>
            <a:r>
              <a:rPr lang="en-GB" sz="2400" b="0" i="0" dirty="0" err="1">
                <a:solidFill>
                  <a:srgbClr val="5D5D5D"/>
                </a:solidFill>
                <a:effectLst/>
                <a:latin typeface="Garamond" panose="02020404030301010803" pitchFamily="18" charset="0"/>
              </a:rPr>
              <a:t>Ingatestone</a:t>
            </a:r>
            <a:r>
              <a:rPr lang="en-GB" sz="2400" b="0" i="0" dirty="0">
                <a:solidFill>
                  <a:srgbClr val="5D5D5D"/>
                </a:solidFill>
                <a:effectLst/>
                <a:latin typeface="Garamond" panose="02020404030301010803" pitchFamily="18" charset="0"/>
              </a:rPr>
              <a:t> Hall in Essex. </a:t>
            </a:r>
          </a:p>
          <a:p>
            <a:endParaRPr lang="en-GB" sz="2400" b="0" i="0" dirty="0">
              <a:solidFill>
                <a:srgbClr val="5D5D5D"/>
              </a:solidFill>
              <a:effectLst/>
              <a:latin typeface="Garamond" panose="02020404030301010803" pitchFamily="18" charset="0"/>
            </a:endParaRPr>
          </a:p>
          <a:p>
            <a:r>
              <a:rPr lang="en-GB" sz="2400" dirty="0">
                <a:solidFill>
                  <a:srgbClr val="5D5D5D"/>
                </a:solidFill>
                <a:latin typeface="Garamond" panose="02020404030301010803" pitchFamily="18" charset="0"/>
              </a:rPr>
              <a:t>Owen had been a servant to St Edmund Campion and then he entered the service of another Jesuit Fr. Henry Garnett. He became member of the Society of Jesus (Jesuits) and was a lay brother.</a:t>
            </a:r>
          </a:p>
          <a:p>
            <a:endParaRPr lang="en-GB" sz="2400" dirty="0">
              <a:solidFill>
                <a:srgbClr val="5D5D5D"/>
              </a:solidFill>
              <a:latin typeface="Garamond" panose="02020404030301010803" pitchFamily="18" charset="0"/>
            </a:endParaRPr>
          </a:p>
          <a:p>
            <a:r>
              <a:rPr lang="en-GB" sz="2400" b="0" i="0" dirty="0">
                <a:solidFill>
                  <a:srgbClr val="5D5D5D"/>
                </a:solidFill>
                <a:effectLst/>
                <a:latin typeface="Garamond" panose="02020404030301010803" pitchFamily="18" charset="0"/>
              </a:rPr>
              <a:t>He was arrested in 1594, tortured and then released because his gaolers did not think he was important. Following this it is likely he masterminded the escape of Fr John Gerard from the Tower of London.</a:t>
            </a:r>
          </a:p>
          <a:p>
            <a:endParaRPr lang="en-GB" sz="2400" b="0" i="0" dirty="0">
              <a:solidFill>
                <a:srgbClr val="5D5D5D"/>
              </a:solidFill>
              <a:effectLst/>
              <a:latin typeface="Garamond" panose="02020404030301010803" pitchFamily="18" charset="0"/>
            </a:endParaRPr>
          </a:p>
          <a:p>
            <a:r>
              <a:rPr lang="en-GB" sz="2400" dirty="0">
                <a:solidFill>
                  <a:srgbClr val="5D5D5D"/>
                </a:solidFill>
                <a:latin typeface="Garamond" panose="02020404030301010803" pitchFamily="18" charset="0"/>
              </a:rPr>
              <a:t>He was finally arrested in 1606 attempting to prevent the capture of Fr. Garnet and died as a result of torture. </a:t>
            </a:r>
            <a:endParaRPr lang="en-GB" sz="2400" b="0" i="0" dirty="0">
              <a:solidFill>
                <a:srgbClr val="5D5D5D"/>
              </a:solidFill>
              <a:effectLst/>
              <a:latin typeface="Garamond" panose="020204040303010108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21" y="1280248"/>
            <a:ext cx="2450000" cy="2637252"/>
          </a:xfrm>
          <a:prstGeom prst="rect">
            <a:avLst/>
          </a:prstGeom>
        </p:spPr>
      </p:pic>
      <p:pic>
        <p:nvPicPr>
          <p:cNvPr id="5" name="Picture 4"/>
          <p:cNvPicPr>
            <a:picLocks noChangeAspect="1"/>
          </p:cNvPicPr>
          <p:nvPr/>
        </p:nvPicPr>
        <p:blipFill rotWithShape="1">
          <a:blip r:embed="rId4"/>
          <a:srcRect t="21088" b="7616"/>
          <a:stretch/>
        </p:blipFill>
        <p:spPr>
          <a:xfrm>
            <a:off x="128321" y="4025501"/>
            <a:ext cx="2543054" cy="2745689"/>
          </a:xfrm>
          <a:prstGeom prst="rect">
            <a:avLst/>
          </a:prstGeom>
        </p:spPr>
      </p:pic>
    </p:spTree>
    <p:extLst>
      <p:ext uri="{BB962C8B-B14F-4D97-AF65-F5344CB8AC3E}">
        <p14:creationId xmlns:p14="http://schemas.microsoft.com/office/powerpoint/2010/main" val="4094432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4996940-DB39-7DE9-1168-668F3CF39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557" y="1637471"/>
            <a:ext cx="3983013" cy="5144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6A6E27-F275-EC0F-3707-6FA7811A45FA}"/>
              </a:ext>
            </a:extLst>
          </p:cNvPr>
          <p:cNvSpPr txBox="1"/>
          <p:nvPr/>
        </p:nvSpPr>
        <p:spPr>
          <a:xfrm>
            <a:off x="11214425" y="5901544"/>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10" name="Title 1"/>
          <p:cNvSpPr txBox="1">
            <a:spLocks/>
          </p:cNvSpPr>
          <p:nvPr/>
        </p:nvSpPr>
        <p:spPr>
          <a:xfrm>
            <a:off x="230819" y="375377"/>
            <a:ext cx="11822929"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226337" y="1637472"/>
            <a:ext cx="7718487" cy="3785652"/>
          </a:xfrm>
          <a:prstGeom prst="rect">
            <a:avLst/>
          </a:prstGeom>
        </p:spPr>
        <p:txBody>
          <a:bodyPr wrap="square">
            <a:spAutoFit/>
          </a:bodyPr>
          <a:lstStyle/>
          <a:p>
            <a:pPr algn="just">
              <a:defRPr/>
            </a:pPr>
            <a:r>
              <a:rPr lang="en-US" sz="2400" b="0" i="0" dirty="0">
                <a:solidFill>
                  <a:srgbClr val="202122"/>
                </a:solidFill>
                <a:effectLst/>
                <a:latin typeface="Garamond" panose="02020404030301010803" pitchFamily="18" charset="0"/>
              </a:rPr>
              <a:t>John Payne was born in Peterborough in 1532 and was ordained a priest in Douai in 1576; he returned to Elizabethan England as a missionary for the faith, basing himself in Ingatestone.  </a:t>
            </a:r>
            <a:r>
              <a:rPr lang="en-US" sz="2400" dirty="0">
                <a:solidFill>
                  <a:srgbClr val="202122"/>
                </a:solidFill>
                <a:latin typeface="Garamond" panose="02020404030301010803" pitchFamily="18" charset="0"/>
              </a:rPr>
              <a:t>He was eventually betrayed in 1581 and taken to the Tower of London where he was tortured.  Finally, he was taken to Chelmsford jail to be tried at the Assizes there in 1582.</a:t>
            </a:r>
          </a:p>
          <a:p>
            <a:pPr algn="just">
              <a:defRPr/>
            </a:pPr>
            <a:r>
              <a:rPr lang="en-US" sz="2400" dirty="0">
                <a:solidFill>
                  <a:srgbClr val="202122"/>
                </a:solidFill>
                <a:latin typeface="Garamond" panose="02020404030301010803" pitchFamily="18" charset="0"/>
              </a:rPr>
              <a:t>Father Payne was executed at Chelmsford on Monday 2</a:t>
            </a:r>
            <a:r>
              <a:rPr lang="en-US" sz="2400" baseline="30000" dirty="0">
                <a:solidFill>
                  <a:srgbClr val="202122"/>
                </a:solidFill>
                <a:latin typeface="Garamond" panose="02020404030301010803" pitchFamily="18" charset="0"/>
              </a:rPr>
              <a:t>nd</a:t>
            </a:r>
            <a:r>
              <a:rPr lang="en-US" sz="2400" dirty="0">
                <a:solidFill>
                  <a:srgbClr val="202122"/>
                </a:solidFill>
                <a:latin typeface="Garamond" panose="02020404030301010803" pitchFamily="18" charset="0"/>
              </a:rPr>
              <a:t> April 1582.  He prayed on his knees for half an hour and kissed the scaffold.  He was made a saint along with the other Martyrs of England by Pope Paul VI on 25</a:t>
            </a:r>
            <a:r>
              <a:rPr lang="en-US" sz="2400" baseline="30000" dirty="0">
                <a:solidFill>
                  <a:srgbClr val="202122"/>
                </a:solidFill>
                <a:latin typeface="Garamond" panose="02020404030301010803" pitchFamily="18" charset="0"/>
              </a:rPr>
              <a:t>th</a:t>
            </a:r>
            <a:r>
              <a:rPr lang="en-US" sz="2400" dirty="0">
                <a:solidFill>
                  <a:srgbClr val="202122"/>
                </a:solidFill>
                <a:latin typeface="Garamond" panose="02020404030301010803" pitchFamily="18" charset="0"/>
              </a:rPr>
              <a:t> October 1970.</a:t>
            </a: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230820" y="5423124"/>
            <a:ext cx="7718486"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Feast of St John </a:t>
            </a:r>
            <a:r>
              <a:rPr lang="en-US" sz="460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Payne : 6</a:t>
            </a:r>
            <a:r>
              <a:rPr lang="en-US" sz="4600" baseline="3000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th</a:t>
            </a:r>
            <a:r>
              <a:rPr lang="en-US" sz="460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May</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5575" y="5901545"/>
            <a:ext cx="788173" cy="934131"/>
          </a:xfrm>
          <a:prstGeom prst="rect">
            <a:avLst/>
          </a:prstGeom>
        </p:spPr>
      </p:pic>
      <p:sp>
        <p:nvSpPr>
          <p:cNvPr id="3" name="TextBox 2">
            <a:extLst>
              <a:ext uri="{FF2B5EF4-FFF2-40B4-BE49-F238E27FC236}">
                <a16:creationId xmlns:a16="http://schemas.microsoft.com/office/drawing/2014/main" id="{8BF3273C-962E-617E-59F7-7F370560810A}"/>
              </a:ext>
            </a:extLst>
          </p:cNvPr>
          <p:cNvSpPr txBox="1"/>
          <p:nvPr/>
        </p:nvSpPr>
        <p:spPr>
          <a:xfrm>
            <a:off x="10236850" y="590154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pic>
        <p:nvPicPr>
          <p:cNvPr id="8" name="Picture 7">
            <a:extLst>
              <a:ext uri="{FF2B5EF4-FFF2-40B4-BE49-F238E27FC236}">
                <a16:creationId xmlns:a16="http://schemas.microsoft.com/office/drawing/2014/main" id="{AD054099-AA9B-6BB9-19DE-7825CEB50B2C}"/>
              </a:ext>
            </a:extLst>
          </p:cNvPr>
          <p:cNvPicPr>
            <a:picLocks noChangeAspect="1"/>
          </p:cNvPicPr>
          <p:nvPr/>
        </p:nvPicPr>
        <p:blipFill rotWithShape="1">
          <a:blip r:embed="rId4"/>
          <a:srcRect l="83155" t="81812" r="3301" b="8868"/>
          <a:stretch/>
        </p:blipFill>
        <p:spPr>
          <a:xfrm>
            <a:off x="9769159" y="5891289"/>
            <a:ext cx="2439662" cy="944387"/>
          </a:xfrm>
          <a:prstGeom prst="rect">
            <a:avLst/>
          </a:prstGeom>
        </p:spPr>
      </p:pic>
    </p:spTree>
    <p:extLst>
      <p:ext uri="{BB962C8B-B14F-4D97-AF65-F5344CB8AC3E}">
        <p14:creationId xmlns:p14="http://schemas.microsoft.com/office/powerpoint/2010/main" val="1350068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92071" y="5966190"/>
            <a:ext cx="1544637" cy="523220"/>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601188" y="1637472"/>
            <a:ext cx="8063418" cy="3785652"/>
          </a:xfrm>
          <a:prstGeom prst="rect">
            <a:avLst/>
          </a:prstGeom>
        </p:spPr>
        <p:txBody>
          <a:bodyPr wrap="square">
            <a:spAutoFit/>
          </a:bodyPr>
          <a:lstStyle/>
          <a:p>
            <a:pPr algn="just"/>
            <a:r>
              <a:rPr lang="en-US" sz="2400" b="0" i="0" dirty="0">
                <a:solidFill>
                  <a:srgbClr val="333333"/>
                </a:solidFill>
                <a:effectLst/>
                <a:latin typeface="Garamond" panose="02020404030301010803" pitchFamily="18" charset="0"/>
              </a:rPr>
              <a:t>John was born into a Catholic family in Lancashire and went abroad to Spain and France to train as a priest.  He then returned to England to minister to secret Catholics </a:t>
            </a:r>
            <a:r>
              <a:rPr lang="en-US" sz="2400" dirty="0">
                <a:solidFill>
                  <a:srgbClr val="333333"/>
                </a:solidFill>
                <a:latin typeface="Garamond" panose="02020404030301010803" pitchFamily="18" charset="0"/>
              </a:rPr>
              <a:t>at Holywell and in Cheshire.  For 16 years he lived undercover, under the name John Scarisbrick.  In 1679 he was arrested during the Popish Plot scare caused by the infamous Titus Oates, sentenced to death for being a Catholic priest, and executed at Chester. </a:t>
            </a:r>
          </a:p>
          <a:p>
            <a:pPr algn="just"/>
            <a:r>
              <a:rPr lang="en-US" sz="2400" dirty="0">
                <a:solidFill>
                  <a:srgbClr val="333333"/>
                </a:solidFill>
                <a:latin typeface="Garamond" panose="02020404030301010803" pitchFamily="18" charset="0"/>
              </a:rPr>
              <a:t>He was beatified by Pope Pius XI  in 1929 and </a:t>
            </a:r>
            <a:r>
              <a:rPr lang="en-US" sz="2400" dirty="0" err="1">
                <a:solidFill>
                  <a:srgbClr val="333333"/>
                </a:solidFill>
                <a:latin typeface="Garamond" panose="02020404030301010803" pitchFamily="18" charset="0"/>
              </a:rPr>
              <a:t>canonised</a:t>
            </a:r>
            <a:r>
              <a:rPr lang="en-US" sz="2400" dirty="0">
                <a:solidFill>
                  <a:srgbClr val="333333"/>
                </a:solidFill>
                <a:latin typeface="Garamond" panose="02020404030301010803" pitchFamily="18" charset="0"/>
              </a:rPr>
              <a:t> as one of the Forty Martyrs of England and Wales by Pope Paul VI on 25</a:t>
            </a:r>
            <a:r>
              <a:rPr lang="en-US" sz="2400" baseline="30000" dirty="0">
                <a:solidFill>
                  <a:srgbClr val="333333"/>
                </a:solidFill>
                <a:latin typeface="Garamond" panose="02020404030301010803" pitchFamily="18" charset="0"/>
              </a:rPr>
              <a:t>th</a:t>
            </a:r>
            <a:r>
              <a:rPr lang="en-US" sz="2400" dirty="0">
                <a:solidFill>
                  <a:srgbClr val="333333"/>
                </a:solidFill>
                <a:latin typeface="Garamond" panose="02020404030301010803" pitchFamily="18" charset="0"/>
              </a:rPr>
              <a:t> October 1970.</a:t>
            </a:r>
            <a:endParaRPr lang="en-US" sz="2200" dirty="0">
              <a:solidFill>
                <a:srgbClr val="202122"/>
              </a:solidFill>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532338" y="5423124"/>
            <a:ext cx="8702600"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John </a:t>
            </a:r>
            <a:r>
              <a:rPr lang="en-US" sz="4600" dirty="0" err="1">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Plessington</a:t>
            </a: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(1637 – 1679)</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8138" y="5943600"/>
            <a:ext cx="771525" cy="914400"/>
          </a:xfrm>
          <a:prstGeom prst="rect">
            <a:avLst/>
          </a:prstGeom>
        </p:spPr>
      </p:pic>
      <p:pic>
        <p:nvPicPr>
          <p:cNvPr id="6146" name="Picture 2">
            <a:extLst>
              <a:ext uri="{FF2B5EF4-FFF2-40B4-BE49-F238E27FC236}">
                <a16:creationId xmlns:a16="http://schemas.microsoft.com/office/drawing/2014/main" id="{A6A3E00E-58ED-7CFB-307E-96882149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456" y="1662119"/>
            <a:ext cx="2926207" cy="36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3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0164" y="350478"/>
            <a:ext cx="11526640" cy="126997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St John Rigby</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6" name="TextBox 5"/>
          <p:cNvSpPr txBox="1"/>
          <p:nvPr/>
        </p:nvSpPr>
        <p:spPr>
          <a:xfrm>
            <a:off x="9944893" y="61391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4" name="Rectangle 3"/>
          <p:cNvSpPr/>
          <p:nvPr/>
        </p:nvSpPr>
        <p:spPr>
          <a:xfrm>
            <a:off x="4506394" y="1773257"/>
            <a:ext cx="7325208" cy="4893647"/>
          </a:xfrm>
          <a:prstGeom prst="rect">
            <a:avLst/>
          </a:prstGeom>
        </p:spPr>
        <p:txBody>
          <a:bodyPr wrap="square">
            <a:spAutoFit/>
          </a:bodyPr>
          <a:lstStyle/>
          <a:p>
            <a:pPr algn="just"/>
            <a:r>
              <a:rPr lang="en-GB" sz="2400" dirty="0">
                <a:latin typeface="Garamond" panose="02020404030301010803" pitchFamily="18" charset="0"/>
              </a:rPr>
              <a:t>St John Rigby (ca. 1570 – 21 June 1600) was a layman who was executed during the reign of Elizabeth I.</a:t>
            </a:r>
          </a:p>
          <a:p>
            <a:pPr algn="just"/>
            <a:r>
              <a:rPr lang="en-GB" sz="2400" i="0" dirty="0">
                <a:effectLst/>
                <a:latin typeface="Garamond" panose="02020404030301010803" pitchFamily="18" charset="0"/>
              </a:rPr>
              <a:t>He worked as a steward for the </a:t>
            </a:r>
            <a:r>
              <a:rPr lang="en-GB" sz="2400" i="0" dirty="0" err="1">
                <a:effectLst/>
                <a:latin typeface="Garamond" panose="02020404030301010803" pitchFamily="18" charset="0"/>
              </a:rPr>
              <a:t>Huddlestone</a:t>
            </a:r>
            <a:r>
              <a:rPr lang="en-GB" sz="2400" i="0" dirty="0">
                <a:effectLst/>
                <a:latin typeface="Garamond" panose="02020404030301010803" pitchFamily="18" charset="0"/>
              </a:rPr>
              <a:t> family and was questioned about his beliefs. He admitted he was a Catholic and was sent to Newgate prison. T</a:t>
            </a:r>
            <a:r>
              <a:rPr lang="en-GB" sz="2400" dirty="0">
                <a:latin typeface="Garamond" panose="02020404030301010803" pitchFamily="18" charset="0"/>
              </a:rPr>
              <a:t>wice he was given the chance to recant, but twice refused. He told the judge that his sentence for treason “is the thing which I desire”.</a:t>
            </a:r>
            <a:r>
              <a:rPr lang="en-GB" sz="2400" baseline="30000" dirty="0">
                <a:latin typeface="Garamond" panose="02020404030301010803" pitchFamily="18" charset="0"/>
              </a:rPr>
              <a:t> </a:t>
            </a:r>
          </a:p>
          <a:p>
            <a:pPr algn="just"/>
            <a:r>
              <a:rPr lang="en-GB" sz="2400" dirty="0">
                <a:latin typeface="Garamond" panose="02020404030301010803" pitchFamily="18" charset="0"/>
              </a:rPr>
              <a:t>As the sentence was carried out he gave the executioner who helped him up to the cart a piece of gold, saying, </a:t>
            </a:r>
          </a:p>
          <a:p>
            <a:pPr algn="just"/>
            <a:r>
              <a:rPr lang="en-GB" sz="2400" dirty="0">
                <a:latin typeface="Garamond" panose="02020404030301010803" pitchFamily="18" charset="0"/>
              </a:rPr>
              <a:t>“Take this in token that I freely forgive thee and others that have been accessory to my death.”</a:t>
            </a:r>
          </a:p>
          <a:p>
            <a:pPr algn="just"/>
            <a:r>
              <a:rPr lang="en-GB" sz="2400" i="0" dirty="0">
                <a:effectLst/>
                <a:latin typeface="Garamond" panose="02020404030301010803" pitchFamily="18" charset="0"/>
              </a:rPr>
              <a:t>St John Rigby Catholic College in Wigan, </a:t>
            </a:r>
            <a:r>
              <a:rPr lang="en-GB" sz="2400" i="0" dirty="0">
                <a:solidFill>
                  <a:schemeClr val="bg1"/>
                </a:solidFill>
                <a:effectLst/>
                <a:latin typeface="Garamond" panose="02020404030301010803" pitchFamily="18" charset="0"/>
              </a:rPr>
              <a:t>xxxxxxxxx</a:t>
            </a:r>
            <a:r>
              <a:rPr lang="en-GB" sz="2400" i="0" dirty="0">
                <a:effectLst/>
                <a:latin typeface="Garamond" panose="02020404030301010803" pitchFamily="18" charset="0"/>
              </a:rPr>
              <a:t> Greater Manchester, is named in his memory.</a:t>
            </a:r>
          </a:p>
        </p:txBody>
      </p:sp>
      <p:pic>
        <p:nvPicPr>
          <p:cNvPr id="2050" name="Picture 2">
            <a:extLst>
              <a:ext uri="{FF2B5EF4-FFF2-40B4-BE49-F238E27FC236}">
                <a16:creationId xmlns:a16="http://schemas.microsoft.com/office/drawing/2014/main" id="{880E029C-4EF0-221A-1953-BA8A4E9E72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 b="47021"/>
          <a:stretch/>
        </p:blipFill>
        <p:spPr bwMode="auto">
          <a:xfrm>
            <a:off x="370164" y="1736986"/>
            <a:ext cx="3925610" cy="4893647"/>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037" y="5943600"/>
            <a:ext cx="771525" cy="914400"/>
          </a:xfrm>
          <a:prstGeom prst="rect">
            <a:avLst/>
          </a:prstGeom>
        </p:spPr>
      </p:pic>
    </p:spTree>
    <p:extLst>
      <p:ext uri="{BB962C8B-B14F-4D97-AF65-F5344CB8AC3E}">
        <p14:creationId xmlns:p14="http://schemas.microsoft.com/office/powerpoint/2010/main" val="207842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93616" y="1587530"/>
            <a:ext cx="8603188" cy="5601533"/>
          </a:xfrm>
          <a:prstGeom prst="rect">
            <a:avLst/>
          </a:prstGeom>
          <a:noFill/>
        </p:spPr>
        <p:txBody>
          <a:bodyPr wrap="square" rtlCol="0">
            <a:spAutoFit/>
          </a:bodyPr>
          <a:lstStyle/>
          <a:p>
            <a:pPr algn="just"/>
            <a:r>
              <a:rPr lang="en-GB" sz="2000" dirty="0">
                <a:latin typeface="Garamond" panose="02020404030301010803" pitchFamily="18" charset="0"/>
              </a:rPr>
              <a:t>A saint and martyr from our diocese.</a:t>
            </a:r>
            <a:endParaRPr lang="en-GB" sz="500" dirty="0">
              <a:latin typeface="Garamond" panose="02020404030301010803" pitchFamily="18" charset="0"/>
            </a:endParaRPr>
          </a:p>
          <a:p>
            <a:pPr algn="just"/>
            <a:endParaRPr lang="en-GB" sz="500" dirty="0">
              <a:latin typeface="Garamond" panose="02020404030301010803" pitchFamily="18" charset="0"/>
            </a:endParaRPr>
          </a:p>
          <a:p>
            <a:pPr algn="just"/>
            <a:r>
              <a:rPr lang="en-GB" sz="2000" dirty="0">
                <a:latin typeface="Garamond" panose="02020404030301010803" pitchFamily="18" charset="0"/>
              </a:rPr>
              <a:t>John was the third son of John Rochester, of </a:t>
            </a:r>
            <a:r>
              <a:rPr lang="en-GB" sz="2000" dirty="0" err="1">
                <a:latin typeface="Garamond" panose="02020404030301010803" pitchFamily="18" charset="0"/>
              </a:rPr>
              <a:t>Terling</a:t>
            </a:r>
            <a:r>
              <a:rPr lang="en-GB" sz="2000" dirty="0">
                <a:latin typeface="Garamond" panose="02020404030301010803" pitchFamily="18" charset="0"/>
              </a:rPr>
              <a:t>, Essex, and </a:t>
            </a:r>
            <a:r>
              <a:rPr lang="en-GB" sz="2000" dirty="0" err="1">
                <a:latin typeface="Garamond" panose="02020404030301010803" pitchFamily="18" charset="0"/>
              </a:rPr>
              <a:t>Grisold</a:t>
            </a:r>
            <a:r>
              <a:rPr lang="en-GB" sz="2000" dirty="0">
                <a:latin typeface="Garamond" panose="02020404030301010803" pitchFamily="18" charset="0"/>
              </a:rPr>
              <a:t> Writtle, daughter of Walter Writtle, of </a:t>
            </a:r>
            <a:r>
              <a:rPr lang="en-GB" sz="2000" dirty="0" err="1">
                <a:latin typeface="Garamond" panose="02020404030301010803" pitchFamily="18" charset="0"/>
              </a:rPr>
              <a:t>Bobbingworth</a:t>
            </a:r>
            <a:r>
              <a:rPr lang="en-GB" sz="2000" dirty="0">
                <a:latin typeface="Garamond" panose="02020404030301010803" pitchFamily="18" charset="0"/>
              </a:rPr>
              <a:t>.</a:t>
            </a:r>
            <a:endParaRPr lang="en-GB" sz="500" dirty="0">
              <a:latin typeface="Garamond" panose="02020404030301010803" pitchFamily="18" charset="0"/>
            </a:endParaRPr>
          </a:p>
          <a:p>
            <a:pPr algn="just"/>
            <a:endParaRPr lang="en-GB" sz="500" dirty="0">
              <a:latin typeface="Garamond" panose="02020404030301010803" pitchFamily="18" charset="0"/>
            </a:endParaRPr>
          </a:p>
          <a:p>
            <a:pPr algn="just"/>
            <a:r>
              <a:rPr lang="en-GB" sz="2000" dirty="0">
                <a:latin typeface="Garamond" panose="02020404030301010803" pitchFamily="18" charset="0"/>
              </a:rPr>
              <a:t>He joined the Carthusians, was a choir monk of the Charterhouse in London, and strenuously opposed the new doctrine of the royal supremacy under Henry VIII.  Dom John Rochester and Dom James Walworth were taken to the Charterhouse of St. Michael in Hull, Yorkshire. </a:t>
            </a:r>
            <a:endParaRPr lang="en-GB" sz="500" dirty="0">
              <a:latin typeface="Garamond" panose="02020404030301010803" pitchFamily="18" charset="0"/>
            </a:endParaRPr>
          </a:p>
          <a:p>
            <a:pPr algn="just"/>
            <a:endParaRPr lang="en-GB" sz="500" dirty="0">
              <a:latin typeface="Garamond" panose="02020404030301010803" pitchFamily="18" charset="0"/>
            </a:endParaRPr>
          </a:p>
          <a:p>
            <a:pPr algn="just"/>
            <a:r>
              <a:rPr lang="en-GB" sz="2000" dirty="0">
                <a:latin typeface="Garamond" panose="02020404030301010803" pitchFamily="18" charset="0"/>
              </a:rPr>
              <a:t>The government had  succeeded in putting down a rising in Lincolnshire, when on 13 October 1536, the far more serious Pilgrimage of Grace broke out, mustering possibly 40,000 people. The government was desperate to stamp out any centres of resistance. Since one of the flashpoints had been the northern city of York, it was necessary for the government to mount a lesson in the city.</a:t>
            </a:r>
            <a:endParaRPr lang="en-GB" sz="500" dirty="0">
              <a:latin typeface="Garamond" panose="02020404030301010803" pitchFamily="18" charset="0"/>
            </a:endParaRPr>
          </a:p>
          <a:p>
            <a:pPr algn="just"/>
            <a:endParaRPr lang="en-GB" sz="500" dirty="0">
              <a:latin typeface="Garamond" panose="02020404030301010803" pitchFamily="18" charset="0"/>
            </a:endParaRPr>
          </a:p>
          <a:p>
            <a:pPr algn="just"/>
            <a:r>
              <a:rPr lang="en-GB" sz="2000" dirty="0">
                <a:latin typeface="Garamond" panose="02020404030301010803" pitchFamily="18" charset="0"/>
              </a:rPr>
              <a:t>The two London monks were brought from Hull to York and brought before the Lord President of the North, the Duke of Norfolk, on trumped up </a:t>
            </a:r>
            <a:r>
              <a:rPr lang="en-GB" sz="2000" dirty="0" err="1">
                <a:solidFill>
                  <a:schemeClr val="bg1"/>
                </a:solidFill>
                <a:latin typeface="Garamond" panose="02020404030301010803" pitchFamily="18" charset="0"/>
              </a:rPr>
              <a:t>xxxxxxxx</a:t>
            </a:r>
            <a:r>
              <a:rPr lang="en-GB" sz="2000" dirty="0">
                <a:solidFill>
                  <a:schemeClr val="bg1"/>
                </a:solidFill>
                <a:latin typeface="Garamond" panose="02020404030301010803" pitchFamily="18" charset="0"/>
              </a:rPr>
              <a:t> </a:t>
            </a:r>
            <a:r>
              <a:rPr lang="en-GB" sz="2000" dirty="0">
                <a:latin typeface="Garamond" panose="02020404030301010803" pitchFamily="18" charset="0"/>
              </a:rPr>
              <a:t>treason charges where they were condemned to death and died on </a:t>
            </a:r>
            <a:r>
              <a:rPr lang="en-GB" sz="2000" dirty="0" err="1">
                <a:solidFill>
                  <a:schemeClr val="bg1"/>
                </a:solidFill>
                <a:latin typeface="Garamond" panose="02020404030301010803" pitchFamily="18" charset="0"/>
              </a:rPr>
              <a:t>xxxxxxxxxxxxxxx</a:t>
            </a:r>
            <a:r>
              <a:rPr lang="en-GB" sz="2000" dirty="0">
                <a:latin typeface="Garamond" panose="02020404030301010803" pitchFamily="18" charset="0"/>
              </a:rPr>
              <a:t>  11</a:t>
            </a:r>
            <a:r>
              <a:rPr lang="en-GB" sz="2000" baseline="30000" dirty="0">
                <a:latin typeface="Garamond" panose="02020404030301010803" pitchFamily="18" charset="0"/>
              </a:rPr>
              <a:t>th</a:t>
            </a:r>
            <a:r>
              <a:rPr lang="en-GB" sz="2000" dirty="0">
                <a:latin typeface="Garamond" panose="02020404030301010803" pitchFamily="18" charset="0"/>
              </a:rPr>
              <a:t>  May 1537.</a:t>
            </a:r>
          </a:p>
          <a:p>
            <a:pPr algn="ctr"/>
            <a:endParaRPr lang="en-GB" dirty="0"/>
          </a:p>
        </p:txBody>
      </p:sp>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8" name="Title 1"/>
          <p:cNvSpPr txBox="1">
            <a:spLocks/>
          </p:cNvSpPr>
          <p:nvPr/>
        </p:nvSpPr>
        <p:spPr>
          <a:xfrm>
            <a:off x="370164" y="350478"/>
            <a:ext cx="11526640" cy="1078995"/>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St </a:t>
            </a:r>
            <a:r>
              <a:rPr lang="en-GB" altLang="en-US" sz="4000">
                <a:solidFill>
                  <a:schemeClr val="accent4">
                    <a:lumMod val="75000"/>
                  </a:schemeClr>
                </a:solidFill>
                <a:latin typeface="Garamond" panose="02020404030301010803" pitchFamily="18" charset="0"/>
              </a:rPr>
              <a:t>John Rochester</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undefined">
            <a:extLst>
              <a:ext uri="{FF2B5EF4-FFF2-40B4-BE49-F238E27FC236}">
                <a16:creationId xmlns:a16="http://schemas.microsoft.com/office/drawing/2014/main" id="{CAD6F83A-67A4-6101-A351-E06B23D3A3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24" t="11622" r="31118"/>
          <a:stretch/>
        </p:blipFill>
        <p:spPr bwMode="auto">
          <a:xfrm>
            <a:off x="370164" y="1606859"/>
            <a:ext cx="2683754" cy="515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30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92071" y="5966190"/>
            <a:ext cx="1544637" cy="523220"/>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601188" y="1637472"/>
            <a:ext cx="7730012" cy="3785652"/>
          </a:xfrm>
          <a:prstGeom prst="rect">
            <a:avLst/>
          </a:prstGeom>
        </p:spPr>
        <p:txBody>
          <a:bodyPr wrap="square">
            <a:spAutoFit/>
          </a:bodyPr>
          <a:lstStyle/>
          <a:p>
            <a:pPr algn="just"/>
            <a:r>
              <a:rPr lang="en-US" sz="2400" b="0" i="0" dirty="0">
                <a:effectLst/>
                <a:latin typeface="Garamond" panose="02020404030301010803" pitchFamily="18" charset="0"/>
              </a:rPr>
              <a:t>Robert </a:t>
            </a:r>
            <a:r>
              <a:rPr lang="en-US" sz="2400" b="0" i="0" dirty="0" err="1">
                <a:effectLst/>
                <a:latin typeface="Garamond" panose="02020404030301010803" pitchFamily="18" charset="0"/>
              </a:rPr>
              <a:t>Southwell</a:t>
            </a:r>
            <a:r>
              <a:rPr lang="en-US" sz="2400" b="0" i="0" dirty="0">
                <a:effectLst/>
                <a:latin typeface="Garamond" panose="02020404030301010803" pitchFamily="18" charset="0"/>
              </a:rPr>
              <a:t> was Jesuit priest, a poet, a writer of hymns, and a secret Catholic missionary in Elizabethan England.</a:t>
            </a:r>
            <a:endParaRPr lang="en-US" sz="2400" dirty="0">
              <a:latin typeface="Garamond" panose="02020404030301010803" pitchFamily="18" charset="0"/>
            </a:endParaRPr>
          </a:p>
          <a:p>
            <a:pPr algn="just"/>
            <a:r>
              <a:rPr lang="en-US" sz="2400" dirty="0">
                <a:latin typeface="Garamond" panose="02020404030301010803" pitchFamily="18" charset="0"/>
              </a:rPr>
              <a:t>At the age of 15, he went abroad to Douai to study, and eventually completed his studies and was ordained a priest in 1584, the year in which an act was passed in Parliament forbidding any English Catholic priests to remain in the country for more than forty days.  But in 1586 Robert travelled to England to minster to Catholic families;  after six years he was arrested, tortured, sentenced to death and executed at </a:t>
            </a:r>
            <a:r>
              <a:rPr lang="en-US" sz="2400" dirty="0" err="1">
                <a:latin typeface="Garamond" panose="02020404030301010803" pitchFamily="18" charset="0"/>
              </a:rPr>
              <a:t>Tyburn</a:t>
            </a:r>
            <a:r>
              <a:rPr lang="en-US" sz="2400" dirty="0">
                <a:latin typeface="Garamond" panose="02020404030301010803" pitchFamily="18" charset="0"/>
              </a:rPr>
              <a:t> on 25</a:t>
            </a:r>
            <a:r>
              <a:rPr lang="en-US" sz="2400" baseline="30000" dirty="0">
                <a:latin typeface="Garamond" panose="02020404030301010803" pitchFamily="18" charset="0"/>
              </a:rPr>
              <a:t>th</a:t>
            </a:r>
            <a:r>
              <a:rPr lang="en-US" sz="2400" dirty="0">
                <a:latin typeface="Garamond" panose="02020404030301010803" pitchFamily="18" charset="0"/>
              </a:rPr>
              <a:t> February 1595.  He was </a:t>
            </a:r>
            <a:r>
              <a:rPr lang="en-US" sz="2400" dirty="0" err="1">
                <a:latin typeface="Garamond" panose="02020404030301010803" pitchFamily="18" charset="0"/>
              </a:rPr>
              <a:t>canonised</a:t>
            </a:r>
            <a:r>
              <a:rPr lang="en-US" sz="2400" dirty="0">
                <a:latin typeface="Garamond" panose="02020404030301010803" pitchFamily="18" charset="0"/>
              </a:rPr>
              <a:t> in 1970.</a:t>
            </a:r>
            <a:endParaRPr lang="en-US" sz="2200" dirty="0">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532338" y="5423124"/>
            <a:ext cx="8702600"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Robert </a:t>
            </a:r>
            <a:r>
              <a:rPr lang="en-US" sz="4600" dirty="0" err="1">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Southwell</a:t>
            </a: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 (1561 – 1595)</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8138" y="5943600"/>
            <a:ext cx="771525" cy="914400"/>
          </a:xfrm>
          <a:prstGeom prst="rect">
            <a:avLst/>
          </a:prstGeom>
        </p:spPr>
      </p:pic>
      <p:pic>
        <p:nvPicPr>
          <p:cNvPr id="8194" name="Picture 2" descr="Feb 21 – St Robert Southwell, SJ, (1561-1595) – Poet, Priest &amp; Martyr |  ADULT CATECHESIS &amp; CHRISTIAN RELIGIOUS LITERACY IN THE ROMAN CATHOLIC  TRADITION: Contemplata aliis tradere, Caritas suprema lex, or &quot;How to think  Catholic!!&quot;">
            <a:extLst>
              <a:ext uri="{FF2B5EF4-FFF2-40B4-BE49-F238E27FC236}">
                <a16:creationId xmlns:a16="http://schemas.microsoft.com/office/drawing/2014/main" id="{84D4090E-F2A4-C4BC-6756-B7CE8A15A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550" y="1637472"/>
            <a:ext cx="3087262" cy="367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7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0164" y="350478"/>
            <a:ext cx="11526640" cy="82453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a:t>
            </a:r>
            <a:r>
              <a:rPr lang="en-GB" altLang="en-US" sz="4000" dirty="0" err="1">
                <a:solidFill>
                  <a:schemeClr val="accent4">
                    <a:lumMod val="75000"/>
                  </a:schemeClr>
                </a:solidFill>
                <a:latin typeface="Garamond" panose="02020404030301010803" pitchFamily="18" charset="0"/>
              </a:rPr>
              <a:t>Swithun</a:t>
            </a:r>
            <a:r>
              <a:rPr lang="en-GB" altLang="en-US" sz="4000" dirty="0">
                <a:solidFill>
                  <a:schemeClr val="accent4">
                    <a:lumMod val="75000"/>
                  </a:schemeClr>
                </a:solidFill>
                <a:latin typeface="Garamond" panose="02020404030301010803" pitchFamily="18" charset="0"/>
              </a:rPr>
              <a:t> Wells</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3" name="TextBox 2"/>
          <p:cNvSpPr txBox="1"/>
          <p:nvPr/>
        </p:nvSpPr>
        <p:spPr>
          <a:xfrm>
            <a:off x="4359564" y="1536931"/>
            <a:ext cx="7379998" cy="461665"/>
          </a:xfrm>
          <a:prstGeom prst="rect">
            <a:avLst/>
          </a:prstGeom>
          <a:noFill/>
          <a:ln w="15875">
            <a:solidFill>
              <a:schemeClr val="bg1"/>
            </a:solidFill>
          </a:ln>
        </p:spPr>
        <p:txBody>
          <a:bodyPr wrap="square" rtlCol="0">
            <a:spAutoFit/>
          </a:bodyPr>
          <a:lstStyle/>
          <a:p>
            <a:pPr algn="just"/>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943600"/>
            <a:ext cx="771525" cy="914400"/>
          </a:xfrm>
          <a:prstGeom prst="rect">
            <a:avLst/>
          </a:prstGeom>
        </p:spPr>
      </p:pic>
      <p:sp>
        <p:nvSpPr>
          <p:cNvPr id="6" name="TextBox 5"/>
          <p:cNvSpPr txBox="1"/>
          <p:nvPr/>
        </p:nvSpPr>
        <p:spPr>
          <a:xfrm>
            <a:off x="9944893" y="61391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4" name="Rectangle 3"/>
          <p:cNvSpPr/>
          <p:nvPr/>
        </p:nvSpPr>
        <p:spPr>
          <a:xfrm>
            <a:off x="2696901" y="1280248"/>
            <a:ext cx="9155575" cy="5262979"/>
          </a:xfrm>
          <a:prstGeom prst="rect">
            <a:avLst/>
          </a:prstGeom>
        </p:spPr>
        <p:txBody>
          <a:bodyPr wrap="square">
            <a:spAutoFit/>
          </a:bodyPr>
          <a:lstStyle/>
          <a:p>
            <a:r>
              <a:rPr lang="en-GB" sz="2400" b="1" dirty="0" err="1">
                <a:latin typeface="Garamond" panose="02020404030301010803" pitchFamily="18" charset="0"/>
              </a:rPr>
              <a:t>Swithun</a:t>
            </a:r>
            <a:r>
              <a:rPr lang="en-GB" sz="2400" b="1" dirty="0">
                <a:latin typeface="Garamond" panose="02020404030301010803" pitchFamily="18" charset="0"/>
              </a:rPr>
              <a:t> Wells</a:t>
            </a:r>
            <a:r>
              <a:rPr lang="en-GB" sz="2400" dirty="0">
                <a:latin typeface="Garamond" panose="02020404030301010803" pitchFamily="18" charset="0"/>
              </a:rPr>
              <a:t> (c. 1536 – 10 December 1591) was executed during the reign of Elizabeth I. </a:t>
            </a:r>
          </a:p>
          <a:p>
            <a:pPr algn="just"/>
            <a:r>
              <a:rPr lang="en-GB" sz="2400" dirty="0">
                <a:latin typeface="Garamond" panose="02020404030301010803" pitchFamily="18" charset="0"/>
              </a:rPr>
              <a:t>He was born in Hampshire and named after the local saint, </a:t>
            </a:r>
            <a:r>
              <a:rPr lang="en-GB" sz="2400" dirty="0" err="1">
                <a:latin typeface="Garamond" panose="02020404030301010803" pitchFamily="18" charset="0"/>
              </a:rPr>
              <a:t>Swithun</a:t>
            </a:r>
            <a:r>
              <a:rPr lang="en-GB" sz="2400" dirty="0">
                <a:latin typeface="Garamond" panose="02020404030301010803" pitchFamily="18" charset="0"/>
              </a:rPr>
              <a:t>. He was a country gentleman and one time schoolmaster whose family sheltered hunted priests. He was well-educated, a poet, musician, and sportsman. Among his travels, he had been to Rome, and had a working knowledge of Italian. He was a supporter of the Catholic priests and often arranged passage from one safe house to another. He bought his house in </a:t>
            </a:r>
            <a:r>
              <a:rPr lang="en-GB" sz="2400" dirty="0" err="1">
                <a:latin typeface="Garamond" panose="02020404030301010803" pitchFamily="18" charset="0"/>
              </a:rPr>
              <a:t>Gray's</a:t>
            </a:r>
            <a:r>
              <a:rPr lang="en-GB" sz="2400" dirty="0">
                <a:latin typeface="Garamond" panose="02020404030301010803" pitchFamily="18" charset="0"/>
              </a:rPr>
              <a:t> Inn Lane in London in 1585 and was known to welcome recusants.</a:t>
            </a:r>
          </a:p>
          <a:p>
            <a:r>
              <a:rPr lang="en-GB" sz="2400" dirty="0">
                <a:latin typeface="Garamond" panose="02020404030301010803" pitchFamily="18" charset="0"/>
              </a:rPr>
              <a:t>He was arrested and released a number of times but in 1591 a Mass was being said in his house when the authorities broke in. He was not there but was arrested later. He was executed outside his house in </a:t>
            </a:r>
            <a:r>
              <a:rPr lang="en-GB" sz="2400" dirty="0" err="1">
                <a:latin typeface="Garamond" panose="02020404030301010803" pitchFamily="18" charset="0"/>
              </a:rPr>
              <a:t>Gray’s</a:t>
            </a:r>
            <a:r>
              <a:rPr lang="en-GB" sz="2400" dirty="0">
                <a:latin typeface="Garamond" panose="02020404030301010803" pitchFamily="18" charset="0"/>
              </a:rPr>
              <a:t> Inn Lane. There is a primary school and parish in Hampshire named after him.</a:t>
            </a:r>
          </a:p>
          <a:p>
            <a:endParaRPr lang="en-GB" sz="2400" b="0" i="0" dirty="0">
              <a:solidFill>
                <a:srgbClr val="5D5D5D"/>
              </a:solidFill>
              <a:effectLst/>
              <a:latin typeface="Garamond" panose="02020404030301010803"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1925"/>
          <a:stretch/>
        </p:blipFill>
        <p:spPr>
          <a:xfrm>
            <a:off x="290602" y="1280248"/>
            <a:ext cx="2287719" cy="268341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0685" t="13579" r="23348" b="34920"/>
          <a:stretch/>
        </p:blipFill>
        <p:spPr>
          <a:xfrm>
            <a:off x="290602" y="4144754"/>
            <a:ext cx="2287719" cy="1944054"/>
          </a:xfrm>
          <a:prstGeom prst="rect">
            <a:avLst/>
          </a:prstGeom>
        </p:spPr>
      </p:pic>
    </p:spTree>
    <p:extLst>
      <p:ext uri="{BB962C8B-B14F-4D97-AF65-F5344CB8AC3E}">
        <p14:creationId xmlns:p14="http://schemas.microsoft.com/office/powerpoint/2010/main" val="28202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6A6E27-F275-EC0F-3707-6FA7811A45FA}"/>
              </a:ext>
            </a:extLst>
          </p:cNvPr>
          <p:cNvSpPr txBox="1"/>
          <p:nvPr/>
        </p:nvSpPr>
        <p:spPr>
          <a:xfrm>
            <a:off x="11214425" y="5901544"/>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10" name="Title 1"/>
          <p:cNvSpPr txBox="1">
            <a:spLocks/>
          </p:cNvSpPr>
          <p:nvPr/>
        </p:nvSpPr>
        <p:spPr>
          <a:xfrm>
            <a:off x="230819" y="375377"/>
            <a:ext cx="11822929"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226337" y="1637472"/>
            <a:ext cx="7718487" cy="461665"/>
          </a:xfrm>
          <a:prstGeom prst="rect">
            <a:avLst/>
          </a:prstGeom>
        </p:spPr>
        <p:txBody>
          <a:bodyPr wrap="square">
            <a:spAutoFit/>
          </a:bodyPr>
          <a:lstStyle/>
          <a:p>
            <a:pPr algn="just">
              <a:defRPr/>
            </a:pPr>
            <a:endParaRPr lang="en-US" sz="2400" dirty="0">
              <a:solidFill>
                <a:srgbClr val="202122"/>
              </a:solidFill>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230820" y="5423124"/>
            <a:ext cx="7578404"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Alban of Verulamium</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5575" y="5901545"/>
            <a:ext cx="788173" cy="934131"/>
          </a:xfrm>
          <a:prstGeom prst="rect">
            <a:avLst/>
          </a:prstGeom>
        </p:spPr>
      </p:pic>
      <p:sp>
        <p:nvSpPr>
          <p:cNvPr id="3" name="TextBox 2">
            <a:extLst>
              <a:ext uri="{FF2B5EF4-FFF2-40B4-BE49-F238E27FC236}">
                <a16:creationId xmlns:a16="http://schemas.microsoft.com/office/drawing/2014/main" id="{8BF3273C-962E-617E-59F7-7F370560810A}"/>
              </a:ext>
            </a:extLst>
          </p:cNvPr>
          <p:cNvSpPr txBox="1"/>
          <p:nvPr/>
        </p:nvSpPr>
        <p:spPr>
          <a:xfrm>
            <a:off x="10236850" y="590154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pic>
        <p:nvPicPr>
          <p:cNvPr id="8" name="Picture 7">
            <a:extLst>
              <a:ext uri="{FF2B5EF4-FFF2-40B4-BE49-F238E27FC236}">
                <a16:creationId xmlns:a16="http://schemas.microsoft.com/office/drawing/2014/main" id="{AD054099-AA9B-6BB9-19DE-7825CEB50B2C}"/>
              </a:ext>
            </a:extLst>
          </p:cNvPr>
          <p:cNvPicPr>
            <a:picLocks noChangeAspect="1"/>
          </p:cNvPicPr>
          <p:nvPr/>
        </p:nvPicPr>
        <p:blipFill rotWithShape="1">
          <a:blip r:embed="rId3"/>
          <a:srcRect l="83155" t="81812" r="3301" b="8868"/>
          <a:stretch/>
        </p:blipFill>
        <p:spPr>
          <a:xfrm>
            <a:off x="9769159" y="5891289"/>
            <a:ext cx="2439662" cy="944387"/>
          </a:xfrm>
          <a:prstGeom prst="rect">
            <a:avLst/>
          </a:prstGeom>
        </p:spPr>
      </p:pic>
      <p:pic>
        <p:nvPicPr>
          <p:cNvPr id="5124" name="Picture 4" descr="Saint Alban">
            <a:extLst>
              <a:ext uri="{FF2B5EF4-FFF2-40B4-BE49-F238E27FC236}">
                <a16:creationId xmlns:a16="http://schemas.microsoft.com/office/drawing/2014/main" id="{92DD44E3-83A0-C19B-BE3A-AB037E6E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297" y="1637472"/>
            <a:ext cx="4089451" cy="51118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C55AA544-6F73-1249-9F0A-29EA754A6686}"/>
              </a:ext>
            </a:extLst>
          </p:cNvPr>
          <p:cNvSpPr>
            <a:spLocks noChangeArrowheads="1"/>
          </p:cNvSpPr>
          <p:nvPr/>
        </p:nvSpPr>
        <p:spPr bwMode="auto">
          <a:xfrm>
            <a:off x="206864" y="1536174"/>
            <a:ext cx="75784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Garamond" panose="02020404030301010803" pitchFamily="18" charset="0"/>
              </a:rPr>
              <a:t>Alban was a citizen of Verulamium – an important Roman city close to present-day St Albans. He took in a Christian priest, </a:t>
            </a:r>
            <a:r>
              <a:rPr kumimoji="0" lang="en-US" altLang="en-US" sz="2400" b="0" i="0" u="none" strike="noStrike" cap="none" normalizeH="0" baseline="0" dirty="0" err="1">
                <a:ln>
                  <a:noFill/>
                </a:ln>
                <a:effectLst/>
                <a:latin typeface="Garamond" panose="02020404030301010803" pitchFamily="18" charset="0"/>
              </a:rPr>
              <a:t>Amphibalus</a:t>
            </a:r>
            <a:r>
              <a:rPr kumimoji="0" lang="en-US" altLang="en-US" sz="2400" b="0" i="0" u="none" strike="noStrike" cap="none" normalizeH="0" baseline="0" dirty="0">
                <a:ln>
                  <a:noFill/>
                </a:ln>
                <a:effectLst/>
                <a:latin typeface="Garamond" panose="02020404030301010803" pitchFamily="18" charset="0"/>
              </a:rPr>
              <a:t>, fleeing the Roman persecution of Christians. The prayer and life of the priest so impressed Alban that he accepted the Christian faith.</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a:latin typeface="Garamond" panose="02020404030301010803" pitchFamily="18" charset="0"/>
              </a:rPr>
              <a:t>W</a:t>
            </a:r>
            <a:r>
              <a:rPr kumimoji="0" lang="en-US" altLang="en-US" sz="2400" b="0" i="0" u="none" strike="noStrike" cap="none" normalizeH="0" baseline="0" dirty="0">
                <a:ln>
                  <a:noFill/>
                </a:ln>
                <a:effectLst/>
                <a:latin typeface="Garamond" panose="02020404030301010803" pitchFamily="18" charset="0"/>
              </a:rPr>
              <a:t>hen the Roman authorities discovered </a:t>
            </a:r>
            <a:r>
              <a:rPr kumimoji="0" lang="en-US" altLang="en-US" sz="2400" b="0" i="0" u="none" strike="noStrike" cap="none" normalizeH="0" baseline="0" dirty="0" err="1">
                <a:ln>
                  <a:noFill/>
                </a:ln>
                <a:effectLst/>
                <a:latin typeface="Garamond" panose="02020404030301010803" pitchFamily="18" charset="0"/>
              </a:rPr>
              <a:t>Amphibalus</a:t>
            </a:r>
            <a:r>
              <a:rPr kumimoji="0" lang="en-US" altLang="en-US" sz="2400" b="0" i="0" u="none" strike="noStrike" cap="none" normalizeH="0" baseline="0" dirty="0">
                <a:ln>
                  <a:noFill/>
                </a:ln>
                <a:effectLst/>
                <a:latin typeface="Garamond" panose="02020404030301010803" pitchFamily="18" charset="0"/>
              </a:rPr>
              <a:t>, Alban exchanged clothes with him and he escaped. Alban was brought before a judge, declared his Christian faith and though tortured, refused to sacrifice to the </a:t>
            </a:r>
            <a:r>
              <a:rPr kumimoji="0" lang="en-US" altLang="en-US" sz="2400" b="0" i="0" u="none" strike="noStrike" cap="none" normalizeH="0" baseline="0">
                <a:ln>
                  <a:noFill/>
                </a:ln>
                <a:effectLst/>
                <a:latin typeface="Garamond" panose="02020404030301010803" pitchFamily="18" charset="0"/>
              </a:rPr>
              <a:t>Roman gods</a:t>
            </a:r>
            <a:r>
              <a:rPr kumimoji="0" lang="en-US" altLang="en-US" sz="2400" b="0" i="0" u="none" strike="noStrike" cap="none" normalizeH="0" baseline="0" dirty="0">
                <a:ln>
                  <a:noFill/>
                </a:ln>
                <a:effectLst/>
                <a:latin typeface="Garamond" panose="02020404030301010803" pitchFamily="18" charset="0"/>
              </a:rPr>
              <a:t>. As a result he was sentenced to death, the first English martyr.</a:t>
            </a:r>
          </a:p>
        </p:txBody>
      </p:sp>
    </p:spTree>
    <p:extLst>
      <p:ext uri="{BB962C8B-B14F-4D97-AF65-F5344CB8AC3E}">
        <p14:creationId xmlns:p14="http://schemas.microsoft.com/office/powerpoint/2010/main" val="248746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0164" y="350478"/>
            <a:ext cx="11526640" cy="824537"/>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John Almond</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3" name="TextBox 2"/>
          <p:cNvSpPr txBox="1"/>
          <p:nvPr/>
        </p:nvSpPr>
        <p:spPr>
          <a:xfrm>
            <a:off x="4359564" y="1536931"/>
            <a:ext cx="7379998" cy="461665"/>
          </a:xfrm>
          <a:prstGeom prst="rect">
            <a:avLst/>
          </a:prstGeom>
          <a:noFill/>
          <a:ln w="15875">
            <a:solidFill>
              <a:schemeClr val="bg1"/>
            </a:solidFill>
          </a:ln>
        </p:spPr>
        <p:txBody>
          <a:bodyPr wrap="square" rtlCol="0">
            <a:spAutoFit/>
          </a:bodyPr>
          <a:lstStyle/>
          <a:p>
            <a:pPr algn="just"/>
            <a:endParaRPr lang="en-GB" sz="24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943600"/>
            <a:ext cx="771525" cy="914400"/>
          </a:xfrm>
          <a:prstGeom prst="rect">
            <a:avLst/>
          </a:prstGeom>
        </p:spPr>
      </p:pic>
      <p:sp>
        <p:nvSpPr>
          <p:cNvPr id="6" name="TextBox 5"/>
          <p:cNvSpPr txBox="1"/>
          <p:nvPr/>
        </p:nvSpPr>
        <p:spPr>
          <a:xfrm>
            <a:off x="9944893" y="61391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4" name="Rectangle 3"/>
          <p:cNvSpPr/>
          <p:nvPr/>
        </p:nvSpPr>
        <p:spPr>
          <a:xfrm>
            <a:off x="2696901" y="1280248"/>
            <a:ext cx="9155575" cy="5878532"/>
          </a:xfrm>
          <a:prstGeom prst="rect">
            <a:avLst/>
          </a:prstGeom>
        </p:spPr>
        <p:txBody>
          <a:bodyPr wrap="square">
            <a:spAutoFit/>
          </a:bodyPr>
          <a:lstStyle/>
          <a:p>
            <a:pPr algn="just"/>
            <a:r>
              <a:rPr lang="en-GB" sz="2200" b="1" dirty="0">
                <a:latin typeface="Garamond" panose="02020404030301010803" pitchFamily="18" charset="0"/>
              </a:rPr>
              <a:t>John Almond</a:t>
            </a:r>
            <a:r>
              <a:rPr lang="en-GB" sz="2200" dirty="0">
                <a:latin typeface="Garamond" panose="02020404030301010803" pitchFamily="18" charset="0"/>
              </a:rPr>
              <a:t> was born 1577 in Allerton, Liverpool, and spent his childhood there and at Much Woolton, Lancashire (now Woolton, Liverpool) until at the age of eight. It is reputed that he was a student in the old school building which can be found in School Lane, Woolton, before  he was taken to Ireland.</a:t>
            </a:r>
          </a:p>
          <a:p>
            <a:pPr algn="just"/>
            <a:r>
              <a:rPr lang="en-GB" sz="2200" dirty="0">
                <a:latin typeface="Garamond" panose="02020404030301010803" pitchFamily="18" charset="0"/>
              </a:rPr>
              <a:t>He went to the English College in Rome, at the age of twenty, where he was ordained as a priest, returning to England as a missionary in 1602.</a:t>
            </a:r>
          </a:p>
          <a:p>
            <a:r>
              <a:rPr lang="en-GB" sz="2200" dirty="0">
                <a:latin typeface="Garamond" panose="02020404030301010803" pitchFamily="18" charset="0"/>
              </a:rPr>
              <a:t>He was arrested in 1608, and then again in 1612. In November 1612, seven priests escaped from prison. </a:t>
            </a:r>
          </a:p>
          <a:p>
            <a:pPr algn="just"/>
            <a:r>
              <a:rPr lang="en-GB" sz="2200" dirty="0">
                <a:latin typeface="Garamond" panose="02020404030301010803" pitchFamily="18" charset="0"/>
              </a:rPr>
              <a:t>Before his death, he prayed, distributed alms to the poor, and gave his final oration, concluding with these words: "To use this life well is the pathway through death to everlasting life". During his final speech on the scaffold he condemned regicide (killing a king), discussed the nature of grace and true repentance, and said that he conceded as much authority to King James as to any Christian prince.</a:t>
            </a:r>
          </a:p>
          <a:p>
            <a:r>
              <a:rPr lang="en-GB" sz="2200" dirty="0">
                <a:latin typeface="Garamond" panose="02020404030301010803" pitchFamily="18" charset="0"/>
              </a:rPr>
              <a:t>John Almond was hanged, drawn, and quartered on 5 December 1612 at Tyburn, London.</a:t>
            </a:r>
          </a:p>
          <a:p>
            <a:endParaRPr lang="en-GB" sz="2200" dirty="0">
              <a:latin typeface="Garamond" panose="02020404030301010803" pitchFamily="18" charset="0"/>
            </a:endParaRPr>
          </a:p>
          <a:p>
            <a:endParaRPr lang="en-GB" sz="2400" b="0" i="0" dirty="0">
              <a:solidFill>
                <a:srgbClr val="5D5D5D"/>
              </a:solidFill>
              <a:effectLst/>
              <a:latin typeface="Garamond" panose="020204040303010108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35" y="1336876"/>
            <a:ext cx="2245486" cy="1684115"/>
          </a:xfrm>
          <a:prstGeom prst="rect">
            <a:avLst/>
          </a:prstGeom>
        </p:spPr>
      </p:pic>
      <p:pic>
        <p:nvPicPr>
          <p:cNvPr id="1026" name="Picture 2" descr="illustration of Saint John Almond, date unknown, artist unknown; swiped off the Hagiography Circle web site">
            <a:extLst>
              <a:ext uri="{FF2B5EF4-FFF2-40B4-BE49-F238E27FC236}">
                <a16:creationId xmlns:a16="http://schemas.microsoft.com/office/drawing/2014/main" id="{384A9B38-E158-C67B-A733-E6FB661D7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23" y="3185435"/>
            <a:ext cx="2238797" cy="31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C7EE99-1CF5-A5F3-8472-45AE61C466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9" r="3502"/>
          <a:stretch/>
        </p:blipFill>
        <p:spPr bwMode="auto">
          <a:xfrm>
            <a:off x="8331200" y="1722680"/>
            <a:ext cx="3722548" cy="50266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6A6E27-F275-EC0F-3707-6FA7811A45FA}"/>
              </a:ext>
            </a:extLst>
          </p:cNvPr>
          <p:cNvSpPr txBox="1"/>
          <p:nvPr/>
        </p:nvSpPr>
        <p:spPr>
          <a:xfrm>
            <a:off x="11214425" y="5901544"/>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
        <p:nvSpPr>
          <p:cNvPr id="10" name="Title 1"/>
          <p:cNvSpPr txBox="1">
            <a:spLocks/>
          </p:cNvSpPr>
          <p:nvPr/>
        </p:nvSpPr>
        <p:spPr>
          <a:xfrm>
            <a:off x="230819" y="375377"/>
            <a:ext cx="11822929"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226337" y="1637472"/>
            <a:ext cx="7966611" cy="3785652"/>
          </a:xfrm>
          <a:prstGeom prst="rect">
            <a:avLst/>
          </a:prstGeom>
        </p:spPr>
        <p:txBody>
          <a:bodyPr wrap="square">
            <a:spAutoFit/>
          </a:bodyPr>
          <a:lstStyle/>
          <a:p>
            <a:pPr algn="just"/>
            <a:r>
              <a:rPr lang="en-US" sz="2400" dirty="0">
                <a:latin typeface="Garamond" panose="02020404030301010803" pitchFamily="18" charset="0"/>
              </a:rPr>
              <a:t>He was baptized Bryan Arrowsmith but took the confirmation name Edmund for a beloved uncle who trained English priests in Rome. His family were constantly harassed for their Catholicism and as a child saw his parents carried off to Lancaster jail by the authorities.  At the age of 20 he went abroad to Douai to study for the priesthood.  He was arrested, but freed under amnesty.</a:t>
            </a:r>
          </a:p>
          <a:p>
            <a:pPr algn="just"/>
            <a:r>
              <a:rPr lang="en-US" sz="2400" dirty="0">
                <a:latin typeface="Garamond" panose="02020404030301010803" pitchFamily="18" charset="0"/>
              </a:rPr>
              <a:t>Edmund joined the Society of Jesus (the Jesuits) and ministered to the Catholics of Lancashire.  He was arrested again 4 years later, was sentenced to death and executed at Lancaster.  He was beatified in 1929 and canonized in 1970.  </a:t>
            </a:r>
            <a:endParaRPr lang="en-US" sz="2200" dirty="0">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230819" y="5423124"/>
            <a:ext cx="8031531"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Edmund Arrowsmith </a:t>
            </a:r>
            <a:r>
              <a:rPr lang="en-US" sz="32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(1585 – 1628)</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5575" y="5901545"/>
            <a:ext cx="788173" cy="934131"/>
          </a:xfrm>
          <a:prstGeom prst="rect">
            <a:avLst/>
          </a:prstGeom>
        </p:spPr>
      </p:pic>
      <p:sp>
        <p:nvSpPr>
          <p:cNvPr id="3" name="TextBox 2">
            <a:extLst>
              <a:ext uri="{FF2B5EF4-FFF2-40B4-BE49-F238E27FC236}">
                <a16:creationId xmlns:a16="http://schemas.microsoft.com/office/drawing/2014/main" id="{8BF3273C-962E-617E-59F7-7F370560810A}"/>
              </a:ext>
            </a:extLst>
          </p:cNvPr>
          <p:cNvSpPr txBox="1"/>
          <p:nvPr/>
        </p:nvSpPr>
        <p:spPr>
          <a:xfrm>
            <a:off x="10236850" y="5901545"/>
            <a:ext cx="977575" cy="954107"/>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a:p>
            <a:endParaRPr lang="en-GB" sz="2800" b="1" dirty="0">
              <a:solidFill>
                <a:schemeClr val="accent1">
                  <a:lumMod val="50000"/>
                </a:schemeClr>
              </a:solidFill>
            </a:endParaRPr>
          </a:p>
        </p:txBody>
      </p:sp>
    </p:spTree>
    <p:extLst>
      <p:ext uri="{BB962C8B-B14F-4D97-AF65-F5344CB8AC3E}">
        <p14:creationId xmlns:p14="http://schemas.microsoft.com/office/powerpoint/2010/main" val="58824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0164" y="350478"/>
            <a:ext cx="11526640" cy="126997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a:t>
            </a:r>
            <a:r>
              <a:rPr lang="en-GB" altLang="en-US" sz="4000" dirty="0" smtClean="0">
                <a:solidFill>
                  <a:schemeClr val="accent4">
                    <a:lumMod val="75000"/>
                  </a:schemeClr>
                </a:solidFill>
                <a:latin typeface="Garamond" panose="02020404030301010803" pitchFamily="18" charset="0"/>
              </a:rPr>
              <a:t>Ambrose </a:t>
            </a:r>
            <a:r>
              <a:rPr lang="en-GB" altLang="en-US" sz="4000" dirty="0">
                <a:solidFill>
                  <a:schemeClr val="accent4">
                    <a:lumMod val="75000"/>
                  </a:schemeClr>
                </a:solidFill>
                <a:latin typeface="Garamond" panose="02020404030301010803" pitchFamily="18" charset="0"/>
              </a:rPr>
              <a:t>Barlow and St Alban Roe </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943600"/>
            <a:ext cx="771525" cy="914400"/>
          </a:xfrm>
          <a:prstGeom prst="rect">
            <a:avLst/>
          </a:prstGeom>
        </p:spPr>
      </p:pic>
      <p:sp>
        <p:nvSpPr>
          <p:cNvPr id="6" name="TextBox 5"/>
          <p:cNvSpPr txBox="1"/>
          <p:nvPr/>
        </p:nvSpPr>
        <p:spPr>
          <a:xfrm>
            <a:off x="9944893" y="61391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4" name="Rectangle 3"/>
          <p:cNvSpPr/>
          <p:nvPr/>
        </p:nvSpPr>
        <p:spPr>
          <a:xfrm>
            <a:off x="2569581" y="1666754"/>
            <a:ext cx="9051402" cy="4401205"/>
          </a:xfrm>
          <a:prstGeom prst="rect">
            <a:avLst/>
          </a:prstGeom>
        </p:spPr>
        <p:txBody>
          <a:bodyPr wrap="square">
            <a:spAutoFit/>
          </a:bodyPr>
          <a:lstStyle/>
          <a:p>
            <a:r>
              <a:rPr lang="en-GB" sz="2800" dirty="0">
                <a:latin typeface="Garamond" panose="02020404030301010803" pitchFamily="18" charset="0"/>
              </a:rPr>
              <a:t>St Ambrose Barlow became a Benedictine monk in the year 1616. On 25 April 1641, he was arrested just after Easter Mass, and was later charged with the ‘crime’ of being a Catholic priest. He was hung, drawn and quartered on 10 September 1641 in Lancaster. </a:t>
            </a:r>
          </a:p>
          <a:p>
            <a:r>
              <a:rPr lang="en-GB" sz="2800" dirty="0">
                <a:latin typeface="Garamond" panose="02020404030301010803" pitchFamily="18" charset="0"/>
              </a:rPr>
              <a:t>St Alban Roe (1642) was also a Benedictine who was martyred for being a priest. He was executed at </a:t>
            </a:r>
            <a:r>
              <a:rPr lang="en-GB" sz="2800" dirty="0" err="1">
                <a:latin typeface="Garamond" panose="02020404030301010803" pitchFamily="18" charset="0"/>
              </a:rPr>
              <a:t>Tyburn</a:t>
            </a:r>
            <a:r>
              <a:rPr lang="en-GB" sz="2800" dirty="0">
                <a:latin typeface="Garamond" panose="02020404030301010803" pitchFamily="18" charset="0"/>
              </a:rPr>
              <a:t> in London in 1642.</a:t>
            </a:r>
          </a:p>
          <a:p>
            <a:r>
              <a:rPr lang="en-GB" sz="2800" b="0" i="0" dirty="0">
                <a:solidFill>
                  <a:srgbClr val="5D5D5D"/>
                </a:solidFill>
                <a:effectLst/>
                <a:latin typeface="Garamond" panose="02020404030301010803" pitchFamily="18" charset="0"/>
              </a:rPr>
              <a:t>This was a period of </a:t>
            </a:r>
            <a:r>
              <a:rPr lang="en-GB" sz="2800" b="0" i="0">
                <a:solidFill>
                  <a:srgbClr val="5D5D5D"/>
                </a:solidFill>
                <a:effectLst/>
                <a:latin typeface="Garamond" panose="02020404030301010803" pitchFamily="18" charset="0"/>
              </a:rPr>
              <a:t>great upheaval </a:t>
            </a:r>
            <a:r>
              <a:rPr lang="en-GB" sz="2800" b="0" i="0" dirty="0">
                <a:solidFill>
                  <a:srgbClr val="5D5D5D"/>
                </a:solidFill>
                <a:effectLst/>
                <a:latin typeface="Garamond" panose="02020404030301010803" pitchFamily="18" charset="0"/>
              </a:rPr>
              <a:t>in England with the English Civil War beginning in 1642.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57" y="1709937"/>
            <a:ext cx="1621457" cy="245173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57" y="4251157"/>
            <a:ext cx="1662196" cy="2369514"/>
          </a:xfrm>
          <a:prstGeom prst="rect">
            <a:avLst/>
          </a:prstGeom>
        </p:spPr>
      </p:pic>
    </p:spTree>
    <p:extLst>
      <p:ext uri="{BB962C8B-B14F-4D97-AF65-F5344CB8AC3E}">
        <p14:creationId xmlns:p14="http://schemas.microsoft.com/office/powerpoint/2010/main" val="1415479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502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433824" y="177801"/>
            <a:ext cx="11453375" cy="148594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800" dirty="0">
                <a:solidFill>
                  <a:schemeClr val="accent4">
                    <a:lumMod val="75000"/>
                  </a:schemeClr>
                </a:solidFill>
                <a:latin typeface="Garamond" panose="02020404030301010803" pitchFamily="18" charset="0"/>
              </a:rPr>
              <a:t>Martyrs of England and Wales : </a:t>
            </a:r>
            <a:r>
              <a:rPr lang="en-GB" altLang="en-US" sz="4600" dirty="0">
                <a:solidFill>
                  <a:schemeClr val="accent4">
                    <a:lumMod val="75000"/>
                  </a:schemeClr>
                </a:solidFill>
                <a:latin typeface="Garamond" panose="02020404030301010803" pitchFamily="18" charset="0"/>
              </a:rPr>
              <a:t>                      </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Edmund Campion</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9" name="Rectangle 8">
            <a:extLst>
              <a:ext uri="{FF2B5EF4-FFF2-40B4-BE49-F238E27FC236}">
                <a16:creationId xmlns:a16="http://schemas.microsoft.com/office/drawing/2014/main" id="{86DF3ECD-1A94-4E29-B9CC-75D7B04FE216}"/>
              </a:ext>
            </a:extLst>
          </p:cNvPr>
          <p:cNvSpPr/>
          <p:nvPr/>
        </p:nvSpPr>
        <p:spPr>
          <a:xfrm>
            <a:off x="4476750" y="1859339"/>
            <a:ext cx="7262812" cy="4001095"/>
          </a:xfrm>
          <a:prstGeom prst="rect">
            <a:avLst/>
          </a:prstGeom>
        </p:spPr>
        <p:txBody>
          <a:bodyPr wrap="square">
            <a:spAutoFit/>
          </a:bodyPr>
          <a:lstStyle/>
          <a:p>
            <a:pPr algn="just">
              <a:defRPr/>
            </a:pPr>
            <a:r>
              <a:rPr lang="en-US" sz="2200" b="0" i="0" dirty="0">
                <a:solidFill>
                  <a:srgbClr val="2F222A"/>
                </a:solidFill>
                <a:effectLst/>
                <a:latin typeface="Garamond" panose="02020404030301010803" pitchFamily="18" charset="0"/>
              </a:rPr>
              <a:t>Edmund Campion (1540- 1581) was such an accomplished scholar that he was made a fellow of St John’s College, Oxford, at the age of only 17.  His Catholic faith led him to walk barefoot to Rome, where he joined the Society of Jesus. </a:t>
            </a:r>
          </a:p>
          <a:p>
            <a:pPr algn="just">
              <a:defRPr/>
            </a:pPr>
            <a:r>
              <a:rPr lang="en-US" sz="2200" dirty="0">
                <a:solidFill>
                  <a:srgbClr val="2F222A"/>
                </a:solidFill>
                <a:latin typeface="Garamond" panose="02020404030301010803" pitchFamily="18" charset="0"/>
              </a:rPr>
              <a:t>He returned to England as a priest where he ministered to Catholics secretly until he was betrayed.  He was imprisoned in the </a:t>
            </a:r>
            <a:r>
              <a:rPr lang="en-US" sz="2200" b="0" i="0" dirty="0">
                <a:solidFill>
                  <a:srgbClr val="2F222A"/>
                </a:solidFill>
                <a:effectLst/>
                <a:latin typeface="Garamond" panose="02020404030301010803" pitchFamily="18" charset="0"/>
              </a:rPr>
              <a:t>Tower of London, and sentenced to death. He was martyred at </a:t>
            </a:r>
            <a:r>
              <a:rPr lang="en-US" sz="2200" b="0" i="0" dirty="0" err="1">
                <a:solidFill>
                  <a:srgbClr val="2F222A"/>
                </a:solidFill>
                <a:effectLst/>
                <a:latin typeface="Garamond" panose="02020404030301010803" pitchFamily="18" charset="0"/>
              </a:rPr>
              <a:t>Tyburn</a:t>
            </a:r>
            <a:r>
              <a:rPr lang="en-US" sz="2200" b="0" i="0" dirty="0">
                <a:solidFill>
                  <a:srgbClr val="2F222A"/>
                </a:solidFill>
                <a:effectLst/>
                <a:latin typeface="Garamond" panose="02020404030301010803" pitchFamily="18" charset="0"/>
              </a:rPr>
              <a:t> on 1</a:t>
            </a:r>
            <a:r>
              <a:rPr lang="en-US" sz="2200" b="0" i="0" baseline="30000" dirty="0">
                <a:solidFill>
                  <a:srgbClr val="2F222A"/>
                </a:solidFill>
                <a:effectLst/>
                <a:latin typeface="Garamond" panose="02020404030301010803" pitchFamily="18" charset="0"/>
              </a:rPr>
              <a:t>st</a:t>
            </a:r>
            <a:r>
              <a:rPr lang="en-US" sz="2200" b="0" i="0" dirty="0">
                <a:solidFill>
                  <a:srgbClr val="2F222A"/>
                </a:solidFill>
                <a:effectLst/>
                <a:latin typeface="Garamond" panose="02020404030301010803" pitchFamily="18" charset="0"/>
              </a:rPr>
              <a:t> December 1581 and </a:t>
            </a:r>
            <a:r>
              <a:rPr lang="en-US" sz="2200" b="0" i="0" dirty="0" err="1">
                <a:solidFill>
                  <a:srgbClr val="2F222A"/>
                </a:solidFill>
                <a:effectLst/>
                <a:latin typeface="Garamond" panose="02020404030301010803" pitchFamily="18" charset="0"/>
              </a:rPr>
              <a:t>canonised</a:t>
            </a:r>
            <a:r>
              <a:rPr lang="en-US" sz="2200" b="0" i="0" dirty="0">
                <a:solidFill>
                  <a:srgbClr val="2F222A"/>
                </a:solidFill>
                <a:effectLst/>
                <a:latin typeface="Garamond" panose="02020404030301010803" pitchFamily="18" charset="0"/>
              </a:rPr>
              <a:t> by Pope Paul VI in 1970.</a:t>
            </a:r>
            <a:r>
              <a:rPr lang="en-GB" sz="2200" dirty="0">
                <a:latin typeface="Garamond" panose="02020404030301010803" pitchFamily="18" charset="0"/>
              </a:rPr>
              <a:t> </a:t>
            </a:r>
          </a:p>
          <a:p>
            <a:pPr algn="just">
              <a:defRPr/>
            </a:pPr>
            <a:endParaRPr lang="en-GB" sz="1200" dirty="0">
              <a:latin typeface="Garamond" panose="02020404030301010803" pitchFamily="18" charset="0"/>
            </a:endParaRPr>
          </a:p>
          <a:p>
            <a:pPr algn="just">
              <a:defRPr/>
            </a:pPr>
            <a:r>
              <a:rPr lang="en-GB" sz="2200" dirty="0">
                <a:latin typeface="Garamond" panose="02020404030301010803" pitchFamily="18" charset="0"/>
              </a:rPr>
              <a:t>In 1962 The Campion School in Hornchurch was founded in his honour and memory by the Society of Jesus. </a:t>
            </a:r>
          </a:p>
        </p:txBody>
      </p:sp>
      <p:pic>
        <p:nvPicPr>
          <p:cNvPr id="4" name="Picture 3">
            <a:extLst>
              <a:ext uri="{FF2B5EF4-FFF2-40B4-BE49-F238E27FC236}">
                <a16:creationId xmlns:a16="http://schemas.microsoft.com/office/drawing/2014/main" id="{F9C3DA18-C7B4-4DB7-8232-1CFB16FD0957}"/>
              </a:ext>
            </a:extLst>
          </p:cNvPr>
          <p:cNvPicPr>
            <a:picLocks noChangeAspect="1"/>
          </p:cNvPicPr>
          <p:nvPr/>
        </p:nvPicPr>
        <p:blipFill rotWithShape="1">
          <a:blip r:embed="rId3"/>
          <a:srcRect l="4511" t="956" r="3230" b="1744"/>
          <a:stretch/>
        </p:blipFill>
        <p:spPr>
          <a:xfrm>
            <a:off x="452438" y="1657350"/>
            <a:ext cx="4115091" cy="5111750"/>
          </a:xfrm>
          <a:prstGeom prst="rect">
            <a:avLst/>
          </a:prstGeom>
          <a:effectLst>
            <a:softEdge rad="317500"/>
          </a:effectLst>
        </p:spPr>
      </p:pic>
    </p:spTree>
    <p:extLst>
      <p:ext uri="{BB962C8B-B14F-4D97-AF65-F5344CB8AC3E}">
        <p14:creationId xmlns:p14="http://schemas.microsoft.com/office/powerpoint/2010/main" val="4210343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A12D64-B730-955A-9455-70C6D17B722C}"/>
              </a:ext>
            </a:extLst>
          </p:cNvPr>
          <p:cNvPicPr>
            <a:picLocks noChangeAspect="1"/>
          </p:cNvPicPr>
          <p:nvPr/>
        </p:nvPicPr>
        <p:blipFill rotWithShape="1">
          <a:blip r:embed="rId2"/>
          <a:srcRect l="41942" t="23690" r="42257" b="48090"/>
          <a:stretch/>
        </p:blipFill>
        <p:spPr>
          <a:xfrm>
            <a:off x="6610226" y="1765561"/>
            <a:ext cx="4980586" cy="5003539"/>
          </a:xfrm>
          <a:prstGeom prst="rect">
            <a:avLst/>
          </a:prstGeom>
        </p:spPr>
      </p:pic>
      <p:sp>
        <p:nvSpPr>
          <p:cNvPr id="6" name="TextBox 5"/>
          <p:cNvSpPr txBox="1"/>
          <p:nvPr/>
        </p:nvSpPr>
        <p:spPr>
          <a:xfrm>
            <a:off x="9944100" y="6245880"/>
            <a:ext cx="1544637" cy="523220"/>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601188" y="1765561"/>
            <a:ext cx="5710835" cy="3785652"/>
          </a:xfrm>
          <a:prstGeom prst="rect">
            <a:avLst/>
          </a:prstGeom>
        </p:spPr>
        <p:txBody>
          <a:bodyPr wrap="square">
            <a:spAutoFit/>
          </a:bodyPr>
          <a:lstStyle/>
          <a:p>
            <a:pPr algn="just"/>
            <a:r>
              <a:rPr lang="en-US" sz="2400" i="0" dirty="0">
                <a:solidFill>
                  <a:srgbClr val="202122"/>
                </a:solidFill>
                <a:effectLst/>
                <a:latin typeface="Garamond" panose="02020404030301010803" pitchFamily="18" charset="0"/>
              </a:rPr>
              <a:t>Margaret </a:t>
            </a:r>
            <a:r>
              <a:rPr lang="en-US" sz="2400" i="0" dirty="0" err="1">
                <a:solidFill>
                  <a:srgbClr val="202122"/>
                </a:solidFill>
                <a:effectLst/>
                <a:latin typeface="Garamond" panose="02020404030301010803" pitchFamily="18" charset="0"/>
              </a:rPr>
              <a:t>Clitherow</a:t>
            </a:r>
            <a:r>
              <a:rPr lang="en-US" sz="2400" i="0" dirty="0">
                <a:solidFill>
                  <a:srgbClr val="202122"/>
                </a:solidFill>
                <a:effectLst/>
                <a:latin typeface="Garamond" panose="02020404030301010803" pitchFamily="18" charset="0"/>
              </a:rPr>
              <a:t> (1556 – 25 March 1586) </a:t>
            </a:r>
            <a:r>
              <a:rPr lang="en-US" sz="2400" dirty="0">
                <a:solidFill>
                  <a:srgbClr val="202122"/>
                </a:solidFill>
                <a:latin typeface="Garamond" panose="02020404030301010803" pitchFamily="18" charset="0"/>
              </a:rPr>
              <a:t>suffered persecution as </a:t>
            </a:r>
            <a:r>
              <a:rPr lang="en-US" sz="2400">
                <a:solidFill>
                  <a:srgbClr val="202122"/>
                </a:solidFill>
                <a:latin typeface="Garamond" panose="02020404030301010803" pitchFamily="18" charset="0"/>
              </a:rPr>
              <a:t>a Catholic </a:t>
            </a:r>
            <a:r>
              <a:rPr lang="en-US" sz="2400" dirty="0">
                <a:solidFill>
                  <a:srgbClr val="202122"/>
                </a:solidFill>
                <a:latin typeface="Garamond" panose="02020404030301010803" pitchFamily="18" charset="0"/>
              </a:rPr>
              <a:t>during the reign of Elizabeth I;  her third child, William, was born in prison where she was incarcerated for failing to attend Anglican church services.  She provided safe accommodation for Catholic priests but when her son Henry went abroad to study for the priesthood, her house was searched and a priest hole was found. She was executed for refusing to plead in court.</a:t>
            </a:r>
            <a:endParaRPr lang="en-US" sz="2200" dirty="0">
              <a:solidFill>
                <a:srgbClr val="202122"/>
              </a:solidFill>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532337" y="5593556"/>
            <a:ext cx="5868463"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Margaret </a:t>
            </a:r>
            <a:r>
              <a:rPr lang="en-US" sz="4600" dirty="0" err="1">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Clitherow</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138" y="5943600"/>
            <a:ext cx="771525" cy="914400"/>
          </a:xfrm>
          <a:prstGeom prst="rect">
            <a:avLst/>
          </a:prstGeom>
        </p:spPr>
      </p:pic>
    </p:spTree>
    <p:extLst>
      <p:ext uri="{BB962C8B-B14F-4D97-AF65-F5344CB8AC3E}">
        <p14:creationId xmlns:p14="http://schemas.microsoft.com/office/powerpoint/2010/main" val="186120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70164" y="350478"/>
            <a:ext cx="11526640" cy="1269978"/>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i="1" dirty="0">
                <a:solidFill>
                  <a:schemeClr val="accent4">
                    <a:lumMod val="75000"/>
                  </a:schemeClr>
                </a:solidFill>
                <a:latin typeface="Garamond" panose="02020404030301010803" pitchFamily="18" charset="0"/>
              </a:rPr>
              <a:t> </a:t>
            </a:r>
            <a:r>
              <a:rPr lang="en-GB" altLang="en-US" sz="4000" dirty="0">
                <a:solidFill>
                  <a:schemeClr val="accent4">
                    <a:lumMod val="75000"/>
                  </a:schemeClr>
                </a:solidFill>
                <a:latin typeface="Garamond" panose="02020404030301010803" pitchFamily="18" charset="0"/>
              </a:rPr>
              <a:t>Martyrs of England and Wales : St Philip Evans and St John Lloyd</a:t>
            </a:r>
            <a:endParaRPr lang="en-GB"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43600" y="1336876"/>
            <a:ext cx="5677382" cy="400110"/>
          </a:xfrm>
          <a:prstGeom prst="rect">
            <a:avLst/>
          </a:prstGeom>
          <a:noFill/>
        </p:spPr>
        <p:txBody>
          <a:bodyPr wrap="square" rtlCol="0">
            <a:spAutoFit/>
          </a:bodyPr>
          <a:lstStyle/>
          <a:p>
            <a:pPr algn="just"/>
            <a:endParaRPr lang="en-GB" sz="2000" dirty="0">
              <a:latin typeface="Garamond" panose="02020404030301010803" pitchFamily="18" charset="0"/>
            </a:endParaRPr>
          </a:p>
        </p:txBody>
      </p:sp>
      <p:sp>
        <p:nvSpPr>
          <p:cNvPr id="6" name="TextBox 5"/>
          <p:cNvSpPr txBox="1"/>
          <p:nvPr/>
        </p:nvSpPr>
        <p:spPr>
          <a:xfrm>
            <a:off x="9944893" y="61391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
        <p:nvSpPr>
          <p:cNvPr id="4" name="Rectangle 3"/>
          <p:cNvSpPr/>
          <p:nvPr/>
        </p:nvSpPr>
        <p:spPr>
          <a:xfrm>
            <a:off x="2569581" y="1666754"/>
            <a:ext cx="9051402" cy="5786199"/>
          </a:xfrm>
          <a:prstGeom prst="rect">
            <a:avLst/>
          </a:prstGeom>
        </p:spPr>
        <p:txBody>
          <a:bodyPr wrap="square">
            <a:spAutoFit/>
          </a:bodyPr>
          <a:lstStyle/>
          <a:p>
            <a:pPr algn="just"/>
            <a:r>
              <a:rPr lang="en-GB" b="1" dirty="0">
                <a:latin typeface="Garamond" panose="02020404030301010803" pitchFamily="18" charset="0"/>
              </a:rPr>
              <a:t>Philip Evans </a:t>
            </a:r>
            <a:r>
              <a:rPr lang="en-GB" dirty="0">
                <a:latin typeface="Garamond" panose="02020404030301010803" pitchFamily="18" charset="0"/>
              </a:rPr>
              <a:t>was born in Monmouth in 1645, and educated at Jesuit College of St. Omer. He joined the Society of Jesus in 1665, and was ordained at Liège (now in Belgium) and sent to South Wales as a missionary in 1675. He worked in Wales for four years, and despite the official anti-Catholic policy no action was taken against him. When the Titus Oates' scare swept the country both Lloyd and Evans were caught up in the </a:t>
            </a:r>
            <a:r>
              <a:rPr lang="en-GB" dirty="0" err="1">
                <a:latin typeface="Garamond" panose="02020404030301010803" pitchFamily="18" charset="0"/>
              </a:rPr>
              <a:t>aftermath.In</a:t>
            </a:r>
            <a:r>
              <a:rPr lang="en-GB" dirty="0">
                <a:latin typeface="Garamond" panose="02020404030301010803" pitchFamily="18" charset="0"/>
              </a:rPr>
              <a:t> November 1678 John Arnold, a justice of the peace and hunter of priests, offered a reward of £200 (equivalent to £30,000 in 2021) for his arrest. Despite the dangers Evans steadfastly refused to leave his flock. He was arrested at the home of Christopher </a:t>
            </a:r>
            <a:r>
              <a:rPr lang="en-GB" dirty="0" err="1">
                <a:latin typeface="Garamond" panose="02020404030301010803" pitchFamily="18" charset="0"/>
              </a:rPr>
              <a:t>Turberville</a:t>
            </a:r>
            <a:r>
              <a:rPr lang="en-GB" dirty="0">
                <a:latin typeface="Garamond" panose="02020404030301010803" pitchFamily="18" charset="0"/>
              </a:rPr>
              <a:t> at Sker, Glamorgan, on 4 December 1678. Ironically the posse which arrested him is said to have been led by </a:t>
            </a:r>
            <a:r>
              <a:rPr lang="en-GB" dirty="0" err="1">
                <a:latin typeface="Garamond" panose="02020404030301010803" pitchFamily="18" charset="0"/>
              </a:rPr>
              <a:t>Turberville's</a:t>
            </a:r>
            <a:r>
              <a:rPr lang="en-GB" dirty="0">
                <a:latin typeface="Garamond" panose="02020404030301010803" pitchFamily="18" charset="0"/>
              </a:rPr>
              <a:t> brother, the notorious priest hunter Edward </a:t>
            </a:r>
            <a:r>
              <a:rPr lang="en-GB" dirty="0" err="1">
                <a:latin typeface="Garamond" panose="02020404030301010803" pitchFamily="18" charset="0"/>
              </a:rPr>
              <a:t>Turberville</a:t>
            </a:r>
            <a:r>
              <a:rPr lang="en-GB" dirty="0">
                <a:latin typeface="Garamond" panose="02020404030301010803" pitchFamily="18" charset="0"/>
              </a:rPr>
              <a:t>.</a:t>
            </a:r>
          </a:p>
          <a:p>
            <a:pPr algn="just"/>
            <a:r>
              <a:rPr lang="en-GB" b="1" dirty="0">
                <a:latin typeface="Garamond" panose="02020404030301010803" pitchFamily="18" charset="0"/>
              </a:rPr>
              <a:t>John Lloyd</a:t>
            </a:r>
            <a:r>
              <a:rPr lang="en-GB" dirty="0">
                <a:latin typeface="Garamond" panose="02020404030301010803" pitchFamily="18" charset="0"/>
              </a:rPr>
              <a:t>, was a secular priest (a priest not associated with any religious order), he was a Breconshire man. He was educated in Ghent (now in Belgium), and from 1649 at the English College, Valladolid, Spain. He took the 'missionary oath' on 16 October 1649 to participate in the English Mission. Sent to Wales in 1654 to minister to covert Catholics, he lived his vocation while constantly on the run for 24 years. He was arrested at </a:t>
            </a:r>
            <a:r>
              <a:rPr lang="en-GB" dirty="0" err="1">
                <a:latin typeface="Garamond" panose="02020404030301010803" pitchFamily="18" charset="0"/>
              </a:rPr>
              <a:t>Turberville's</a:t>
            </a:r>
            <a:r>
              <a:rPr lang="en-GB" dirty="0">
                <a:latin typeface="Garamond" panose="02020404030301010803" pitchFamily="18" charset="0"/>
              </a:rPr>
              <a:t> house, on 20 November 1678, and imprisoned in Cardiff Gaol.  There he was joined by the Jesuit, Philip Evans. These    </a:t>
            </a:r>
            <a:r>
              <a:rPr lang="en-GB" dirty="0">
                <a:solidFill>
                  <a:schemeClr val="bg1"/>
                </a:solidFill>
                <a:latin typeface="Garamond" panose="02020404030301010803" pitchFamily="18" charset="0"/>
              </a:rPr>
              <a:t>events</a:t>
            </a:r>
            <a:r>
              <a:rPr lang="en-GB" dirty="0">
                <a:latin typeface="Garamond" panose="02020404030301010803" pitchFamily="18" charset="0"/>
              </a:rPr>
              <a:t> xx events took place during the reign of Charles II.</a:t>
            </a:r>
          </a:p>
          <a:p>
            <a:r>
              <a:rPr lang="en-GB" dirty="0">
                <a:latin typeface="Garamond" panose="02020404030301010803" pitchFamily="18" charset="0"/>
              </a:rPr>
              <a:t>The executions of the two priests took place on 22</a:t>
            </a:r>
            <a:r>
              <a:rPr lang="en-GB" baseline="30000" dirty="0">
                <a:latin typeface="Garamond" panose="02020404030301010803" pitchFamily="18" charset="0"/>
              </a:rPr>
              <a:t>nd</a:t>
            </a:r>
            <a:r>
              <a:rPr lang="en-GB" dirty="0">
                <a:latin typeface="Garamond" panose="02020404030301010803" pitchFamily="18" charset="0"/>
              </a:rPr>
              <a:t> July 1679.</a:t>
            </a:r>
          </a:p>
          <a:p>
            <a:endParaRPr lang="en-GB" sz="2200" dirty="0">
              <a:latin typeface="Garamond" panose="02020404030301010803" pitchFamily="18" charset="0"/>
            </a:endParaRPr>
          </a:p>
          <a:p>
            <a:endParaRPr lang="en-GB" sz="2400" b="0" i="0" dirty="0">
              <a:solidFill>
                <a:srgbClr val="5D5D5D"/>
              </a:solidFill>
              <a:effectLst/>
              <a:latin typeface="Garamond" panose="02020404030301010803"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520" y="1736987"/>
            <a:ext cx="1873268" cy="26098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67" y="4393089"/>
            <a:ext cx="2369514" cy="2369514"/>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8037" y="5943600"/>
            <a:ext cx="771525" cy="914400"/>
          </a:xfrm>
          <a:prstGeom prst="rect">
            <a:avLst/>
          </a:prstGeom>
        </p:spPr>
      </p:pic>
    </p:spTree>
    <p:extLst>
      <p:ext uri="{BB962C8B-B14F-4D97-AF65-F5344CB8AC3E}">
        <p14:creationId xmlns:p14="http://schemas.microsoft.com/office/powerpoint/2010/main" val="140054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omas Garnet - Wikipedia">
            <a:extLst>
              <a:ext uri="{FF2B5EF4-FFF2-40B4-BE49-F238E27FC236}">
                <a16:creationId xmlns:a16="http://schemas.microsoft.com/office/drawing/2014/main" id="{BD443EDC-F68F-7740-9EF4-E948325477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 t="13462" r="18722" b="23643"/>
          <a:stretch/>
        </p:blipFill>
        <p:spPr bwMode="auto">
          <a:xfrm>
            <a:off x="6507333" y="1591359"/>
            <a:ext cx="5152330" cy="5177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44100" y="6245880"/>
            <a:ext cx="1544637" cy="523220"/>
          </a:xfrm>
          <a:prstGeom prst="rect">
            <a:avLst/>
          </a:prstGeom>
          <a:solidFill>
            <a:schemeClr val="bg1"/>
          </a:solidFill>
        </p:spPr>
        <p:txBody>
          <a:bodyPr wrap="square" rtlCol="0">
            <a:spAutoFit/>
          </a:bodyPr>
          <a:lstStyle/>
          <a:p>
            <a:r>
              <a:rPr lang="en-GB" sz="2800" b="1" dirty="0">
                <a:solidFill>
                  <a:schemeClr val="accent1">
                    <a:lumMod val="50000"/>
                  </a:schemeClr>
                </a:solidFill>
              </a:rPr>
              <a:t>BDES</a:t>
            </a:r>
          </a:p>
        </p:txBody>
      </p:sp>
      <p:sp>
        <p:nvSpPr>
          <p:cNvPr id="10" name="Title 1"/>
          <p:cNvSpPr txBox="1">
            <a:spLocks/>
          </p:cNvSpPr>
          <p:nvPr/>
        </p:nvSpPr>
        <p:spPr>
          <a:xfrm>
            <a:off x="601188" y="368590"/>
            <a:ext cx="10989624" cy="1155729"/>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M</a:t>
            </a:r>
            <a:r>
              <a:rPr lang="en-GB"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ARTYRS OF ENGLAND AND WALES</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6DF3ECD-1A94-4E29-B9CC-75D7B04FE216}"/>
              </a:ext>
            </a:extLst>
          </p:cNvPr>
          <p:cNvSpPr/>
          <p:nvPr/>
        </p:nvSpPr>
        <p:spPr>
          <a:xfrm>
            <a:off x="601188" y="1765561"/>
            <a:ext cx="5710835" cy="3416320"/>
          </a:xfrm>
          <a:prstGeom prst="rect">
            <a:avLst/>
          </a:prstGeom>
        </p:spPr>
        <p:txBody>
          <a:bodyPr wrap="square">
            <a:spAutoFit/>
          </a:bodyPr>
          <a:lstStyle/>
          <a:p>
            <a:pPr algn="just"/>
            <a:r>
              <a:rPr lang="en-US" sz="2400" i="0" dirty="0">
                <a:solidFill>
                  <a:srgbClr val="202122"/>
                </a:solidFill>
                <a:effectLst/>
                <a:latin typeface="Garamond" panose="02020404030301010803" pitchFamily="18" charset="0"/>
              </a:rPr>
              <a:t>Thomas Garnet (1575 – 1608) </a:t>
            </a:r>
            <a:r>
              <a:rPr lang="en-US" sz="2400" dirty="0">
                <a:solidFill>
                  <a:srgbClr val="202122"/>
                </a:solidFill>
                <a:latin typeface="Garamond" panose="02020404030301010803" pitchFamily="18" charset="0"/>
              </a:rPr>
              <a:t>was a Jesuit priest martyred during the reign of James I and VI.  He left England to study for the priesthood in Valladolid, returned on a mission and was arrested as part of the fallout of the Gunpowder Plot.  He was imprisoned, tortured and deported, but returned to continue to serve as a priest.  He was captured again and executed at </a:t>
            </a:r>
            <a:r>
              <a:rPr lang="en-US" sz="2400" dirty="0" err="1">
                <a:solidFill>
                  <a:srgbClr val="202122"/>
                </a:solidFill>
                <a:latin typeface="Garamond" panose="02020404030301010803" pitchFamily="18" charset="0"/>
              </a:rPr>
              <a:t>Tyburn</a:t>
            </a:r>
            <a:r>
              <a:rPr lang="en-US" sz="2400" dirty="0">
                <a:solidFill>
                  <a:srgbClr val="202122"/>
                </a:solidFill>
                <a:latin typeface="Garamond" panose="02020404030301010803" pitchFamily="18" charset="0"/>
              </a:rPr>
              <a:t>, aged 32.</a:t>
            </a:r>
            <a:endParaRPr lang="en-US" sz="2200" dirty="0">
              <a:solidFill>
                <a:srgbClr val="202122"/>
              </a:solidFill>
              <a:latin typeface="Garamond" panose="02020404030301010803" pitchFamily="18" charset="0"/>
            </a:endParaRPr>
          </a:p>
        </p:txBody>
      </p:sp>
      <p:sp>
        <p:nvSpPr>
          <p:cNvPr id="4" name="Title 1">
            <a:extLst>
              <a:ext uri="{FF2B5EF4-FFF2-40B4-BE49-F238E27FC236}">
                <a16:creationId xmlns:a16="http://schemas.microsoft.com/office/drawing/2014/main" id="{71DD583C-9587-8EB3-4F9A-934984566EC0}"/>
              </a:ext>
            </a:extLst>
          </p:cNvPr>
          <p:cNvSpPr txBox="1">
            <a:spLocks/>
          </p:cNvSpPr>
          <p:nvPr/>
        </p:nvSpPr>
        <p:spPr>
          <a:xfrm>
            <a:off x="532337" y="5423124"/>
            <a:ext cx="5868463" cy="1326162"/>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solidFill>
                  <a:schemeClr val="accent4">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St Thomas Garnet</a:t>
            </a:r>
            <a:endParaRPr lang="en-GB" sz="4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138" y="5943600"/>
            <a:ext cx="771525" cy="914400"/>
          </a:xfrm>
          <a:prstGeom prst="rect">
            <a:avLst/>
          </a:prstGeom>
        </p:spPr>
      </p:pic>
    </p:spTree>
    <p:extLst>
      <p:ext uri="{BB962C8B-B14F-4D97-AF65-F5344CB8AC3E}">
        <p14:creationId xmlns:p14="http://schemas.microsoft.com/office/powerpoint/2010/main" val="786683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2776</Words>
  <Application>Microsoft Office PowerPoint</Application>
  <PresentationFormat>Widescreen</PresentationFormat>
  <Paragraphs>108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Garamond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McKenna</dc:creator>
  <cp:lastModifiedBy>Catherine McKenna</cp:lastModifiedBy>
  <cp:revision>6</cp:revision>
  <dcterms:created xsi:type="dcterms:W3CDTF">2023-12-13T12:18:38Z</dcterms:created>
  <dcterms:modified xsi:type="dcterms:W3CDTF">2024-07-03T08:17:56Z</dcterms:modified>
</cp:coreProperties>
</file>