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6" d="100"/>
          <a:sy n="66" d="100"/>
        </p:scale>
        <p:origin x="679" y="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C0AD436-DBE6-4EA9-A712-3D4DC1A1F4D3}" type="datetimeFigureOut">
              <a:rPr lang="en-GB" smtClean="0"/>
              <a:t>03/07/2024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9FED2F-44CB-4BC2-BEB9-FB8CC877D142}" type="slidenum">
              <a:rPr lang="en-GB" smtClean="0"/>
              <a:t>‹#›</a:t>
            </a:fld>
            <a:endParaRPr lang="en-GB"/>
          </a:p>
        </p:txBody>
      </p:sp>
    </p:spTree>
    <p:extLst>
      <p:ext uri="{BB962C8B-B14F-4D97-AF65-F5344CB8AC3E}">
        <p14:creationId xmlns:p14="http://schemas.microsoft.com/office/powerpoint/2010/main" val="1872254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0AD436-DBE6-4EA9-A712-3D4DC1A1F4D3}" type="datetimeFigureOut">
              <a:rPr lang="en-GB" smtClean="0"/>
              <a:t>03/07/2024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9FED2F-44CB-4BC2-BEB9-FB8CC877D142}" type="slidenum">
              <a:rPr lang="en-GB" smtClean="0"/>
              <a:t>‹#›</a:t>
            </a:fld>
            <a:endParaRPr lang="en-GB"/>
          </a:p>
        </p:txBody>
      </p:sp>
    </p:spTree>
    <p:extLst>
      <p:ext uri="{BB962C8B-B14F-4D97-AF65-F5344CB8AC3E}">
        <p14:creationId xmlns:p14="http://schemas.microsoft.com/office/powerpoint/2010/main" val="161646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0AD436-DBE6-4EA9-A712-3D4DC1A1F4D3}" type="datetimeFigureOut">
              <a:rPr lang="en-GB" smtClean="0"/>
              <a:t>03/07/2024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9FED2F-44CB-4BC2-BEB9-FB8CC877D142}" type="slidenum">
              <a:rPr lang="en-GB" smtClean="0"/>
              <a:t>‹#›</a:t>
            </a:fld>
            <a:endParaRPr lang="en-GB"/>
          </a:p>
        </p:txBody>
      </p:sp>
    </p:spTree>
    <p:extLst>
      <p:ext uri="{BB962C8B-B14F-4D97-AF65-F5344CB8AC3E}">
        <p14:creationId xmlns:p14="http://schemas.microsoft.com/office/powerpoint/2010/main" val="2473333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0AD436-DBE6-4EA9-A712-3D4DC1A1F4D3}" type="datetimeFigureOut">
              <a:rPr lang="en-GB" smtClean="0"/>
              <a:t>03/07/2024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9FED2F-44CB-4BC2-BEB9-FB8CC877D142}" type="slidenum">
              <a:rPr lang="en-GB" smtClean="0"/>
              <a:t>‹#›</a:t>
            </a:fld>
            <a:endParaRPr lang="en-GB"/>
          </a:p>
        </p:txBody>
      </p:sp>
    </p:spTree>
    <p:extLst>
      <p:ext uri="{BB962C8B-B14F-4D97-AF65-F5344CB8AC3E}">
        <p14:creationId xmlns:p14="http://schemas.microsoft.com/office/powerpoint/2010/main" val="3847905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C0AD436-DBE6-4EA9-A712-3D4DC1A1F4D3}" type="datetimeFigureOut">
              <a:rPr lang="en-GB" smtClean="0"/>
              <a:t>03/07/2024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9FED2F-44CB-4BC2-BEB9-FB8CC877D142}" type="slidenum">
              <a:rPr lang="en-GB" smtClean="0"/>
              <a:t>‹#›</a:t>
            </a:fld>
            <a:endParaRPr lang="en-GB"/>
          </a:p>
        </p:txBody>
      </p:sp>
    </p:spTree>
    <p:extLst>
      <p:ext uri="{BB962C8B-B14F-4D97-AF65-F5344CB8AC3E}">
        <p14:creationId xmlns:p14="http://schemas.microsoft.com/office/powerpoint/2010/main" val="3787972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C0AD436-DBE6-4EA9-A712-3D4DC1A1F4D3}" type="datetimeFigureOut">
              <a:rPr lang="en-GB" smtClean="0"/>
              <a:t>03/07/2024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9FED2F-44CB-4BC2-BEB9-FB8CC877D142}" type="slidenum">
              <a:rPr lang="en-GB" smtClean="0"/>
              <a:t>‹#›</a:t>
            </a:fld>
            <a:endParaRPr lang="en-GB"/>
          </a:p>
        </p:txBody>
      </p:sp>
    </p:spTree>
    <p:extLst>
      <p:ext uri="{BB962C8B-B14F-4D97-AF65-F5344CB8AC3E}">
        <p14:creationId xmlns:p14="http://schemas.microsoft.com/office/powerpoint/2010/main" val="3830005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C0AD436-DBE6-4EA9-A712-3D4DC1A1F4D3}" type="datetimeFigureOut">
              <a:rPr lang="en-GB" smtClean="0"/>
              <a:t>03/07/2024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29FED2F-44CB-4BC2-BEB9-FB8CC877D142}" type="slidenum">
              <a:rPr lang="en-GB" smtClean="0"/>
              <a:t>‹#›</a:t>
            </a:fld>
            <a:endParaRPr lang="en-GB"/>
          </a:p>
        </p:txBody>
      </p:sp>
    </p:spTree>
    <p:extLst>
      <p:ext uri="{BB962C8B-B14F-4D97-AF65-F5344CB8AC3E}">
        <p14:creationId xmlns:p14="http://schemas.microsoft.com/office/powerpoint/2010/main" val="3184184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C0AD436-DBE6-4EA9-A712-3D4DC1A1F4D3}" type="datetimeFigureOut">
              <a:rPr lang="en-GB" smtClean="0"/>
              <a:t>03/07/2024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29FED2F-44CB-4BC2-BEB9-FB8CC877D142}" type="slidenum">
              <a:rPr lang="en-GB" smtClean="0"/>
              <a:t>‹#›</a:t>
            </a:fld>
            <a:endParaRPr lang="en-GB"/>
          </a:p>
        </p:txBody>
      </p:sp>
    </p:spTree>
    <p:extLst>
      <p:ext uri="{BB962C8B-B14F-4D97-AF65-F5344CB8AC3E}">
        <p14:creationId xmlns:p14="http://schemas.microsoft.com/office/powerpoint/2010/main" val="1650973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AD436-DBE6-4EA9-A712-3D4DC1A1F4D3}" type="datetimeFigureOut">
              <a:rPr lang="en-GB" smtClean="0"/>
              <a:t>03/07/2024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29FED2F-44CB-4BC2-BEB9-FB8CC877D142}" type="slidenum">
              <a:rPr lang="en-GB" smtClean="0"/>
              <a:t>‹#›</a:t>
            </a:fld>
            <a:endParaRPr lang="en-GB"/>
          </a:p>
        </p:txBody>
      </p:sp>
    </p:spTree>
    <p:extLst>
      <p:ext uri="{BB962C8B-B14F-4D97-AF65-F5344CB8AC3E}">
        <p14:creationId xmlns:p14="http://schemas.microsoft.com/office/powerpoint/2010/main" val="4160836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0AD436-DBE6-4EA9-A712-3D4DC1A1F4D3}" type="datetimeFigureOut">
              <a:rPr lang="en-GB" smtClean="0"/>
              <a:t>03/07/2024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9FED2F-44CB-4BC2-BEB9-FB8CC877D142}" type="slidenum">
              <a:rPr lang="en-GB" smtClean="0"/>
              <a:t>‹#›</a:t>
            </a:fld>
            <a:endParaRPr lang="en-GB"/>
          </a:p>
        </p:txBody>
      </p:sp>
    </p:spTree>
    <p:extLst>
      <p:ext uri="{BB962C8B-B14F-4D97-AF65-F5344CB8AC3E}">
        <p14:creationId xmlns:p14="http://schemas.microsoft.com/office/powerpoint/2010/main" val="3856300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0AD436-DBE6-4EA9-A712-3D4DC1A1F4D3}" type="datetimeFigureOut">
              <a:rPr lang="en-GB" smtClean="0"/>
              <a:t>03/07/2024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9FED2F-44CB-4BC2-BEB9-FB8CC877D142}" type="slidenum">
              <a:rPr lang="en-GB" smtClean="0"/>
              <a:t>‹#›</a:t>
            </a:fld>
            <a:endParaRPr lang="en-GB"/>
          </a:p>
        </p:txBody>
      </p:sp>
    </p:spTree>
    <p:extLst>
      <p:ext uri="{BB962C8B-B14F-4D97-AF65-F5344CB8AC3E}">
        <p14:creationId xmlns:p14="http://schemas.microsoft.com/office/powerpoint/2010/main" val="21929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AD436-DBE6-4EA9-A712-3D4DC1A1F4D3}" type="datetimeFigureOut">
              <a:rPr lang="en-GB" smtClean="0"/>
              <a:t>03/07/2024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9FED2F-44CB-4BC2-BEB9-FB8CC877D142}" type="slidenum">
              <a:rPr lang="en-GB" smtClean="0"/>
              <a:t>‹#›</a:t>
            </a:fld>
            <a:endParaRPr lang="en-GB"/>
          </a:p>
        </p:txBody>
      </p:sp>
    </p:spTree>
    <p:extLst>
      <p:ext uri="{BB962C8B-B14F-4D97-AF65-F5344CB8AC3E}">
        <p14:creationId xmlns:p14="http://schemas.microsoft.com/office/powerpoint/2010/main" val="2608172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jpg"/><Relationship Id="rId4" Type="http://schemas.openxmlformats.org/officeDocument/2006/relationships/image" Target="../media/image3.jp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58062" y="532759"/>
            <a:ext cx="771525" cy="914400"/>
          </a:xfrm>
          <a:prstGeom prst="rect">
            <a:avLst/>
          </a:prstGeom>
        </p:spPr>
      </p:pic>
      <p:sp>
        <p:nvSpPr>
          <p:cNvPr id="5" name="TextBox 4"/>
          <p:cNvSpPr txBox="1"/>
          <p:nvPr/>
        </p:nvSpPr>
        <p:spPr>
          <a:xfrm>
            <a:off x="3988573" y="6334762"/>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18209" y="295155"/>
            <a:ext cx="9144000" cy="1006998"/>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8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smtClean="0">
                <a:solidFill>
                  <a:schemeClr val="accent4">
                    <a:lumMod val="75000"/>
                  </a:schemeClr>
                </a:solidFill>
                <a:latin typeface="Garamond" panose="02020404030301010803" pitchFamily="18" charset="0"/>
              </a:rPr>
              <a:t>Young Saints</a:t>
            </a:r>
            <a:endParaRPr lang="en-GB" sz="9600" dirty="0">
              <a:solidFill>
                <a:schemeClr val="accent4">
                  <a:lumMod val="75000"/>
                </a:schemeClr>
              </a:solidFill>
              <a:latin typeface="Garamond" panose="02020404030301010803"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31304" y="1532514"/>
            <a:ext cx="1868494" cy="2598905"/>
          </a:xfrm>
          <a:prstGeom prst="rect">
            <a:avLst/>
          </a:prstGeom>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092" y="532759"/>
            <a:ext cx="771525" cy="914400"/>
          </a:xfrm>
          <a:prstGeom prst="rect">
            <a:avLst/>
          </a:prstGeom>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89331" y="1702546"/>
            <a:ext cx="1695151" cy="2428873"/>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20135" y="1702546"/>
            <a:ext cx="1666762" cy="2421792"/>
          </a:xfrm>
          <a:prstGeom prst="rect">
            <a:avLst/>
          </a:prstGeom>
        </p:spPr>
      </p:pic>
      <p:pic>
        <p:nvPicPr>
          <p:cNvPr id="12" name="Picture 2">
            <a:extLst>
              <a:ext uri="{FF2B5EF4-FFF2-40B4-BE49-F238E27FC236}">
                <a16:creationId xmlns:a16="http://schemas.microsoft.com/office/drawing/2014/main" id="{A6489BD7-E122-42BF-934A-08A6084C108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91541" y="1472064"/>
            <a:ext cx="2037610" cy="2882756"/>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pic>
        <p:nvPicPr>
          <p:cNvPr id="13" name="Picture 4">
            <a:extLst>
              <a:ext uri="{FF2B5EF4-FFF2-40B4-BE49-F238E27FC236}">
                <a16:creationId xmlns:a16="http://schemas.microsoft.com/office/drawing/2014/main" id="{A69B8AD6-8F1B-4C70-BC67-C5D4D88FCCD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896740" y="2581526"/>
            <a:ext cx="1854624" cy="3046318"/>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4" name="Picture 4" descr="Italy - Great celebrations for St Dominic Savio">
            <a:extLst>
              <a:ext uri="{FF2B5EF4-FFF2-40B4-BE49-F238E27FC236}">
                <a16:creationId xmlns:a16="http://schemas.microsoft.com/office/drawing/2014/main" id="{362BFDD1-0E73-44B7-AA78-8B9024281BB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2860" y="2599881"/>
            <a:ext cx="2035913" cy="3351808"/>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pic>
        <p:nvPicPr>
          <p:cNvPr id="15" name="Picture 2">
            <a:extLst>
              <a:ext uri="{FF2B5EF4-FFF2-40B4-BE49-F238E27FC236}">
                <a16:creationId xmlns:a16="http://schemas.microsoft.com/office/drawing/2014/main" id="{23922F52-7A35-4B46-8ECA-3184DAFB51C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05265" y="4073119"/>
            <a:ext cx="2148765" cy="2388009"/>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035725" y="3997972"/>
            <a:ext cx="2773352" cy="2654902"/>
          </a:xfrm>
          <a:prstGeom prst="rect">
            <a:avLst/>
          </a:prstGeom>
          <a:effectLst>
            <a:softEdge rad="317500"/>
          </a:effectLst>
        </p:spPr>
      </p:pic>
    </p:spTree>
    <p:extLst>
      <p:ext uri="{BB962C8B-B14F-4D97-AF65-F5344CB8AC3E}">
        <p14:creationId xmlns:p14="http://schemas.microsoft.com/office/powerpoint/2010/main" val="28408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378219"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200" i="1" dirty="0">
                <a:solidFill>
                  <a:schemeClr val="accent4">
                    <a:lumMod val="75000"/>
                  </a:schemeClr>
                </a:solidFill>
                <a:latin typeface="Garamond" panose="02020404030301010803" pitchFamily="18" charset="0"/>
              </a:rPr>
              <a:t>Young Saints # 1 </a:t>
            </a:r>
            <a:r>
              <a:rPr lang="en-GB" altLang="en-US" sz="5200" dirty="0">
                <a:solidFill>
                  <a:schemeClr val="accent4">
                    <a:lumMod val="75000"/>
                  </a:schemeClr>
                </a:solidFill>
                <a:latin typeface="Garamond" panose="02020404030301010803" pitchFamily="18" charset="0"/>
              </a:rPr>
              <a:t>: Saint Teresa of the Andes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8" name="TextBox 7"/>
          <p:cNvSpPr txBox="1"/>
          <p:nvPr/>
        </p:nvSpPr>
        <p:spPr>
          <a:xfrm>
            <a:off x="379957" y="1595021"/>
            <a:ext cx="8100852" cy="5262979"/>
          </a:xfrm>
          <a:prstGeom prst="rect">
            <a:avLst/>
          </a:prstGeom>
          <a:noFill/>
        </p:spPr>
        <p:txBody>
          <a:bodyPr wrap="square" rtlCol="0">
            <a:spAutoFit/>
          </a:bodyPr>
          <a:lstStyle/>
          <a:p>
            <a:pPr algn="just"/>
            <a:r>
              <a:rPr lang="en-GB" sz="2400" dirty="0">
                <a:latin typeface="Garamond" panose="02020404030301010803" pitchFamily="18" charset="0"/>
              </a:rPr>
              <a:t>St Teresa of the Andes died of leukaemia in 1920, aged only 19.</a:t>
            </a:r>
          </a:p>
          <a:p>
            <a:pPr algn="just"/>
            <a:r>
              <a:rPr lang="en-GB" sz="2400" dirty="0">
                <a:latin typeface="Garamond" panose="02020404030301010803" pitchFamily="18" charset="0"/>
              </a:rPr>
              <a:t>She was born in 1900 in Chile, as </a:t>
            </a:r>
            <a:r>
              <a:rPr lang="es-ES" sz="2400" b="0" dirty="0">
                <a:solidFill>
                  <a:srgbClr val="202122"/>
                </a:solidFill>
                <a:effectLst/>
                <a:latin typeface="Garamond" panose="02020404030301010803" pitchFamily="18" charset="0"/>
              </a:rPr>
              <a:t>Juana Enriqueta </a:t>
            </a:r>
            <a:r>
              <a:rPr lang="es-ES" sz="2400" b="0" dirty="0" err="1">
                <a:solidFill>
                  <a:srgbClr val="202122"/>
                </a:solidFill>
                <a:effectLst/>
                <a:latin typeface="Garamond" panose="02020404030301010803" pitchFamily="18" charset="0"/>
              </a:rPr>
              <a:t>Josephina</a:t>
            </a:r>
            <a:r>
              <a:rPr lang="es-ES" sz="2400" b="0" dirty="0">
                <a:solidFill>
                  <a:srgbClr val="202122"/>
                </a:solidFill>
                <a:effectLst/>
                <a:latin typeface="Garamond" panose="02020404030301010803" pitchFamily="18" charset="0"/>
              </a:rPr>
              <a:t> de Los Sagrados Corazones Fernández Solar.</a:t>
            </a:r>
            <a:endParaRPr lang="en-GB" sz="2400" dirty="0">
              <a:latin typeface="Garamond" panose="02020404030301010803" pitchFamily="18" charset="0"/>
            </a:endParaRPr>
          </a:p>
          <a:p>
            <a:pPr algn="just"/>
            <a:r>
              <a:rPr lang="en-GB" sz="2400" dirty="0">
                <a:latin typeface="Garamond" panose="02020404030301010803" pitchFamily="18" charset="0"/>
              </a:rPr>
              <a:t>She was a spirited young person and often argued with her siblings.  Once, when her sister Rebeca slapped her, Juana stopped herself from retaliating and kissed her on the cheek.</a:t>
            </a:r>
          </a:p>
          <a:p>
            <a:pPr algn="just"/>
            <a:r>
              <a:rPr lang="en-GB" sz="2400" dirty="0">
                <a:latin typeface="Garamond" panose="02020404030301010803" pitchFamily="18" charset="0"/>
              </a:rPr>
              <a:t>She was an enthusiastic swimmer and enjoyed playing the piano.</a:t>
            </a:r>
          </a:p>
          <a:p>
            <a:pPr algn="just"/>
            <a:r>
              <a:rPr lang="en-GB" sz="2400" dirty="0">
                <a:latin typeface="Garamond" panose="02020404030301010803" pitchFamily="18" charset="0"/>
              </a:rPr>
              <a:t>While still quite young, she read the autobiography of St Thérèse of Lisieux and was deeply affected by the example of the saint.</a:t>
            </a:r>
          </a:p>
          <a:p>
            <a:pPr algn="just"/>
            <a:r>
              <a:rPr lang="en-GB" sz="2400" dirty="0">
                <a:latin typeface="Garamond" panose="02020404030301010803" pitchFamily="18" charset="0"/>
              </a:rPr>
              <a:t>She became a novice of the Order of Discalced Carmelites at the age of 18.  She spent time writing letters to others, encouraging them and sharing thoughts on her spiritual life.</a:t>
            </a:r>
          </a:p>
          <a:p>
            <a:pPr algn="just"/>
            <a:r>
              <a:rPr lang="en-GB" sz="2400" dirty="0">
                <a:latin typeface="Garamond" panose="02020404030301010803" pitchFamily="18" charset="0"/>
              </a:rPr>
              <a:t>Dying in the Spanish flu pandemic, she was allowed to take her final vows early.</a:t>
            </a:r>
          </a:p>
        </p:txBody>
      </p:sp>
      <p:pic>
        <p:nvPicPr>
          <p:cNvPr id="4098" name="Picture 2">
            <a:extLst>
              <a:ext uri="{FF2B5EF4-FFF2-40B4-BE49-F238E27FC236}">
                <a16:creationId xmlns:a16="http://schemas.microsoft.com/office/drawing/2014/main" id="{A6489BD7-E122-42BF-934A-08A6084C10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0809" y="1682523"/>
            <a:ext cx="3352800" cy="4743450"/>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378219"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sz="7100" i="1" dirty="0">
                <a:solidFill>
                  <a:schemeClr val="accent4">
                    <a:lumMod val="75000"/>
                  </a:schemeClr>
                </a:solidFill>
                <a:latin typeface="Garamond" panose="02020404030301010803" pitchFamily="18" charset="0"/>
              </a:rPr>
              <a:t>Young Saints # 2 </a:t>
            </a:r>
            <a:r>
              <a:rPr lang="en-GB" altLang="en-US" sz="7100" dirty="0">
                <a:solidFill>
                  <a:schemeClr val="accent4">
                    <a:lumMod val="75000"/>
                  </a:schemeClr>
                </a:solidFill>
                <a:latin typeface="Garamond" panose="02020404030301010803" pitchFamily="18" charset="0"/>
              </a:rPr>
              <a:t>: Blessed Carlo </a:t>
            </a:r>
            <a:r>
              <a:rPr lang="en-GB" altLang="en-US" sz="7100" dirty="0" err="1">
                <a:solidFill>
                  <a:schemeClr val="accent4">
                    <a:lumMod val="75000"/>
                  </a:schemeClr>
                </a:solidFill>
                <a:latin typeface="Garamond" panose="02020404030301010803" pitchFamily="18" charset="0"/>
              </a:rPr>
              <a:t>Acutis</a:t>
            </a:r>
            <a:r>
              <a:rPr lang="en-GB" altLang="en-US" sz="6000" dirty="0">
                <a:solidFill>
                  <a:schemeClr val="accent4">
                    <a:lumMod val="75000"/>
                  </a:schemeClr>
                </a:solidFill>
                <a:latin typeface="Garamond" panose="02020404030301010803" pitchFamily="18" charset="0"/>
              </a:rPr>
              <a:t>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8" name="TextBox 7"/>
          <p:cNvSpPr txBox="1"/>
          <p:nvPr/>
        </p:nvSpPr>
        <p:spPr>
          <a:xfrm>
            <a:off x="379957" y="1792091"/>
            <a:ext cx="8100852" cy="4524315"/>
          </a:xfrm>
          <a:prstGeom prst="rect">
            <a:avLst/>
          </a:prstGeom>
          <a:noFill/>
        </p:spPr>
        <p:txBody>
          <a:bodyPr wrap="square" rtlCol="0">
            <a:spAutoFit/>
          </a:bodyPr>
          <a:lstStyle/>
          <a:p>
            <a:pPr algn="just"/>
            <a:r>
              <a:rPr lang="en-GB" sz="2400" dirty="0">
                <a:latin typeface="Garamond" panose="02020404030301010803" pitchFamily="18" charset="0"/>
              </a:rPr>
              <a:t>Carlo </a:t>
            </a:r>
            <a:r>
              <a:rPr lang="en-GB" sz="2400" dirty="0" err="1">
                <a:latin typeface="Garamond" panose="02020404030301010803" pitchFamily="18" charset="0"/>
              </a:rPr>
              <a:t>Acutis</a:t>
            </a:r>
            <a:r>
              <a:rPr lang="en-GB" sz="2400" dirty="0">
                <a:latin typeface="Garamond" panose="02020404030301010803" pitchFamily="18" charset="0"/>
              </a:rPr>
              <a:t> died of leukaemia in 2006, aged only 15.</a:t>
            </a:r>
          </a:p>
          <a:p>
            <a:pPr algn="just"/>
            <a:r>
              <a:rPr lang="en-GB" sz="2400" dirty="0">
                <a:latin typeface="Garamond" panose="02020404030301010803" pitchFamily="18" charset="0"/>
              </a:rPr>
              <a:t>He was born in 1991 in England of Italian parents and moved to Italy when he was small.</a:t>
            </a:r>
          </a:p>
          <a:p>
            <a:pPr algn="just"/>
            <a:r>
              <a:rPr lang="en-GB" sz="2400" dirty="0">
                <a:latin typeface="Garamond" panose="02020404030301010803" pitchFamily="18" charset="0"/>
              </a:rPr>
              <a:t>At home he would spend time with friends whose parents were going through a divorce and in school he stood up for people who were being bullied. He volunteered to work with the homeless but was also an amateur computer programmer who enjoyed films and playing on his PlayStation.</a:t>
            </a:r>
          </a:p>
          <a:p>
            <a:pPr algn="just"/>
            <a:r>
              <a:rPr lang="en-GB" sz="2400" dirty="0">
                <a:latin typeface="Garamond" panose="02020404030301010803" pitchFamily="18" charset="0"/>
              </a:rPr>
              <a:t>He spent time documenting Eucharistic miracles from around the world on his website. </a:t>
            </a:r>
          </a:p>
          <a:p>
            <a:pPr algn="just"/>
            <a:r>
              <a:rPr lang="en-GB" sz="2400" dirty="0">
                <a:latin typeface="Garamond" panose="02020404030301010803" pitchFamily="18" charset="0"/>
              </a:rPr>
              <a:t>Following a miracle attributed to him he was beatified in 2020 by Pope Francis.  </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0809" y="1461833"/>
            <a:ext cx="3331234" cy="4633444"/>
          </a:xfrm>
          <a:prstGeom prst="rect">
            <a:avLst/>
          </a:prstGeom>
          <a:effectLst>
            <a:softEdge rad="317500"/>
          </a:effectLst>
        </p:spPr>
      </p:pic>
    </p:spTree>
    <p:extLst>
      <p:ext uri="{BB962C8B-B14F-4D97-AF65-F5344CB8AC3E}">
        <p14:creationId xmlns:p14="http://schemas.microsoft.com/office/powerpoint/2010/main" val="1001782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378219"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200" i="1" dirty="0">
                <a:solidFill>
                  <a:schemeClr val="accent4">
                    <a:lumMod val="75000"/>
                  </a:schemeClr>
                </a:solidFill>
                <a:latin typeface="Garamond" panose="02020404030301010803" pitchFamily="18" charset="0"/>
              </a:rPr>
              <a:t>Young Saints # 3 </a:t>
            </a:r>
            <a:r>
              <a:rPr lang="en-GB" altLang="en-US" sz="5200" dirty="0">
                <a:solidFill>
                  <a:schemeClr val="accent4">
                    <a:lumMod val="75000"/>
                  </a:schemeClr>
                </a:solidFill>
                <a:latin typeface="Garamond" panose="02020404030301010803" pitchFamily="18" charset="0"/>
              </a:rPr>
              <a:t>: Blessed Isidore </a:t>
            </a:r>
            <a:r>
              <a:rPr lang="en-GB" altLang="en-US" sz="5200">
                <a:solidFill>
                  <a:schemeClr val="accent4">
                    <a:lumMod val="75000"/>
                  </a:schemeClr>
                </a:solidFill>
                <a:latin typeface="Garamond" panose="02020404030301010803" pitchFamily="18" charset="0"/>
              </a:rPr>
              <a:t>Bakanja</a:t>
            </a:r>
            <a:endParaRPr lang="en-GB" altLang="en-US" sz="5200" dirty="0">
              <a:solidFill>
                <a:schemeClr val="accent4">
                  <a:lumMod val="75000"/>
                </a:schemeClr>
              </a:solidFill>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8" name="TextBox 7"/>
          <p:cNvSpPr txBox="1"/>
          <p:nvPr/>
        </p:nvSpPr>
        <p:spPr>
          <a:xfrm>
            <a:off x="379957" y="1710724"/>
            <a:ext cx="8636046" cy="4524315"/>
          </a:xfrm>
          <a:prstGeom prst="rect">
            <a:avLst/>
          </a:prstGeom>
          <a:noFill/>
        </p:spPr>
        <p:txBody>
          <a:bodyPr wrap="square" rtlCol="0">
            <a:spAutoFit/>
          </a:bodyPr>
          <a:lstStyle/>
          <a:p>
            <a:pPr algn="just"/>
            <a:r>
              <a:rPr lang="en-US" sz="2400" i="0" dirty="0">
                <a:effectLst/>
                <a:latin typeface="Garamond" panose="02020404030301010803" pitchFamily="18" charset="0"/>
              </a:rPr>
              <a:t>Isidore was born in 1887 at </a:t>
            </a:r>
            <a:r>
              <a:rPr lang="en-US" sz="2400" i="0" dirty="0" err="1">
                <a:effectLst/>
                <a:latin typeface="Garamond" panose="02020404030301010803" pitchFamily="18" charset="0"/>
              </a:rPr>
              <a:t>Bokandela</a:t>
            </a:r>
            <a:r>
              <a:rPr lang="en-US" sz="2400" i="0" dirty="0">
                <a:effectLst/>
                <a:latin typeface="Garamond" panose="02020404030301010803" pitchFamily="18" charset="0"/>
              </a:rPr>
              <a:t> in what was then the Congo Free State.  He became a Christian at the age of 18 and wore the scapular of Our </a:t>
            </a:r>
            <a:r>
              <a:rPr lang="en-US" sz="2400" dirty="0">
                <a:latin typeface="Garamond" panose="02020404030301010803" pitchFamily="18" charset="0"/>
              </a:rPr>
              <a:t>Lady of Mount Carmel as we can see in the picture. He was told to stop spreading the Gospel by his plantation supervisor and to stop wearing the scapular.  When he refused, he was repeatedly beaten and chained.  As he lay dying as a result of his ill treatment, he told the plantations inspector who had rescued him : </a:t>
            </a:r>
            <a:r>
              <a:rPr lang="en-US" sz="2400" dirty="0">
                <a:solidFill>
                  <a:srgbClr val="202122"/>
                </a:solidFill>
                <a:latin typeface="Garamond" panose="02020404030301010803" pitchFamily="18" charset="0"/>
              </a:rPr>
              <a:t>“</a:t>
            </a:r>
            <a:r>
              <a:rPr lang="en-US" sz="2400" b="0" i="0" dirty="0">
                <a:solidFill>
                  <a:srgbClr val="202122"/>
                </a:solidFill>
                <a:effectLst/>
                <a:latin typeface="Garamond" panose="02020404030301010803" pitchFamily="18" charset="0"/>
              </a:rPr>
              <a:t>tell them that I am dying because I am a Christian.” Missionaries in the area visited Isidore and urged him to forgive the supervisor. He assured them that he already had, declaring “When I am in heaven, I shall pray for him very much.” </a:t>
            </a:r>
            <a:r>
              <a:rPr lang="en-US" sz="2400" i="0" dirty="0">
                <a:effectLst/>
                <a:latin typeface="Garamond" panose="02020404030301010803" pitchFamily="18" charset="0"/>
              </a:rPr>
              <a:t>He was beatified on 24</a:t>
            </a:r>
            <a:r>
              <a:rPr lang="en-US" sz="2400" i="0" baseline="30000" dirty="0">
                <a:effectLst/>
                <a:latin typeface="Garamond" panose="02020404030301010803" pitchFamily="18" charset="0"/>
              </a:rPr>
              <a:t>th</a:t>
            </a:r>
            <a:r>
              <a:rPr lang="en-US" sz="2400" i="0" dirty="0">
                <a:effectLst/>
                <a:latin typeface="Garamond" panose="02020404030301010803" pitchFamily="18" charset="0"/>
              </a:rPr>
              <a:t> April 1994 by Pope John Paul II and his feast day is 15</a:t>
            </a:r>
            <a:r>
              <a:rPr lang="en-US" sz="2400" i="0" baseline="30000" dirty="0">
                <a:effectLst/>
                <a:latin typeface="Garamond" panose="02020404030301010803" pitchFamily="18" charset="0"/>
              </a:rPr>
              <a:t>th</a:t>
            </a:r>
            <a:r>
              <a:rPr lang="en-US" sz="2400" i="0" dirty="0">
                <a:effectLst/>
                <a:latin typeface="Garamond" panose="02020404030301010803" pitchFamily="18" charset="0"/>
              </a:rPr>
              <a:t> August. </a:t>
            </a:r>
            <a:endParaRPr lang="en-GB" sz="2400" dirty="0">
              <a:latin typeface="Garamond" panose="02020404030301010803" pitchFamily="18" charset="0"/>
            </a:endParaRPr>
          </a:p>
        </p:txBody>
      </p:sp>
      <p:pic>
        <p:nvPicPr>
          <p:cNvPr id="6148" name="Picture 4">
            <a:extLst>
              <a:ext uri="{FF2B5EF4-FFF2-40B4-BE49-F238E27FC236}">
                <a16:creationId xmlns:a16="http://schemas.microsoft.com/office/drawing/2014/main" id="{A69B8AD6-8F1B-4C70-BC67-C5D4D88FCC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6828" y="1710724"/>
            <a:ext cx="2472734" cy="4061597"/>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2890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378219"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sz="7100" i="1" dirty="0">
                <a:solidFill>
                  <a:schemeClr val="accent4">
                    <a:lumMod val="75000"/>
                  </a:schemeClr>
                </a:solidFill>
                <a:latin typeface="Garamond" panose="02020404030301010803" pitchFamily="18" charset="0"/>
              </a:rPr>
              <a:t>Young Saints # 4 </a:t>
            </a:r>
            <a:r>
              <a:rPr lang="en-GB" altLang="en-US" sz="7100" dirty="0">
                <a:solidFill>
                  <a:schemeClr val="accent4">
                    <a:lumMod val="75000"/>
                  </a:schemeClr>
                </a:solidFill>
                <a:latin typeface="Garamond" panose="02020404030301010803" pitchFamily="18" charset="0"/>
              </a:rPr>
              <a:t>: Saint Clelia Barbieri</a:t>
            </a:r>
            <a:r>
              <a:rPr lang="en-GB" altLang="en-US" sz="6000" dirty="0">
                <a:solidFill>
                  <a:schemeClr val="accent4">
                    <a:lumMod val="75000"/>
                  </a:schemeClr>
                </a:solidFill>
                <a:latin typeface="Garamond" panose="02020404030301010803" pitchFamily="18" charset="0"/>
              </a:rPr>
              <a:t>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29547" y="1461833"/>
            <a:ext cx="3233757" cy="4633444"/>
          </a:xfrm>
          <a:prstGeom prst="rect">
            <a:avLst/>
          </a:prstGeom>
          <a:effectLst>
            <a:softEdge rad="317500"/>
          </a:effectLst>
        </p:spPr>
      </p:pic>
      <p:sp>
        <p:nvSpPr>
          <p:cNvPr id="2" name="TextBox 1"/>
          <p:cNvSpPr txBox="1"/>
          <p:nvPr/>
        </p:nvSpPr>
        <p:spPr>
          <a:xfrm>
            <a:off x="428696" y="1792091"/>
            <a:ext cx="7841848" cy="4832092"/>
          </a:xfrm>
          <a:prstGeom prst="rect">
            <a:avLst/>
          </a:prstGeom>
          <a:noFill/>
        </p:spPr>
        <p:txBody>
          <a:bodyPr wrap="square" rtlCol="0">
            <a:spAutoFit/>
          </a:bodyPr>
          <a:lstStyle/>
          <a:p>
            <a:pPr algn="just"/>
            <a:r>
              <a:rPr lang="en-GB" sz="2200" dirty="0">
                <a:latin typeface="Garamond" panose="02020404030301010803" pitchFamily="18" charset="0"/>
              </a:rPr>
              <a:t>Clelia Barbieri died at the age of 23 in 1870.</a:t>
            </a:r>
          </a:p>
          <a:p>
            <a:pPr algn="just"/>
            <a:r>
              <a:rPr lang="en-GB" sz="2200" dirty="0">
                <a:latin typeface="Garamond" panose="02020404030301010803" pitchFamily="18" charset="0"/>
              </a:rPr>
              <a:t>She is seen as the youngest founder of a religious order in the history of the Catholic Church. </a:t>
            </a:r>
          </a:p>
          <a:p>
            <a:pPr algn="just"/>
            <a:r>
              <a:rPr lang="en-GB" sz="2200" dirty="0">
                <a:latin typeface="Garamond" panose="02020404030301010803" pitchFamily="18" charset="0"/>
              </a:rPr>
              <a:t>She was born in poverty in Bologna in Italy, where she made her First Communion at the age of eleven.</a:t>
            </a:r>
          </a:p>
          <a:p>
            <a:pPr algn="just"/>
            <a:r>
              <a:rPr lang="en-GB" sz="2200" dirty="0">
                <a:latin typeface="Garamond" panose="02020404030301010803" pitchFamily="18" charset="0"/>
              </a:rPr>
              <a:t>When she was fourteen she became an assistant teacher and the parish priest entrusted her with the teaching and guidance of girls in doctrine. </a:t>
            </a:r>
          </a:p>
          <a:p>
            <a:pPr algn="just"/>
            <a:r>
              <a:rPr lang="en-GB" sz="2200" dirty="0">
                <a:latin typeface="Garamond" panose="02020404030301010803" pitchFamily="18" charset="0"/>
              </a:rPr>
              <a:t>She then founded the religious order of the Little Sisters of the Mother of Sorrows, who looked after the poor and sick.</a:t>
            </a:r>
          </a:p>
          <a:p>
            <a:pPr algn="just"/>
            <a:r>
              <a:rPr lang="en-GB" sz="2200" dirty="0">
                <a:latin typeface="Garamond" panose="02020404030301010803" pitchFamily="18" charset="0"/>
              </a:rPr>
              <a:t>She died of tuberculosis and after her death her voice continued to be heard.</a:t>
            </a:r>
          </a:p>
          <a:p>
            <a:pPr algn="just"/>
            <a:r>
              <a:rPr lang="en-GB" sz="2200" dirty="0">
                <a:latin typeface="Garamond" panose="02020404030301010803" pitchFamily="18" charset="0"/>
              </a:rPr>
              <a:t>She was made a Saint by Pope John Paul II in 1989 and the Sisters of her order continue to work in areas like Tanzania and India today.  </a:t>
            </a:r>
          </a:p>
        </p:txBody>
      </p:sp>
    </p:spTree>
    <p:extLst>
      <p:ext uri="{BB962C8B-B14F-4D97-AF65-F5344CB8AC3E}">
        <p14:creationId xmlns:p14="http://schemas.microsoft.com/office/powerpoint/2010/main" val="29588282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378219"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200" i="1" dirty="0">
                <a:solidFill>
                  <a:schemeClr val="accent4">
                    <a:lumMod val="75000"/>
                  </a:schemeClr>
                </a:solidFill>
                <a:latin typeface="Garamond" panose="02020404030301010803" pitchFamily="18" charset="0"/>
              </a:rPr>
              <a:t>Young Saints # 5 </a:t>
            </a:r>
            <a:r>
              <a:rPr lang="en-GB" altLang="en-US" sz="5200" dirty="0">
                <a:solidFill>
                  <a:schemeClr val="accent4">
                    <a:lumMod val="75000"/>
                  </a:schemeClr>
                </a:solidFill>
                <a:latin typeface="Garamond" panose="02020404030301010803" pitchFamily="18" charset="0"/>
              </a:rPr>
              <a:t>: Saint Dominic Savio</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8" name="TextBox 7"/>
          <p:cNvSpPr txBox="1"/>
          <p:nvPr/>
        </p:nvSpPr>
        <p:spPr>
          <a:xfrm>
            <a:off x="3553641" y="1710724"/>
            <a:ext cx="8258401" cy="4524315"/>
          </a:xfrm>
          <a:prstGeom prst="rect">
            <a:avLst/>
          </a:prstGeom>
          <a:noFill/>
        </p:spPr>
        <p:txBody>
          <a:bodyPr wrap="square" rtlCol="0">
            <a:spAutoFit/>
          </a:bodyPr>
          <a:lstStyle/>
          <a:p>
            <a:pPr algn="l"/>
            <a:r>
              <a:rPr lang="en-US" sz="2400" i="0" dirty="0">
                <a:solidFill>
                  <a:srgbClr val="202122"/>
                </a:solidFill>
                <a:effectLst/>
                <a:latin typeface="Garamond" panose="02020404030301010803" pitchFamily="18" charset="0"/>
              </a:rPr>
              <a:t>Dominic was born in 1842 and was a student of St John Bosco.  He began his studies to be a priest very early but died at the age of only 14 in 1857.  St John Bosco wrote a biography of his pupil, who was a pious young man and devoted to the Catholic faith.  When he was </a:t>
            </a:r>
            <a:r>
              <a:rPr lang="en-US" sz="2400" i="0" dirty="0" err="1">
                <a:solidFill>
                  <a:srgbClr val="202122"/>
                </a:solidFill>
                <a:effectLst/>
                <a:latin typeface="Garamond" panose="02020404030301010803" pitchFamily="18" charset="0"/>
              </a:rPr>
              <a:t>canonised</a:t>
            </a:r>
            <a:r>
              <a:rPr lang="en-US" sz="2400" i="0" dirty="0">
                <a:solidFill>
                  <a:srgbClr val="202122"/>
                </a:solidFill>
                <a:effectLst/>
                <a:latin typeface="Garamond" panose="02020404030301010803" pitchFamily="18" charset="0"/>
              </a:rPr>
              <a:t> a saint by Pope Pius XII in 1954, it was on account of his </a:t>
            </a:r>
            <a:r>
              <a:rPr lang="en-US" sz="2400" i="0">
                <a:solidFill>
                  <a:srgbClr val="202122"/>
                </a:solidFill>
                <a:effectLst/>
                <a:latin typeface="Garamond" panose="02020404030301010803" pitchFamily="18" charset="0"/>
              </a:rPr>
              <a:t>personal holiness and </a:t>
            </a:r>
            <a:r>
              <a:rPr lang="en-US" sz="2400" i="0" dirty="0">
                <a:solidFill>
                  <a:srgbClr val="202122"/>
                </a:solidFill>
                <a:effectLst/>
                <a:latin typeface="Garamond" panose="02020404030301010803" pitchFamily="18" charset="0"/>
              </a:rPr>
              <a:t>“heroic virtue”.  At the time, he was the youngest non-martyr to be made a saint. </a:t>
            </a:r>
          </a:p>
          <a:p>
            <a:pPr algn="l"/>
            <a:r>
              <a:rPr lang="en-US" sz="2400" dirty="0">
                <a:solidFill>
                  <a:srgbClr val="202122"/>
                </a:solidFill>
                <a:latin typeface="Garamond" panose="02020404030301010803" pitchFamily="18" charset="0"/>
              </a:rPr>
              <a:t>He suffered his illness patiently and was an inspiration to others. He said : </a:t>
            </a:r>
            <a:r>
              <a:rPr lang="en-US" sz="2400" b="0" i="0" dirty="0">
                <a:solidFill>
                  <a:srgbClr val="202122"/>
                </a:solidFill>
                <a:effectLst/>
                <a:latin typeface="Garamond" panose="02020404030301010803" pitchFamily="18" charset="0"/>
              </a:rPr>
              <a:t>“Let me do what I can this year; if I am here next year, I'll let you know what my plans are.”</a:t>
            </a:r>
          </a:p>
          <a:p>
            <a:pPr algn="l"/>
            <a:r>
              <a:rPr lang="en-US" sz="2400" b="0" i="0" dirty="0">
                <a:solidFill>
                  <a:srgbClr val="202122"/>
                </a:solidFill>
                <a:effectLst/>
                <a:latin typeface="Garamond" panose="02020404030301010803" pitchFamily="18" charset="0"/>
              </a:rPr>
              <a:t>Pope Pius XI described him as “small in size, but a towering giant in spirit.”</a:t>
            </a:r>
          </a:p>
        </p:txBody>
      </p:sp>
      <p:pic>
        <p:nvPicPr>
          <p:cNvPr id="7172" name="Picture 4" descr="Italy - Great celebrations for St Dominic Savio">
            <a:extLst>
              <a:ext uri="{FF2B5EF4-FFF2-40B4-BE49-F238E27FC236}">
                <a16:creationId xmlns:a16="http://schemas.microsoft.com/office/drawing/2014/main" id="{362BFDD1-0E73-44B7-AA78-8B9024281BB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7104" y="1570330"/>
            <a:ext cx="3157771" cy="5198770"/>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48580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378219"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sz="7100" i="1" dirty="0">
                <a:solidFill>
                  <a:schemeClr val="accent4">
                    <a:lumMod val="75000"/>
                  </a:schemeClr>
                </a:solidFill>
                <a:latin typeface="Garamond" panose="02020404030301010803" pitchFamily="18" charset="0"/>
              </a:rPr>
              <a:t>Young Saints #6  </a:t>
            </a:r>
            <a:r>
              <a:rPr lang="en-GB" altLang="en-US" sz="7100" dirty="0">
                <a:solidFill>
                  <a:schemeClr val="accent4">
                    <a:lumMod val="75000"/>
                  </a:schemeClr>
                </a:solidFill>
                <a:latin typeface="Garamond" panose="02020404030301010803" pitchFamily="18" charset="0"/>
              </a:rPr>
              <a:t>: Saint Jose Sanchez del Rio</a:t>
            </a:r>
            <a:r>
              <a:rPr lang="en-GB" altLang="en-US" sz="6000" dirty="0">
                <a:solidFill>
                  <a:schemeClr val="accent4">
                    <a:lumMod val="75000"/>
                  </a:schemeClr>
                </a:solidFill>
                <a:latin typeface="Garamond" panose="02020404030301010803" pitchFamily="18" charset="0"/>
              </a:rPr>
              <a:t>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51976" y="1461833"/>
            <a:ext cx="3188899" cy="4633444"/>
          </a:xfrm>
          <a:prstGeom prst="rect">
            <a:avLst/>
          </a:prstGeom>
          <a:effectLst>
            <a:softEdge rad="317500"/>
          </a:effectLst>
        </p:spPr>
      </p:pic>
      <p:sp>
        <p:nvSpPr>
          <p:cNvPr id="2" name="TextBox 1"/>
          <p:cNvSpPr txBox="1"/>
          <p:nvPr/>
        </p:nvSpPr>
        <p:spPr>
          <a:xfrm>
            <a:off x="433824" y="1818362"/>
            <a:ext cx="7841848" cy="4493538"/>
          </a:xfrm>
          <a:prstGeom prst="rect">
            <a:avLst/>
          </a:prstGeom>
          <a:noFill/>
        </p:spPr>
        <p:txBody>
          <a:bodyPr wrap="square" rtlCol="0">
            <a:spAutoFit/>
          </a:bodyPr>
          <a:lstStyle/>
          <a:p>
            <a:pPr algn="just"/>
            <a:r>
              <a:rPr lang="en-GB" sz="2200" dirty="0">
                <a:latin typeface="Garamond" panose="02020404030301010803" pitchFamily="18" charset="0"/>
              </a:rPr>
              <a:t>Jose Sanchez del Rio died at the age of 15 in 1928.</a:t>
            </a:r>
          </a:p>
          <a:p>
            <a:pPr algn="just"/>
            <a:r>
              <a:rPr lang="en-GB" sz="2200" dirty="0">
                <a:latin typeface="Garamond" panose="02020404030301010803" pitchFamily="18" charset="0"/>
              </a:rPr>
              <a:t>He was a Mexican </a:t>
            </a:r>
            <a:r>
              <a:rPr lang="en-GB" sz="2200" i="1" dirty="0" err="1">
                <a:latin typeface="Garamond" panose="02020404030301010803" pitchFamily="18" charset="0"/>
              </a:rPr>
              <a:t>Cristero</a:t>
            </a:r>
            <a:r>
              <a:rPr lang="en-GB" sz="2200" dirty="0">
                <a:latin typeface="Garamond" panose="02020404030301010803" pitchFamily="18" charset="0"/>
              </a:rPr>
              <a:t> who was put to death because he refused to give up the Catholic faith. </a:t>
            </a:r>
          </a:p>
          <a:p>
            <a:pPr algn="just"/>
            <a:r>
              <a:rPr lang="en-GB" sz="2200" dirty="0">
                <a:latin typeface="Garamond" panose="02020404030301010803" pitchFamily="18" charset="0"/>
              </a:rPr>
              <a:t>He fought against the government, who wanted to destroy the Catholic church and was captured.</a:t>
            </a:r>
          </a:p>
          <a:p>
            <a:pPr algn="just"/>
            <a:r>
              <a:rPr lang="en-GB" sz="2200" dirty="0">
                <a:latin typeface="Garamond" panose="02020404030301010803" pitchFamily="18" charset="0"/>
              </a:rPr>
              <a:t>He was tortured and his parents who had tried to get him released had to watch him die.</a:t>
            </a:r>
          </a:p>
          <a:p>
            <a:pPr algn="just"/>
            <a:r>
              <a:rPr lang="en-GB" sz="2200" dirty="0">
                <a:latin typeface="Garamond" panose="02020404030301010803" pitchFamily="18" charset="0"/>
              </a:rPr>
              <a:t>He refused to give up his faith shouting </a:t>
            </a:r>
            <a:r>
              <a:rPr lang="en-GB" sz="2200" i="1" dirty="0">
                <a:latin typeface="Garamond" panose="02020404030301010803" pitchFamily="18" charset="0"/>
              </a:rPr>
              <a:t>“Viva Christo Rei!” </a:t>
            </a:r>
            <a:r>
              <a:rPr lang="en-GB" sz="2200" dirty="0">
                <a:latin typeface="Garamond" panose="02020404030301010803" pitchFamily="18" charset="0"/>
              </a:rPr>
              <a:t>(“Long live Christ the King</a:t>
            </a:r>
            <a:r>
              <a:rPr lang="en-GB" sz="2200" dirty="0" smtClean="0">
                <a:latin typeface="Garamond" panose="02020404030301010803" pitchFamily="18" charset="0"/>
              </a:rPr>
              <a:t>!”) </a:t>
            </a:r>
            <a:r>
              <a:rPr lang="en-GB" sz="2200" dirty="0">
                <a:latin typeface="Garamond" panose="02020404030301010803" pitchFamily="18" charset="0"/>
              </a:rPr>
              <a:t>and as a result, following his martyrdom, the cause for his sainthood began in 1996.</a:t>
            </a:r>
          </a:p>
          <a:p>
            <a:pPr algn="just"/>
            <a:r>
              <a:rPr lang="en-GB" sz="2200" dirty="0">
                <a:latin typeface="Garamond" panose="02020404030301010803" pitchFamily="18" charset="0"/>
              </a:rPr>
              <a:t>He was made a saint in 2016 when Pope Francis canonised him on 16</a:t>
            </a:r>
            <a:r>
              <a:rPr lang="en-GB" sz="2200" baseline="30000" dirty="0">
                <a:latin typeface="Garamond" panose="02020404030301010803" pitchFamily="18" charset="0"/>
              </a:rPr>
              <a:t>th</a:t>
            </a:r>
            <a:r>
              <a:rPr lang="en-GB" sz="2200" dirty="0">
                <a:latin typeface="Garamond" panose="02020404030301010803" pitchFamily="18" charset="0"/>
              </a:rPr>
              <a:t> October.</a:t>
            </a:r>
          </a:p>
          <a:p>
            <a:pPr algn="just"/>
            <a:r>
              <a:rPr lang="en-GB" sz="2200" dirty="0">
                <a:latin typeface="Garamond" panose="02020404030301010803" pitchFamily="18" charset="0"/>
              </a:rPr>
              <a:t>He has a seminary named after him in Minnesota in the USA.</a:t>
            </a:r>
          </a:p>
        </p:txBody>
      </p:sp>
    </p:spTree>
    <p:extLst>
      <p:ext uri="{BB962C8B-B14F-4D97-AF65-F5344CB8AC3E}">
        <p14:creationId xmlns:p14="http://schemas.microsoft.com/office/powerpoint/2010/main" val="8880332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378219"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600" i="1" dirty="0">
                <a:solidFill>
                  <a:schemeClr val="accent4">
                    <a:lumMod val="75000"/>
                  </a:schemeClr>
                </a:solidFill>
                <a:latin typeface="Garamond" panose="02020404030301010803" pitchFamily="18" charset="0"/>
              </a:rPr>
              <a:t>Young Saints # 7 </a:t>
            </a:r>
            <a:r>
              <a:rPr lang="en-GB" altLang="en-US" sz="4600" dirty="0">
                <a:solidFill>
                  <a:schemeClr val="accent4">
                    <a:lumMod val="75000"/>
                  </a:schemeClr>
                </a:solidFill>
                <a:latin typeface="Garamond" panose="02020404030301010803" pitchFamily="18" charset="0"/>
              </a:rPr>
              <a:t>: </a:t>
            </a:r>
            <a:r>
              <a:rPr lang="en-GB" sz="4600" dirty="0">
                <a:solidFill>
                  <a:schemeClr val="accent4">
                    <a:lumMod val="75000"/>
                  </a:schemeClr>
                </a:solidFill>
                <a:effectLst/>
                <a:latin typeface="Garamond" panose="02020404030301010803" pitchFamily="18" charset="0"/>
                <a:ea typeface="Calibri" panose="020F0502020204030204" pitchFamily="34" charset="0"/>
                <a:cs typeface="Times New Roman" panose="02020603050405020304" pitchFamily="18" charset="0"/>
              </a:rPr>
              <a:t>SS Francisco and Jacinta </a:t>
            </a:r>
            <a:r>
              <a:rPr lang="en-GB" sz="4600" dirty="0" err="1">
                <a:solidFill>
                  <a:schemeClr val="accent4">
                    <a:lumMod val="75000"/>
                  </a:schemeClr>
                </a:solidFill>
                <a:effectLst/>
                <a:latin typeface="Garamond" panose="02020404030301010803" pitchFamily="18" charset="0"/>
                <a:ea typeface="Calibri" panose="020F0502020204030204" pitchFamily="34" charset="0"/>
                <a:cs typeface="Times New Roman" panose="02020603050405020304" pitchFamily="18" charset="0"/>
              </a:rPr>
              <a:t>Marto</a:t>
            </a:r>
            <a:endParaRPr lang="en-GB" sz="46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p:cNvSpPr txBox="1"/>
          <p:nvPr/>
        </p:nvSpPr>
        <p:spPr>
          <a:xfrm>
            <a:off x="4780651" y="1710724"/>
            <a:ext cx="7031391" cy="4893647"/>
          </a:xfrm>
          <a:prstGeom prst="rect">
            <a:avLst/>
          </a:prstGeom>
          <a:noFill/>
        </p:spPr>
        <p:txBody>
          <a:bodyPr wrap="square" rtlCol="0">
            <a:spAutoFit/>
          </a:bodyPr>
          <a:lstStyle/>
          <a:p>
            <a:pPr algn="just"/>
            <a:r>
              <a:rPr lang="en-US" sz="2400" dirty="0" smtClean="0">
                <a:latin typeface="Garamond" panose="02020404030301010803" pitchFamily="18" charset="0"/>
              </a:rPr>
              <a:t>Francisco </a:t>
            </a:r>
            <a:r>
              <a:rPr lang="en-US" sz="2400" dirty="0">
                <a:latin typeface="Garamond" panose="02020404030301010803" pitchFamily="18" charset="0"/>
              </a:rPr>
              <a:t>de Jesus </a:t>
            </a:r>
            <a:r>
              <a:rPr lang="en-US" sz="2400" dirty="0" err="1">
                <a:latin typeface="Garamond" panose="02020404030301010803" pitchFamily="18" charset="0"/>
              </a:rPr>
              <a:t>Marto</a:t>
            </a:r>
            <a:r>
              <a:rPr lang="en-US" sz="2400" dirty="0">
                <a:latin typeface="Garamond" panose="02020404030301010803" pitchFamily="18" charset="0"/>
              </a:rPr>
              <a:t> (1908 – 1919) and Jacinta de Jesus </a:t>
            </a:r>
            <a:r>
              <a:rPr lang="en-US" sz="2400" dirty="0" err="1">
                <a:latin typeface="Garamond" panose="02020404030301010803" pitchFamily="18" charset="0"/>
              </a:rPr>
              <a:t>Marto</a:t>
            </a:r>
            <a:r>
              <a:rPr lang="en-US" sz="2400" dirty="0">
                <a:latin typeface="Garamond" panose="02020404030301010803" pitchFamily="18" charset="0"/>
              </a:rPr>
              <a:t> (</a:t>
            </a:r>
            <a:r>
              <a:rPr lang="en-US" sz="2400" b="0" i="0" dirty="0">
                <a:effectLst/>
                <a:latin typeface="Garamond" panose="02020404030301010803" pitchFamily="18" charset="0"/>
              </a:rPr>
              <a:t>1910 –1920)</a:t>
            </a:r>
            <a:r>
              <a:rPr lang="en-US" sz="2400" b="0" i="0" strike="noStrike" baseline="30000" dirty="0">
                <a:effectLst/>
                <a:latin typeface="Garamond" panose="02020404030301010803" pitchFamily="18" charset="0"/>
              </a:rPr>
              <a:t> </a:t>
            </a:r>
            <a:r>
              <a:rPr lang="en-US" sz="2400" b="0" i="0" dirty="0">
                <a:effectLst/>
                <a:latin typeface="Garamond" panose="02020404030301010803" pitchFamily="18" charset="0"/>
              </a:rPr>
              <a:t>were a brother and sister from a small village near Fátima in Portugal.  </a:t>
            </a:r>
            <a:r>
              <a:rPr lang="en-US" sz="2400" b="0" i="0" strike="noStrike" dirty="0">
                <a:effectLst/>
                <a:latin typeface="Garamond" panose="02020404030301010803" pitchFamily="18" charset="0"/>
              </a:rPr>
              <a:t>With their </a:t>
            </a:r>
            <a:r>
              <a:rPr lang="en-US" sz="2400" b="0" i="0" dirty="0">
                <a:effectLst/>
                <a:latin typeface="Garamond" panose="02020404030301010803" pitchFamily="18" charset="0"/>
              </a:rPr>
              <a:t> cousin Lucia they witnessed three apparitions of the Angel of Peace in 1916 and a number of apparitions of the Blessed Virgin Mary in 1917.  As a result of this, Our Lady is </a:t>
            </a:r>
            <a:r>
              <a:rPr lang="en-US" sz="2400" dirty="0">
                <a:latin typeface="Garamond" panose="02020404030301010803" pitchFamily="18" charset="0"/>
              </a:rPr>
              <a:t>also known as Our Lady of F</a:t>
            </a:r>
            <a:r>
              <a:rPr lang="en-US" sz="2400" b="0" i="0" dirty="0">
                <a:effectLst/>
                <a:latin typeface="Garamond" panose="02020404030301010803" pitchFamily="18" charset="0"/>
              </a:rPr>
              <a:t>á</a:t>
            </a:r>
            <a:r>
              <a:rPr lang="en-US" sz="2400" dirty="0">
                <a:latin typeface="Garamond" panose="02020404030301010803" pitchFamily="18" charset="0"/>
              </a:rPr>
              <a:t>tima, which is now a major pilgrimage destination.  </a:t>
            </a:r>
            <a:endParaRPr lang="en-US" sz="2400" b="0" i="0" dirty="0">
              <a:effectLst/>
              <a:latin typeface="Garamond" panose="02020404030301010803" pitchFamily="18" charset="0"/>
            </a:endParaRPr>
          </a:p>
          <a:p>
            <a:pPr algn="just"/>
            <a:r>
              <a:rPr lang="en-US" sz="2400" b="0" i="0" dirty="0">
                <a:effectLst/>
                <a:latin typeface="Garamond" panose="02020404030301010803" pitchFamily="18" charset="0"/>
              </a:rPr>
              <a:t>The two children were </a:t>
            </a:r>
            <a:r>
              <a:rPr lang="en-US" sz="2400" b="0" i="0" dirty="0" err="1">
                <a:effectLst/>
                <a:latin typeface="Garamond" panose="02020404030301010803" pitchFamily="18" charset="0"/>
              </a:rPr>
              <a:t>canonised</a:t>
            </a:r>
            <a:r>
              <a:rPr lang="en-US" sz="2400" b="0" i="0" dirty="0">
                <a:effectLst/>
                <a:latin typeface="Garamond" panose="02020404030301010803" pitchFamily="18" charset="0"/>
              </a:rPr>
              <a:t> by Pope Francis in 2017, on the 100</a:t>
            </a:r>
            <a:r>
              <a:rPr lang="en-US" sz="2400" b="0" i="0" baseline="30000" dirty="0">
                <a:effectLst/>
                <a:latin typeface="Garamond" panose="02020404030301010803" pitchFamily="18" charset="0"/>
              </a:rPr>
              <a:t>th</a:t>
            </a:r>
            <a:r>
              <a:rPr lang="en-US" sz="2400" b="0" i="0" dirty="0">
                <a:effectLst/>
                <a:latin typeface="Garamond" panose="02020404030301010803" pitchFamily="18" charset="0"/>
              </a:rPr>
              <a:t> anniversary of the first apparition of Our Lady. They are among the youngest Catholic saints, with Jacinta being the youngest saint who did </a:t>
            </a:r>
            <a:r>
              <a:rPr lang="en-US" sz="2400" b="0" i="0" dirty="0" err="1">
                <a:solidFill>
                  <a:schemeClr val="bg1"/>
                </a:solidFill>
                <a:effectLst/>
                <a:latin typeface="Garamond" panose="02020404030301010803" pitchFamily="18" charset="0"/>
              </a:rPr>
              <a:t>xxxxxxxx</a:t>
            </a:r>
            <a:r>
              <a:rPr lang="en-US" sz="2400" b="0" i="0" dirty="0">
                <a:solidFill>
                  <a:schemeClr val="bg1"/>
                </a:solidFill>
                <a:effectLst/>
                <a:latin typeface="Garamond" panose="02020404030301010803" pitchFamily="18" charset="0"/>
              </a:rPr>
              <a:t> </a:t>
            </a:r>
            <a:r>
              <a:rPr lang="en-US" sz="2400" b="0" i="0" dirty="0">
                <a:effectLst/>
                <a:latin typeface="Garamond" panose="02020404030301010803" pitchFamily="18" charset="0"/>
              </a:rPr>
              <a:t>not die a martyr’s death.</a:t>
            </a:r>
          </a:p>
        </p:txBody>
      </p:sp>
      <p:pic>
        <p:nvPicPr>
          <p:cNvPr id="1026" name="Picture 2">
            <a:extLst>
              <a:ext uri="{FF2B5EF4-FFF2-40B4-BE49-F238E27FC236}">
                <a16:creationId xmlns:a16="http://schemas.microsoft.com/office/drawing/2014/main" id="{23922F52-7A35-4B46-8ECA-3184DAFB51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011" y="1656719"/>
            <a:ext cx="4325640" cy="4807258"/>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Tree>
    <p:extLst>
      <p:ext uri="{BB962C8B-B14F-4D97-AF65-F5344CB8AC3E}">
        <p14:creationId xmlns:p14="http://schemas.microsoft.com/office/powerpoint/2010/main" val="193773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378219"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sz="7100" i="1" dirty="0">
                <a:solidFill>
                  <a:schemeClr val="accent4">
                    <a:lumMod val="75000"/>
                  </a:schemeClr>
                </a:solidFill>
                <a:latin typeface="Garamond" panose="02020404030301010803" pitchFamily="18" charset="0"/>
              </a:rPr>
              <a:t>Young Saints # 8 </a:t>
            </a:r>
            <a:r>
              <a:rPr lang="en-GB" altLang="en-US" sz="7100" dirty="0">
                <a:solidFill>
                  <a:schemeClr val="accent4">
                    <a:lumMod val="75000"/>
                  </a:schemeClr>
                </a:solidFill>
                <a:latin typeface="Garamond" panose="02020404030301010803" pitchFamily="18" charset="0"/>
              </a:rPr>
              <a:t>: Saint Therese of Lisieux</a:t>
            </a:r>
            <a:r>
              <a:rPr lang="en-GB" altLang="en-US" sz="6000" dirty="0">
                <a:solidFill>
                  <a:schemeClr val="accent4">
                    <a:lumMod val="75000"/>
                  </a:schemeClr>
                </a:solidFill>
                <a:latin typeface="Garamond" panose="02020404030301010803" pitchFamily="18" charset="0"/>
              </a:rPr>
              <a:t>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02218" y="1661570"/>
            <a:ext cx="4405019" cy="4216881"/>
          </a:xfrm>
          <a:prstGeom prst="rect">
            <a:avLst/>
          </a:prstGeom>
          <a:effectLst>
            <a:softEdge rad="317500"/>
          </a:effectLst>
        </p:spPr>
      </p:pic>
      <p:sp>
        <p:nvSpPr>
          <p:cNvPr id="2" name="TextBox 1"/>
          <p:cNvSpPr txBox="1"/>
          <p:nvPr/>
        </p:nvSpPr>
        <p:spPr>
          <a:xfrm>
            <a:off x="596096" y="2164466"/>
            <a:ext cx="7841848" cy="400110"/>
          </a:xfrm>
          <a:prstGeom prst="rect">
            <a:avLst/>
          </a:prstGeom>
          <a:noFill/>
        </p:spPr>
        <p:txBody>
          <a:bodyPr wrap="square" rtlCol="0">
            <a:spAutoFit/>
          </a:bodyPr>
          <a:lstStyle/>
          <a:p>
            <a:endParaRPr lang="en-GB" sz="2000" dirty="0">
              <a:latin typeface="Garamond" panose="02020404030301010803" pitchFamily="18" charset="0"/>
            </a:endParaRPr>
          </a:p>
        </p:txBody>
      </p:sp>
      <p:sp>
        <p:nvSpPr>
          <p:cNvPr id="3" name="TextBox 2"/>
          <p:cNvSpPr txBox="1"/>
          <p:nvPr/>
        </p:nvSpPr>
        <p:spPr>
          <a:xfrm>
            <a:off x="459901" y="1802973"/>
            <a:ext cx="7199453" cy="4247317"/>
          </a:xfrm>
          <a:prstGeom prst="rect">
            <a:avLst/>
          </a:prstGeom>
          <a:noFill/>
        </p:spPr>
        <p:txBody>
          <a:bodyPr wrap="square" rtlCol="0">
            <a:spAutoFit/>
          </a:bodyPr>
          <a:lstStyle/>
          <a:p>
            <a:pPr algn="just"/>
            <a:r>
              <a:rPr lang="en-GB" dirty="0">
                <a:latin typeface="Garamond" panose="02020404030301010803" pitchFamily="18" charset="0"/>
              </a:rPr>
              <a:t>Saint Therese of </a:t>
            </a:r>
            <a:r>
              <a:rPr lang="en-GB" dirty="0" err="1">
                <a:latin typeface="Garamond" panose="02020404030301010803" pitchFamily="18" charset="0"/>
              </a:rPr>
              <a:t>Lisieux</a:t>
            </a:r>
            <a:r>
              <a:rPr lang="en-GB" dirty="0">
                <a:latin typeface="Garamond" panose="02020404030301010803" pitchFamily="18" charset="0"/>
              </a:rPr>
              <a:t> is know as the Little Flower of Jesus.</a:t>
            </a:r>
          </a:p>
          <a:p>
            <a:pPr algn="just"/>
            <a:r>
              <a:rPr lang="en-GB" dirty="0">
                <a:latin typeface="Garamond" panose="02020404030301010803" pitchFamily="18" charset="0"/>
              </a:rPr>
              <a:t>She was described by Pope Pius X as the greatest saint of modern times.</a:t>
            </a:r>
          </a:p>
          <a:p>
            <a:pPr algn="just"/>
            <a:r>
              <a:rPr lang="en-GB" dirty="0">
                <a:latin typeface="Garamond" panose="02020404030301010803" pitchFamily="18" charset="0"/>
              </a:rPr>
              <a:t>She died at the age of 24 of tuberculosis having become a nun at the age of 15. Both her parents were made saints by Pope Francis in 2015 and all 4 of her sisters became nuns</a:t>
            </a:r>
          </a:p>
          <a:p>
            <a:pPr algn="just"/>
            <a:r>
              <a:rPr lang="en-GB" dirty="0">
                <a:latin typeface="Garamond" panose="02020404030301010803" pitchFamily="18" charset="0"/>
              </a:rPr>
              <a:t>She was a member of the order of discalced Carmelites, which was an enclosed order devoted to prayer. She felt great peace in the convent.</a:t>
            </a:r>
          </a:p>
          <a:p>
            <a:pPr algn="just"/>
            <a:r>
              <a:rPr lang="en-GB" dirty="0">
                <a:latin typeface="Garamond" panose="02020404030301010803" pitchFamily="18" charset="0"/>
              </a:rPr>
              <a:t>She had a talent for explaining doctrine to others who were not as well educated as she was and was a very good teacher using ideas from the modern world to help her in this.</a:t>
            </a:r>
          </a:p>
          <a:p>
            <a:pPr algn="just"/>
            <a:r>
              <a:rPr lang="en-GB" dirty="0">
                <a:latin typeface="Garamond" panose="02020404030301010803" pitchFamily="18" charset="0"/>
              </a:rPr>
              <a:t>She described the path to heaven as the ‘little way’ imploring Jesus to be the ‘lift by which I may be raised up to God.’ </a:t>
            </a:r>
          </a:p>
          <a:p>
            <a:pPr algn="just"/>
            <a:r>
              <a:rPr lang="en-GB" dirty="0">
                <a:latin typeface="Garamond" panose="02020404030301010803" pitchFamily="18" charset="0"/>
              </a:rPr>
              <a:t>Her image is available because of the photographs her sister took both before she joined and whilst she was in the convent. </a:t>
            </a:r>
          </a:p>
          <a:p>
            <a:endParaRPr lang="en-GB" dirty="0"/>
          </a:p>
        </p:txBody>
      </p:sp>
    </p:spTree>
    <p:extLst>
      <p:ext uri="{BB962C8B-B14F-4D97-AF65-F5344CB8AC3E}">
        <p14:creationId xmlns:p14="http://schemas.microsoft.com/office/powerpoint/2010/main" val="263533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1276</Words>
  <Application>Microsoft Office PowerPoint</Application>
  <PresentationFormat>Widescreen</PresentationFormat>
  <Paragraphs>57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Garamond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McKenna</dc:creator>
  <cp:lastModifiedBy>Catherine McKenna</cp:lastModifiedBy>
  <cp:revision>4</cp:revision>
  <dcterms:created xsi:type="dcterms:W3CDTF">2023-12-13T09:13:10Z</dcterms:created>
  <dcterms:modified xsi:type="dcterms:W3CDTF">2024-07-03T08:23:49Z</dcterms:modified>
</cp:coreProperties>
</file>