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333" r:id="rId8"/>
    <p:sldId id="360" r:id="rId9"/>
    <p:sldId id="380" r:id="rId10"/>
    <p:sldId id="379" r:id="rId11"/>
    <p:sldId id="3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B9C4ECB3-AD56-4C05-B735-F5311D27E382}"/>
    <pc:docChg chg="modSld">
      <pc:chgData name="John Adams" userId="1143faee-bb16-416e-8056-0ed4c730fe93" providerId="ADAL" clId="{B9C4ECB3-AD56-4C05-B735-F5311D27E382}" dt="2024-04-15T08:49:08.967" v="3" actId="403"/>
      <pc:docMkLst>
        <pc:docMk/>
      </pc:docMkLst>
      <pc:sldChg chg="modSp mod">
        <pc:chgData name="John Adams" userId="1143faee-bb16-416e-8056-0ed4c730fe93" providerId="ADAL" clId="{B9C4ECB3-AD56-4C05-B735-F5311D27E382}" dt="2024-04-15T08:49:08.967" v="3" actId="403"/>
        <pc:sldMkLst>
          <pc:docMk/>
          <pc:sldMk cId="798404022" sldId="377"/>
        </pc:sldMkLst>
        <pc:spChg chg="mod">
          <ac:chgData name="John Adams" userId="1143faee-bb16-416e-8056-0ed4c730fe93" providerId="ADAL" clId="{B9C4ECB3-AD56-4C05-B735-F5311D27E382}" dt="2024-04-15T08:49:08.967" v="3" actId="403"/>
          <ac:spMkLst>
            <pc:docMk/>
            <pc:sldMk cId="798404022" sldId="377"/>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16/04/2024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Joy~</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59889" y="1933112"/>
            <a:ext cx="6059345" cy="28859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250493" y="1740644"/>
            <a:ext cx="7404727" cy="450270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The fifth Sunday of Easter is also known as </a:t>
            </a: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i="1"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Cantate Sunday </a:t>
            </a: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from the opening words                   of the liturgical celebration.</a:t>
            </a: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endParaRP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Sing to the Lord a new song, </a:t>
            </a: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for the Lord has done wonderful things, </a:t>
            </a: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 He has revealed his righteousness </a:t>
            </a: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before the eyes of the nations, </a:t>
            </a:r>
          </a:p>
          <a:p>
            <a:pPr algn="ct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a:solidFill>
                  <a:srgbClr val="1F1F1F"/>
                </a:solidFill>
                <a:latin typeface="Garamond" panose="02020404030301010803" pitchFamily="18" charset="0"/>
                <a:ea typeface="Times New Roman" panose="02020603050405020304" pitchFamily="18" charset="0"/>
                <a:cs typeface="Courier New" panose="02070309020205020404" pitchFamily="49" charset="0"/>
              </a:rPr>
              <a:t>alleluia, alleluia, alleluia. </a:t>
            </a:r>
            <a:endParaRPr lang="en-GB" sz="2000" dirty="0">
              <a:latin typeface="Garamond" panose="02020404030301010803" pitchFamily="18" charset="0"/>
              <a:ea typeface="Calibri" panose="020F0502020204030204" pitchFamily="34" charset="0"/>
              <a:cs typeface="Times New Roman" panose="02020603050405020304" pitchFamily="18" charset="0"/>
            </a:endParaRPr>
          </a:p>
          <a:p>
            <a:pPr algn="ctr"/>
            <a:r>
              <a:rPr lang="en-GB" sz="2400" dirty="0">
                <a:effectLst/>
                <a:latin typeface="Garamond" panose="02020404030301010803" pitchFamily="18" charset="0"/>
                <a:ea typeface="Calibri" panose="020F0502020204030204" pitchFamily="34" charset="0"/>
                <a:cs typeface="Times New Roman" panose="02020603050405020304" pitchFamily="18" charset="0"/>
              </a:rPr>
              <a:t>____________________________</a:t>
            </a:r>
          </a:p>
          <a:p>
            <a:pPr algn="ctr"/>
            <a:endParaRPr lang="en-GB" sz="12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400" b="1" dirty="0">
                <a:latin typeface="Garamond" panose="02020404030301010803" pitchFamily="18" charset="0"/>
                <a:ea typeface="Calibri" panose="020F0502020204030204" pitchFamily="34" charset="0"/>
                <a:cs typeface="Times New Roman" panose="02020603050405020304" pitchFamily="18" charset="0"/>
              </a:rPr>
              <a:t>J.O.Y.  </a:t>
            </a:r>
            <a:r>
              <a:rPr lang="en-GB" sz="2400" dirty="0">
                <a:latin typeface="Garamond" panose="02020404030301010803" pitchFamily="18" charset="0"/>
                <a:ea typeface="Calibri" panose="020F0502020204030204" pitchFamily="34" charset="0"/>
                <a:cs typeface="Times New Roman" panose="02020603050405020304" pitchFamily="18" charset="0"/>
              </a:rPr>
              <a:t>~ Loving </a:t>
            </a:r>
            <a:r>
              <a:rPr lang="en-GB" sz="2400" b="1" dirty="0">
                <a:latin typeface="Garamond" panose="02020404030301010803" pitchFamily="18" charset="0"/>
                <a:ea typeface="Calibri" panose="020F0502020204030204" pitchFamily="34" charset="0"/>
                <a:cs typeface="Times New Roman" panose="02020603050405020304" pitchFamily="18" charset="0"/>
              </a:rPr>
              <a:t>J</a:t>
            </a:r>
            <a:r>
              <a:rPr lang="en-GB" sz="2400" dirty="0">
                <a:latin typeface="Garamond" panose="02020404030301010803" pitchFamily="18" charset="0"/>
                <a:ea typeface="Calibri" panose="020F0502020204030204" pitchFamily="34" charset="0"/>
                <a:cs typeface="Times New Roman" panose="02020603050405020304" pitchFamily="18" charset="0"/>
              </a:rPr>
              <a:t>esus, Loving </a:t>
            </a:r>
            <a:r>
              <a:rPr lang="en-GB" sz="2400" b="1" dirty="0">
                <a:latin typeface="Garamond" panose="02020404030301010803" pitchFamily="18" charset="0"/>
                <a:ea typeface="Calibri" panose="020F0502020204030204" pitchFamily="34" charset="0"/>
                <a:cs typeface="Times New Roman" panose="02020603050405020304" pitchFamily="18" charset="0"/>
              </a:rPr>
              <a:t>O</a:t>
            </a:r>
            <a:r>
              <a:rPr lang="en-GB" sz="2400" dirty="0">
                <a:latin typeface="Garamond" panose="02020404030301010803" pitchFamily="18" charset="0"/>
                <a:ea typeface="Calibri" panose="020F0502020204030204" pitchFamily="34" charset="0"/>
                <a:cs typeface="Times New Roman" panose="02020603050405020304" pitchFamily="18" charset="0"/>
              </a:rPr>
              <a:t>thers, Loving </a:t>
            </a:r>
            <a:r>
              <a:rPr lang="en-GB" sz="2400" b="1" dirty="0">
                <a:latin typeface="Garamond" panose="02020404030301010803" pitchFamily="18" charset="0"/>
                <a:ea typeface="Calibri" panose="020F0502020204030204" pitchFamily="34" charset="0"/>
                <a:cs typeface="Times New Roman" panose="02020603050405020304" pitchFamily="18" charset="0"/>
              </a:rPr>
              <a:t>Y</a:t>
            </a:r>
            <a:r>
              <a:rPr lang="en-GB" sz="2400" dirty="0">
                <a:latin typeface="Garamond" panose="02020404030301010803" pitchFamily="18" charset="0"/>
                <a:ea typeface="Calibri" panose="020F0502020204030204" pitchFamily="34" charset="0"/>
                <a:cs typeface="Times New Roman" panose="02020603050405020304" pitchFamily="18" charset="0"/>
              </a:rPr>
              <a:t>ourself.</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joy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691285"/>
            <a:ext cx="3503210" cy="4922543"/>
          </a:xfrm>
          <a:prstGeom prst="rect">
            <a:avLst/>
          </a:prstGeom>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075902" y="2340585"/>
            <a:ext cx="7911292" cy="3970318"/>
          </a:xfrm>
          <a:prstGeom prst="rect">
            <a:avLst/>
          </a:prstGeom>
        </p:spPr>
        <p:txBody>
          <a:bodyPr wrap="square">
            <a:spAutoFit/>
          </a:bodyPr>
          <a:lstStyle/>
          <a:p>
            <a:pPr algn="ctr"/>
            <a:r>
              <a:rPr lang="en-GB" sz="3600" b="1" dirty="0">
                <a:latin typeface="Garamond" panose="02020404030301010803" pitchFamily="18" charset="0"/>
              </a:rPr>
              <a:t>Fifth Sunday of Easter</a:t>
            </a:r>
          </a:p>
          <a:p>
            <a:pPr algn="ctr"/>
            <a:r>
              <a:rPr lang="en-GB" sz="3600" b="1" dirty="0">
                <a:latin typeface="Garamond" panose="02020404030301010803" pitchFamily="18" charset="0"/>
              </a:rPr>
              <a:t>28</a:t>
            </a:r>
            <a:r>
              <a:rPr lang="en-GB" sz="3600" b="1" baseline="30000" dirty="0">
                <a:latin typeface="Garamond" panose="02020404030301010803" pitchFamily="18" charset="0"/>
              </a:rPr>
              <a:t>th</a:t>
            </a:r>
            <a:r>
              <a:rPr lang="en-GB" sz="3600" b="1" dirty="0">
                <a:latin typeface="Garamond" panose="02020404030301010803" pitchFamily="18" charset="0"/>
              </a:rPr>
              <a:t> April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John,                         Jesus tells us :                                            </a:t>
            </a:r>
            <a:r>
              <a:rPr lang="en-GB" sz="4800" dirty="0">
                <a:latin typeface="Garamond" panose="02020404030301010803" pitchFamily="18" charset="0"/>
              </a:rPr>
              <a:t>“I AM                                                     the true vine.”</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143" y="2367895"/>
            <a:ext cx="5523592" cy="368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9" name="Picture 2">
            <a:extLst>
              <a:ext uri="{FF2B5EF4-FFF2-40B4-BE49-F238E27FC236}">
                <a16:creationId xmlns:a16="http://schemas.microsoft.com/office/drawing/2014/main" id="{D736DD35-163A-AD67-4407-49B1F32408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0105" y="2394956"/>
            <a:ext cx="5479706" cy="36440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17502" y="2394956"/>
            <a:ext cx="6426464" cy="3600986"/>
          </a:xfrm>
          <a:prstGeom prst="rect">
            <a:avLst/>
          </a:prstGeom>
        </p:spPr>
        <p:txBody>
          <a:bodyPr wrap="square">
            <a:spAutoFit/>
          </a:bodyPr>
          <a:lstStyle/>
          <a:p>
            <a:pPr algn="ctr"/>
            <a:r>
              <a:rPr lang="en-GB" sz="3600" b="1" dirty="0">
                <a:latin typeface="Garamond" panose="02020404030301010803" pitchFamily="18" charset="0"/>
              </a:rPr>
              <a:t>Clothe the Naked</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GB" sz="3600" dirty="0">
                <a:latin typeface="Garamond" panose="02020404030301010803" pitchFamily="18" charset="0"/>
              </a:rPr>
              <a:t>We can help in many ways.</a:t>
            </a:r>
          </a:p>
          <a:p>
            <a:pPr algn="ctr"/>
            <a:r>
              <a:rPr lang="en-GB" sz="3600" dirty="0">
                <a:latin typeface="Garamond" panose="02020404030301010803" pitchFamily="18" charset="0"/>
              </a:rPr>
              <a:t>Think about those                      who are vulnerable.</a:t>
            </a:r>
          </a:p>
          <a:p>
            <a:pPr algn="ctr"/>
            <a:r>
              <a:rPr lang="en-GB" sz="3600" dirty="0">
                <a:latin typeface="Garamond" panose="02020404030301010803" pitchFamily="18" charset="0"/>
              </a:rPr>
              <a:t>Who needs to be cloaked in dignity and reminded they are loved? </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040130"/>
            <a:ext cx="7122290" cy="4133824"/>
          </a:xfrm>
          <a:prstGeom prst="rect">
            <a:avLst/>
          </a:prstGeom>
          <a:noFill/>
        </p:spPr>
        <p:txBody>
          <a:bodyPr wrap="square" rtlCol="0">
            <a:spAutoFit/>
          </a:bodyPr>
          <a:lstStyle/>
          <a:p>
            <a:pPr algn="ctr"/>
            <a:r>
              <a:rPr lang="en-GB" sz="5400" dirty="0">
                <a:latin typeface="Garamond" panose="02020404030301010803" pitchFamily="18" charset="0"/>
              </a:rPr>
              <a:t>“Easter is the passage from </a:t>
            </a:r>
          </a:p>
          <a:p>
            <a:pPr algn="ctr"/>
            <a:r>
              <a:rPr lang="en-GB" sz="5400" dirty="0">
                <a:latin typeface="Garamond" panose="02020404030301010803" pitchFamily="18" charset="0"/>
              </a:rPr>
              <a:t>sin to grace.”</a:t>
            </a:r>
          </a:p>
          <a:p>
            <a:pPr>
              <a:lnSpc>
                <a:spcPct val="107000"/>
              </a:lnSpc>
              <a:spcAft>
                <a:spcPts val="800"/>
              </a:spcAft>
              <a:buClr>
                <a:srgbClr val="212121"/>
              </a:buClr>
            </a:pP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Easter, 2023</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Saint Catherine     of Siena </a:t>
            </a:r>
          </a:p>
          <a:p>
            <a:pPr algn="ctr"/>
            <a:endParaRPr lang="en-GB" altLang="en-US" sz="7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Feast day : 29</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April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477875"/>
          </a:xfrm>
          <a:prstGeom prst="rect">
            <a:avLst/>
          </a:prstGeom>
          <a:noFill/>
        </p:spPr>
        <p:txBody>
          <a:bodyPr wrap="square" rtlCol="0">
            <a:spAutoFit/>
          </a:bodyPr>
          <a:lstStyle/>
          <a:p>
            <a:pPr algn="just"/>
            <a:r>
              <a:rPr lang="en-GB" sz="2200" dirty="0">
                <a:latin typeface="Garamond" panose="02020404030301010803" pitchFamily="18" charset="0"/>
              </a:rPr>
              <a:t>Catherine was a lay member of the Dominican order.  She was famous as a mystic, an activist and an author.  She might be described as the original “influencer”!  She influenced popes and princes and cardinals with her letters, of which she wrote hundreds.  She wrote numerous prayers, and a set of spiritual treatises collected together as a book under the title  The Dialogue of Divine Providence.  She was even sent on missions by the Pope, something extraordinarily rare for a woman in the 14</a:t>
            </a:r>
            <a:r>
              <a:rPr lang="en-GB" sz="2200" baseline="30000" dirty="0">
                <a:latin typeface="Garamond" panose="02020404030301010803" pitchFamily="18" charset="0"/>
              </a:rPr>
              <a:t>th</a:t>
            </a:r>
            <a:r>
              <a:rPr lang="en-GB" sz="2200" dirty="0">
                <a:latin typeface="Garamond" panose="02020404030301010803" pitchFamily="18" charset="0"/>
              </a:rPr>
              <a:t> century!</a:t>
            </a:r>
          </a:p>
        </p:txBody>
      </p:sp>
      <p:pic>
        <p:nvPicPr>
          <p:cNvPr id="3074" name="Picture 2" descr="Meet Catherine of Siena, the Saint I Pray To. | the long way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1" y="529146"/>
            <a:ext cx="4385707" cy="55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057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5775323" y="1874836"/>
            <a:ext cx="5713414" cy="4524315"/>
          </a:xfrm>
          <a:prstGeom prst="rect">
            <a:avLst/>
          </a:prstGeom>
          <a:noFill/>
        </p:spPr>
        <p:txBody>
          <a:bodyPr wrap="square" rtlCol="0">
            <a:spAutoFit/>
          </a:bodyPr>
          <a:lstStyle/>
          <a:p>
            <a:pPr algn="ctr"/>
            <a:r>
              <a:rPr lang="en-GB" sz="3200" dirty="0">
                <a:latin typeface="Garamond" panose="02020404030301010803" pitchFamily="18" charset="0"/>
              </a:rPr>
              <a:t>Hail Mary, full of grace,                     the Lord is with thee; </a:t>
            </a:r>
          </a:p>
          <a:p>
            <a:pPr algn="ctr"/>
            <a:r>
              <a:rPr lang="en-GB" sz="3200" dirty="0">
                <a:latin typeface="Garamond" panose="02020404030301010803" pitchFamily="18" charset="0"/>
              </a:rPr>
              <a:t>blessed art thou among women and blessed is the                      fruit of thy womb, Jesus. </a:t>
            </a:r>
          </a:p>
          <a:p>
            <a:pPr algn="ctr"/>
            <a:r>
              <a:rPr lang="en-GB" sz="3200" dirty="0">
                <a:latin typeface="Garamond" panose="02020404030301010803" pitchFamily="18" charset="0"/>
              </a:rPr>
              <a:t>Holy Mary, Mother of God,           pray for us sinners,                           now and at the hour of our death. Amen</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chemeClr val="accent1">
                    <a:lumMod val="75000"/>
                  </a:schemeClr>
                </a:solidFill>
                <a:latin typeface="Garamond" panose="02020404030301010803" pitchFamily="18" charset="0"/>
              </a:rPr>
              <a:t>H</a:t>
            </a:r>
            <a:r>
              <a:rPr lang="en-GB" sz="6000" b="1" dirty="0">
                <a:solidFill>
                  <a:schemeClr val="accent1">
                    <a:lumMod val="75000"/>
                  </a:schemeClr>
                </a:solidFill>
                <a:latin typeface="Garamond" panose="02020404030301010803" pitchFamily="18" charset="0"/>
              </a:rPr>
              <a:t>ail Mary</a:t>
            </a:r>
          </a:p>
        </p:txBody>
      </p:sp>
      <p:pic>
        <p:nvPicPr>
          <p:cNvPr id="4098" name="Picture 2">
            <a:extLst>
              <a:ext uri="{FF2B5EF4-FFF2-40B4-BE49-F238E27FC236}">
                <a16:creationId xmlns:a16="http://schemas.microsoft.com/office/drawing/2014/main" id="{C7470BD9-4442-5F2F-28F4-4BE454A8ED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096" y="1972753"/>
            <a:ext cx="4286603" cy="42120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15046261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Joy~</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59889" y="1933112"/>
            <a:ext cx="6059345" cy="28859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199955697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9197</TotalTime>
  <Words>359</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Courier New</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Hail Mary</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635</cp:revision>
  <dcterms:created xsi:type="dcterms:W3CDTF">2019-09-06T14:56:38Z</dcterms:created>
  <dcterms:modified xsi:type="dcterms:W3CDTF">2024-04-16T09:14:06Z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