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82" r:id="rId5"/>
    <p:sldId id="377" r:id="rId6"/>
    <p:sldId id="297" r:id="rId7"/>
    <p:sldId id="387" r:id="rId8"/>
    <p:sldId id="360" r:id="rId9"/>
    <p:sldId id="272" r:id="rId10"/>
    <p:sldId id="384" r:id="rId11"/>
    <p:sldId id="3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C29BE-51A3-464C-AE9B-8A6160A05741}" v="4" dt="2022-07-21T14:43:21.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27/06/2024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the Spirit~</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9771" y="2177150"/>
            <a:ext cx="4754002" cy="2476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26155084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7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the Spirit</a:t>
            </a:r>
            <a:endParaRPr lang="en-GB" sz="67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8" name="Picture 7">
            <a:extLst>
              <a:ext uri="{FF2B5EF4-FFF2-40B4-BE49-F238E27FC236}">
                <a16:creationId xmlns:a16="http://schemas.microsoft.com/office/drawing/2014/main" id="{2C9419E2-CA16-C864-7288-11057F895823}"/>
              </a:ext>
            </a:extLst>
          </p:cNvPr>
          <p:cNvPicPr>
            <a:picLocks noChangeAspect="1"/>
          </p:cNvPicPr>
          <p:nvPr/>
        </p:nvPicPr>
        <p:blipFill rotWithShape="1">
          <a:blip r:embed="rId3"/>
          <a:srcRect l="18560" t="45792" r="43258" b="7142"/>
          <a:stretch/>
        </p:blipFill>
        <p:spPr>
          <a:xfrm>
            <a:off x="352051" y="2050473"/>
            <a:ext cx="5473677" cy="3795348"/>
          </a:xfrm>
          <a:prstGeom prst="rect">
            <a:avLst/>
          </a:prstGeom>
          <a:effectLst>
            <a:softEdge rad="317500"/>
          </a:effectLst>
        </p:spPr>
      </p:pic>
      <p:sp>
        <p:nvSpPr>
          <p:cNvPr id="10" name="Text Box 2"/>
          <p:cNvSpPr txBox="1">
            <a:spLocks noChangeArrowheads="1"/>
          </p:cNvSpPr>
          <p:nvPr/>
        </p:nvSpPr>
        <p:spPr bwMode="auto">
          <a:xfrm>
            <a:off x="4250493" y="1660967"/>
            <a:ext cx="7404727" cy="4582386"/>
          </a:xfrm>
          <a:prstGeom prst="rect">
            <a:avLst/>
          </a:prstGeom>
          <a:noFill/>
          <a:ln w="9525">
            <a:noFill/>
            <a:miter lim="800000"/>
            <a:headEnd/>
            <a:tailEnd/>
          </a:ln>
        </p:spPr>
        <p:txBody>
          <a:bodyPr rot="0" vert="horz" wrap="square" lIns="91440" tIns="45720" rIns="91440" bIns="45720" anchor="t" anchorCtr="0">
            <a:noAutofit/>
          </a:bodyPr>
          <a:lstStyle/>
          <a:p>
            <a:pPr algn="ctr"/>
            <a:r>
              <a:rPr lang="en-GB" sz="4000" dirty="0">
                <a:latin typeface="Garamond" panose="02020404030301010803" pitchFamily="18" charset="0"/>
              </a:rPr>
              <a:t>“The Holy Spirit gives us the courage to live the Christian life, </a:t>
            </a:r>
          </a:p>
          <a:p>
            <a:pPr algn="ctr"/>
            <a:r>
              <a:rPr lang="en-GB" sz="4000" dirty="0">
                <a:latin typeface="Garamond" panose="02020404030301010803" pitchFamily="18" charset="0"/>
              </a:rPr>
              <a:t>and for this reason, </a:t>
            </a:r>
          </a:p>
          <a:p>
            <a:pPr algn="ctr"/>
            <a:r>
              <a:rPr lang="en-GB" sz="4000" dirty="0">
                <a:latin typeface="Garamond" panose="02020404030301010803" pitchFamily="18" charset="0"/>
              </a:rPr>
              <a:t>with this courage, </a:t>
            </a:r>
          </a:p>
          <a:p>
            <a:pPr algn="ctr"/>
            <a:r>
              <a:rPr lang="en-GB" sz="4000" dirty="0">
                <a:latin typeface="Garamond" panose="02020404030301010803" pitchFamily="18" charset="0"/>
              </a:rPr>
              <a:t>it changes our lives.” </a:t>
            </a:r>
          </a:p>
          <a:p>
            <a:pPr algn="ctr"/>
            <a:endParaRPr lang="en-GB" sz="2400" i="1"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2400" i="1" dirty="0">
                <a:effectLst/>
                <a:latin typeface="Garamond" panose="02020404030301010803" pitchFamily="18" charset="0"/>
                <a:ea typeface="Calibri" panose="020F0502020204030204" pitchFamily="34" charset="0"/>
                <a:cs typeface="Times New Roman" panose="02020603050405020304" pitchFamily="18" charset="0"/>
              </a:rPr>
              <a:t>- Pope Francis,  Verona,  May 2024</a:t>
            </a:r>
          </a:p>
          <a:p>
            <a:pPr algn="ctr"/>
            <a:endParaRPr lang="en-GB" sz="12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2400" b="1" dirty="0">
                <a:latin typeface="Garamond" panose="02020404030301010803" pitchFamily="18" charset="0"/>
                <a:ea typeface="Calibri" panose="020F0502020204030204" pitchFamily="34" charset="0"/>
                <a:cs typeface="Times New Roman" panose="02020603050405020304" pitchFamily="18" charset="0"/>
              </a:rPr>
              <a:t>J.O.Y.  </a:t>
            </a:r>
            <a:r>
              <a:rPr lang="en-GB" sz="2400" dirty="0">
                <a:latin typeface="Garamond" panose="02020404030301010803" pitchFamily="18" charset="0"/>
                <a:ea typeface="Calibri" panose="020F0502020204030204" pitchFamily="34" charset="0"/>
                <a:cs typeface="Times New Roman" panose="02020603050405020304" pitchFamily="18" charset="0"/>
              </a:rPr>
              <a:t>~ Loving </a:t>
            </a:r>
            <a:r>
              <a:rPr lang="en-GB" sz="2400" b="1" dirty="0">
                <a:latin typeface="Garamond" panose="02020404030301010803" pitchFamily="18" charset="0"/>
                <a:ea typeface="Calibri" panose="020F0502020204030204" pitchFamily="34" charset="0"/>
                <a:cs typeface="Times New Roman" panose="02020603050405020304" pitchFamily="18" charset="0"/>
              </a:rPr>
              <a:t>J</a:t>
            </a:r>
            <a:r>
              <a:rPr lang="en-GB" sz="2400" dirty="0">
                <a:latin typeface="Garamond" panose="02020404030301010803" pitchFamily="18" charset="0"/>
                <a:ea typeface="Calibri" panose="020F0502020204030204" pitchFamily="34" charset="0"/>
                <a:cs typeface="Times New Roman" panose="02020603050405020304" pitchFamily="18" charset="0"/>
              </a:rPr>
              <a:t>esus, Loving </a:t>
            </a:r>
            <a:r>
              <a:rPr lang="en-GB" sz="2400" b="1" dirty="0">
                <a:latin typeface="Garamond" panose="02020404030301010803" pitchFamily="18" charset="0"/>
                <a:ea typeface="Calibri" panose="020F0502020204030204" pitchFamily="34" charset="0"/>
                <a:cs typeface="Times New Roman" panose="02020603050405020304" pitchFamily="18" charset="0"/>
              </a:rPr>
              <a:t>O</a:t>
            </a:r>
            <a:r>
              <a:rPr lang="en-GB" sz="2400" dirty="0">
                <a:latin typeface="Garamond" panose="02020404030301010803" pitchFamily="18" charset="0"/>
                <a:ea typeface="Calibri" panose="020F0502020204030204" pitchFamily="34" charset="0"/>
                <a:cs typeface="Times New Roman" panose="02020603050405020304" pitchFamily="18" charset="0"/>
              </a:rPr>
              <a:t>thers, Loving </a:t>
            </a:r>
            <a:r>
              <a:rPr lang="en-GB" sz="2400" b="1" dirty="0">
                <a:latin typeface="Garamond" panose="02020404030301010803" pitchFamily="18" charset="0"/>
                <a:ea typeface="Calibri" panose="020F0502020204030204" pitchFamily="34" charset="0"/>
                <a:cs typeface="Times New Roman" panose="02020603050405020304" pitchFamily="18" charset="0"/>
              </a:rPr>
              <a:t>Y</a:t>
            </a:r>
            <a:r>
              <a:rPr lang="en-GB" sz="2400" dirty="0">
                <a:latin typeface="Garamond" panose="02020404030301010803" pitchFamily="18" charset="0"/>
                <a:ea typeface="Calibri" panose="020F0502020204030204" pitchFamily="34" charset="0"/>
                <a:cs typeface="Times New Roman" panose="02020603050405020304" pitchFamily="18" charset="0"/>
              </a:rPr>
              <a:t>ourself..</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a:extLst>
              <a:ext uri="{FF2B5EF4-FFF2-40B4-BE49-F238E27FC236}">
                <a16:creationId xmlns:a16="http://schemas.microsoft.com/office/drawing/2014/main" id="{A70BCCC3-1323-5DCF-3350-B701ABF62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2098387"/>
            <a:ext cx="6819075" cy="42393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472218" y="2367895"/>
            <a:ext cx="4516582" cy="3600986"/>
          </a:xfrm>
          <a:prstGeom prst="rect">
            <a:avLst/>
          </a:prstGeom>
        </p:spPr>
        <p:txBody>
          <a:bodyPr wrap="square">
            <a:spAutoFit/>
          </a:bodyPr>
          <a:lstStyle/>
          <a:p>
            <a:pPr algn="ctr"/>
            <a:r>
              <a:rPr lang="en-GB" sz="3600" b="1" dirty="0">
                <a:latin typeface="Garamond" panose="02020404030301010803" pitchFamily="18" charset="0"/>
              </a:rPr>
              <a:t>14</a:t>
            </a:r>
            <a:r>
              <a:rPr lang="en-GB" sz="3600" b="1" baseline="30000" dirty="0">
                <a:latin typeface="Garamond" panose="02020404030301010803" pitchFamily="18" charset="0"/>
              </a:rPr>
              <a:t>th</a:t>
            </a:r>
            <a:r>
              <a:rPr lang="en-GB" sz="3600" b="1" dirty="0">
                <a:latin typeface="Garamond" panose="02020404030301010803" pitchFamily="18" charset="0"/>
              </a:rPr>
              <a:t> July 2024</a:t>
            </a:r>
            <a:r>
              <a:rPr lang="en-GB" sz="3600" dirty="0">
                <a:latin typeface="Garamond" panose="02020404030301010803" pitchFamily="18" charset="0"/>
              </a:rPr>
              <a:t> :  </a:t>
            </a:r>
            <a:endParaRPr lang="en-GB" sz="2000" dirty="0">
              <a:latin typeface="Garamond" panose="02020404030301010803" pitchFamily="18" charset="0"/>
            </a:endParaRPr>
          </a:p>
          <a:p>
            <a:pPr algn="ctr"/>
            <a:r>
              <a:rPr lang="en-GB" sz="2000" dirty="0">
                <a:latin typeface="Garamond" panose="02020404030301010803" pitchFamily="18" charset="0"/>
              </a:rPr>
              <a:t> </a:t>
            </a:r>
          </a:p>
          <a:p>
            <a:pPr algn="ctr"/>
            <a:r>
              <a:rPr lang="en-GB" sz="3600" dirty="0">
                <a:latin typeface="Garamond" panose="02020404030301010803" pitchFamily="18" charset="0"/>
              </a:rPr>
              <a:t>In the Gospel of Mark, we hear that :</a:t>
            </a:r>
            <a:r>
              <a:rPr lang="en-GB" sz="2000" dirty="0">
                <a:latin typeface="Garamond" panose="02020404030301010803" pitchFamily="18" charset="0"/>
              </a:rPr>
              <a:t>  </a:t>
            </a:r>
          </a:p>
          <a:p>
            <a:pPr algn="ctr"/>
            <a:endParaRPr lang="en-GB" sz="800" dirty="0">
              <a:latin typeface="Garamond" panose="02020404030301010803" pitchFamily="18" charset="0"/>
            </a:endParaRPr>
          </a:p>
          <a:p>
            <a:pPr algn="ctr"/>
            <a:r>
              <a:rPr lang="en-GB" sz="2000" dirty="0">
                <a:latin typeface="Garamond" panose="02020404030301010803" pitchFamily="18" charset="0"/>
              </a:rPr>
              <a:t> </a:t>
            </a:r>
            <a:r>
              <a:rPr lang="en-GB" sz="4200" dirty="0">
                <a:latin typeface="Garamond" panose="02020404030301010803" pitchFamily="18" charset="0"/>
              </a:rPr>
              <a:t>“He gave them   </a:t>
            </a:r>
          </a:p>
          <a:p>
            <a:pPr algn="ctr"/>
            <a:r>
              <a:rPr lang="en-GB" sz="4200" dirty="0">
                <a:latin typeface="Garamond" panose="02020404030301010803" pitchFamily="18" charset="0"/>
              </a:rPr>
              <a:t>   authority.”</a:t>
            </a:r>
          </a:p>
        </p:txBody>
      </p:sp>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Virtues for Catholic Schools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2" name="Rectangle 1"/>
          <p:cNvSpPr/>
          <p:nvPr/>
        </p:nvSpPr>
        <p:spPr>
          <a:xfrm>
            <a:off x="391180" y="2357664"/>
            <a:ext cx="5858021" cy="3785652"/>
          </a:xfrm>
          <a:prstGeom prst="rect">
            <a:avLst/>
          </a:prstGeom>
        </p:spPr>
        <p:txBody>
          <a:bodyPr wrap="square">
            <a:spAutoFit/>
          </a:bodyPr>
          <a:lstStyle/>
          <a:p>
            <a:pPr algn="ctr"/>
            <a:r>
              <a:rPr lang="en-US" sz="3600" b="1" dirty="0">
                <a:solidFill>
                  <a:srgbClr val="001320"/>
                </a:solidFill>
                <a:latin typeface="Garamond" panose="02020404030301010803" pitchFamily="18" charset="0"/>
              </a:rPr>
              <a:t>COURAGE</a:t>
            </a:r>
            <a:endParaRPr lang="en-US" sz="1400" b="1" dirty="0">
              <a:solidFill>
                <a:srgbClr val="001320"/>
              </a:solidFill>
              <a:latin typeface="Garamond" panose="02020404030301010803" pitchFamily="18" charset="0"/>
            </a:endParaRPr>
          </a:p>
          <a:p>
            <a:pPr algn="ctr"/>
            <a:endParaRPr lang="en-US" sz="1200" b="1" dirty="0">
              <a:solidFill>
                <a:srgbClr val="001320"/>
              </a:solidFill>
              <a:latin typeface="Garamond" panose="02020404030301010803" pitchFamily="18" charset="0"/>
            </a:endParaRPr>
          </a:p>
          <a:p>
            <a:pPr algn="ctr"/>
            <a:r>
              <a:rPr lang="en-GB" sz="3600" dirty="0">
                <a:latin typeface="Garamond" panose="02020404030301010803" pitchFamily="18" charset="0"/>
              </a:rPr>
              <a:t>Listen to the Spirit, pray to the Spirit, and if it’s Him changing your life, trust the Spirit.</a:t>
            </a:r>
          </a:p>
          <a:p>
            <a:pPr algn="ctr"/>
            <a:endParaRPr lang="en-GB" sz="2400" b="1" dirty="0">
              <a:latin typeface="Garamond" panose="02020404030301010803" pitchFamily="18" charset="0"/>
            </a:endParaRPr>
          </a:p>
          <a:p>
            <a:pPr algn="ctr"/>
            <a:r>
              <a:rPr lang="en-GB" sz="2400" b="1" dirty="0">
                <a:latin typeface="Garamond" panose="02020404030301010803" pitchFamily="18" charset="0"/>
              </a:rPr>
              <a:t>- Pope Francis</a:t>
            </a:r>
          </a:p>
          <a:p>
            <a:pPr algn="ctr"/>
            <a:endParaRPr lang="en-US" sz="3600" b="1" dirty="0">
              <a:solidFill>
                <a:srgbClr val="001320"/>
              </a:solidFill>
              <a:latin typeface="Garamond" panose="02020404030301010803" pitchFamily="18" charset="0"/>
            </a:endParaRPr>
          </a:p>
        </p:txBody>
      </p:sp>
      <p:pic>
        <p:nvPicPr>
          <p:cNvPr id="3074" name="Picture 2">
            <a:extLst>
              <a:ext uri="{FF2B5EF4-FFF2-40B4-BE49-F238E27FC236}">
                <a16:creationId xmlns:a16="http://schemas.microsoft.com/office/drawing/2014/main" id="{CEBCFED5-5B07-2BFF-A590-7578995905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463" b="13618"/>
          <a:stretch/>
        </p:blipFill>
        <p:spPr bwMode="auto">
          <a:xfrm>
            <a:off x="6696364" y="2240119"/>
            <a:ext cx="4876800" cy="343361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1214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857275" y="2360150"/>
            <a:ext cx="7122290" cy="3335528"/>
          </a:xfrm>
          <a:prstGeom prst="rect">
            <a:avLst/>
          </a:prstGeom>
          <a:noFill/>
        </p:spPr>
        <p:txBody>
          <a:bodyPr wrap="square" rtlCol="0">
            <a:spAutoFit/>
          </a:bodyPr>
          <a:lstStyle/>
          <a:p>
            <a:pPr algn="ctr">
              <a:lnSpc>
                <a:spcPct val="107000"/>
              </a:lnSpc>
              <a:spcAft>
                <a:spcPts val="800"/>
              </a:spcAft>
              <a:buClr>
                <a:srgbClr val="212121"/>
              </a:buClr>
            </a:pPr>
            <a:r>
              <a:rPr lang="en-GB" sz="4400" dirty="0">
                <a:latin typeface="Garamond" panose="02020404030301010803" pitchFamily="18" charset="0"/>
              </a:rPr>
              <a:t>“The gifts of the Holy Spirit             are for everyone.”</a:t>
            </a:r>
            <a:endParaRPr lang="en-GB" sz="2000" dirty="0">
              <a:latin typeface="Garamond" panose="02020404030301010803" pitchFamily="18" charset="0"/>
            </a:endParaRPr>
          </a:p>
          <a:p>
            <a:pPr>
              <a:lnSpc>
                <a:spcPct val="107000"/>
              </a:lnSpc>
              <a:spcAft>
                <a:spcPts val="800"/>
              </a:spcAft>
              <a:buClr>
                <a:srgbClr val="212121"/>
              </a:buClr>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endParaRPr lang="en-GB" sz="2000" dirty="0">
              <a:solidFill>
                <a:srgbClr val="333333"/>
              </a:solidFill>
              <a:latin typeface="Garamond" panose="02020404030301010803" pitchFamily="18" charset="0"/>
              <a:cs typeface="Times New Roman" panose="02020603050405020304" pitchFamily="18" charset="0"/>
            </a:endParaRPr>
          </a:p>
          <a:p>
            <a:pPr algn="ctr"/>
            <a:endParaRPr lang="en-GB" dirty="0">
              <a:solidFill>
                <a:srgbClr val="333333"/>
              </a:solidFill>
              <a:latin typeface="Garamond" panose="02020404030301010803" pitchFamily="18" charset="0"/>
              <a:cs typeface="Times New Roman" panose="02020603050405020304" pitchFamily="18" charset="0"/>
            </a:endParaRPr>
          </a:p>
          <a:p>
            <a:pPr algn="ctr"/>
            <a:r>
              <a:rPr lang="en-GB" sz="3200" dirty="0">
                <a:latin typeface="Garamond" panose="02020404030301010803" pitchFamily="18" charset="0"/>
              </a:rPr>
              <a:t>(</a:t>
            </a:r>
            <a:r>
              <a:rPr lang="en-GB" sz="3200" i="1" dirty="0">
                <a:latin typeface="Garamond" panose="02020404030301010803" pitchFamily="18" charset="0"/>
              </a:rPr>
              <a:t>Homily, 28</a:t>
            </a:r>
            <a:r>
              <a:rPr lang="en-GB" sz="3200" i="1" baseline="30000" dirty="0">
                <a:latin typeface="Garamond" panose="02020404030301010803" pitchFamily="18" charset="0"/>
              </a:rPr>
              <a:t>th</a:t>
            </a:r>
            <a:r>
              <a:rPr lang="en-GB" sz="3200" i="1" dirty="0">
                <a:latin typeface="Garamond" panose="02020404030301010803" pitchFamily="18" charset="0"/>
              </a:rPr>
              <a:t> May 2023</a:t>
            </a:r>
            <a:r>
              <a:rPr lang="en-GB" sz="3200" dirty="0">
                <a:latin typeface="Garamond" panose="02020404030301010803" pitchFamily="18" charset="0"/>
              </a:rPr>
              <a:t>)</a:t>
            </a:r>
            <a:endParaRPr lang="en-GB" sz="3200" i="1" dirty="0">
              <a:solidFill>
                <a:srgbClr val="333333"/>
              </a:solidFill>
              <a:latin typeface="Garamond" panose="02020404030301010803" pitchFamily="18" charset="0"/>
              <a:cs typeface="Times New Roman" panose="02020603050405020304"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932218" y="281396"/>
            <a:ext cx="6693725" cy="21847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 Bonaventure</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 15</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July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932218" y="2520639"/>
            <a:ext cx="6637480" cy="3785652"/>
          </a:xfrm>
          <a:prstGeom prst="rect">
            <a:avLst/>
          </a:prstGeom>
          <a:noFill/>
        </p:spPr>
        <p:txBody>
          <a:bodyPr wrap="square" rtlCol="0">
            <a:spAutoFit/>
          </a:bodyPr>
          <a:lstStyle/>
          <a:p>
            <a:pPr algn="just"/>
            <a:r>
              <a:rPr lang="en-GB" sz="2400" dirty="0">
                <a:latin typeface="Garamond" panose="02020404030301010803" pitchFamily="18" charset="0"/>
              </a:rPr>
              <a:t>St. Bonaventure (1221-1274) was actually born as Giovanni di Fidanza and became the seventh Minister General of the Franciscans, who gave him the name Bonaventura, meaning “good fortune.”  He was a scholar of the University of Paris, and is regarded as one of the greatest philosophers of the Middle Ages. Canonised in 1484, he was declared to be one of the Doctors of the Church in 1587 by the Franciscan pope </a:t>
            </a:r>
            <a:r>
              <a:rPr lang="en-GB" sz="2400" dirty="0" err="1">
                <a:latin typeface="Garamond" panose="02020404030301010803" pitchFamily="18" charset="0"/>
              </a:rPr>
              <a:t>Sixtus</a:t>
            </a:r>
            <a:r>
              <a:rPr lang="en-GB" sz="2400" dirty="0">
                <a:latin typeface="Garamond" panose="02020404030301010803" pitchFamily="18" charset="0"/>
              </a:rPr>
              <a:t> V.  St Bonaventure’s School in Forest Gate was founded in 1877 and named in his honour.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5122" name="Picture 2" descr="About St. Bonaventure - Patron Saint Article">
            <a:extLst>
              <a:ext uri="{FF2B5EF4-FFF2-40B4-BE49-F238E27FC236}">
                <a16:creationId xmlns:a16="http://schemas.microsoft.com/office/drawing/2014/main" id="{0D667F5D-5268-3A0E-D8EC-9003EEE6B0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72"/>
          <a:stretch/>
        </p:blipFill>
        <p:spPr bwMode="auto">
          <a:xfrm>
            <a:off x="397706" y="281396"/>
            <a:ext cx="4238950" cy="62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193E4D-850D-7A3D-C151-12BB826A8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0240" y="1974225"/>
            <a:ext cx="3283652" cy="4675202"/>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1983" y="1947293"/>
            <a:ext cx="3283652" cy="4675202"/>
          </a:xfrm>
          <a:prstGeom prst="rect">
            <a:avLst/>
          </a:prstGeom>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The Rosary</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739" y="1974225"/>
            <a:ext cx="4588397" cy="4794875"/>
          </a:xfrm>
          <a:prstGeom prst="rect">
            <a:avLst/>
          </a:prstGeom>
        </p:spPr>
      </p:pic>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5"/>
          <a:srcRect l="41432" t="76635" r="47864" b="5890"/>
          <a:stretch/>
        </p:blipFill>
        <p:spPr>
          <a:xfrm>
            <a:off x="245189" y="5189510"/>
            <a:ext cx="1560364" cy="1432985"/>
          </a:xfrm>
          <a:prstGeom prst="ellipse">
            <a:avLst/>
          </a:prstGeom>
        </p:spPr>
      </p:pic>
    </p:spTree>
    <p:extLst>
      <p:ext uri="{BB962C8B-B14F-4D97-AF65-F5344CB8AC3E}">
        <p14:creationId xmlns:p14="http://schemas.microsoft.com/office/powerpoint/2010/main" val="21072318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the Spirit~</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9771" y="2177150"/>
            <a:ext cx="4754002" cy="2476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207467637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9847</TotalTime>
  <Words>294</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The Rosary</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668</cp:revision>
  <dcterms:created xsi:type="dcterms:W3CDTF">2019-09-06T14:56:38Z</dcterms:created>
  <dcterms:modified xsi:type="dcterms:W3CDTF">2024-06-27T14:11:54Z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