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6" r:id="rId5"/>
    <p:sldId id="377" r:id="rId6"/>
    <p:sldId id="297" r:id="rId7"/>
    <p:sldId id="947" r:id="rId8"/>
    <p:sldId id="333" r:id="rId9"/>
    <p:sldId id="360" r:id="rId10"/>
    <p:sldId id="357" r:id="rId11"/>
    <p:sldId id="2019" r:id="rId12"/>
    <p:sldId id="94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FF9966"/>
    <a:srgbClr val="FFCCFF"/>
    <a:srgbClr val="FFCC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1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00B48D20-DFBF-4298-8A42-5E07DF65079F}"/>
    <pc:docChg chg="modSld">
      <pc:chgData name="John Adams" userId="1143faee-bb16-416e-8056-0ed4c730fe93" providerId="ADAL" clId="{00B48D20-DFBF-4298-8A42-5E07DF65079F}" dt="2024-07-23T10:39:46.124" v="1" actId="20577"/>
      <pc:docMkLst>
        <pc:docMk/>
      </pc:docMkLst>
      <pc:sldChg chg="modSp mod">
        <pc:chgData name="John Adams" userId="1143faee-bb16-416e-8056-0ed4c730fe93" providerId="ADAL" clId="{00B48D20-DFBF-4298-8A42-5E07DF65079F}" dt="2024-07-23T10:39:46.124" v="1" actId="20577"/>
        <pc:sldMkLst>
          <pc:docMk/>
          <pc:sldMk cId="3436657810" sldId="2019"/>
        </pc:sldMkLst>
        <pc:spChg chg="mod">
          <ac:chgData name="John Adams" userId="1143faee-bb16-416e-8056-0ed4c730fe93" providerId="ADAL" clId="{00B48D20-DFBF-4298-8A42-5E07DF65079F}" dt="2024-07-23T10:39:46.124" v="1" actId="20577"/>
          <ac:spMkLst>
            <pc:docMk/>
            <pc:sldMk cId="3436657810" sldId="2019"/>
            <ac:spMk id="11" creationId="{06620012-9094-3057-BFF8-27A70202F4B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10/08/2024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2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nd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September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Walking the Path of Solidarity ~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  <p:pic>
        <p:nvPicPr>
          <p:cNvPr id="1026" name="Picture 2" descr="Photo credit: UNICEF/UNI350976/Pouget">
            <a:extLst>
              <a:ext uri="{FF2B5EF4-FFF2-40B4-BE49-F238E27FC236}">
                <a16:creationId xmlns:a16="http://schemas.microsoft.com/office/drawing/2014/main" id="{B9AAFD49-CB98-FB0E-74AF-2796700D10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08" b="14853"/>
          <a:stretch/>
        </p:blipFill>
        <p:spPr bwMode="auto">
          <a:xfrm>
            <a:off x="2047875" y="1916545"/>
            <a:ext cx="8096250" cy="302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23297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olidarity Vignette">
            <a:extLst>
              <a:ext uri="{FF2B5EF4-FFF2-40B4-BE49-F238E27FC236}">
                <a16:creationId xmlns:a16="http://schemas.microsoft.com/office/drawing/2014/main" id="{09536140-B7EA-8AFC-078C-24A55EB99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231" y="1780962"/>
            <a:ext cx="8861981" cy="45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41765" y="284490"/>
            <a:ext cx="10976097" cy="12920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7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Walking the Path of Solidarity</a:t>
            </a:r>
            <a:endParaRPr lang="en-GB" sz="7200" dirty="0">
              <a:solidFill>
                <a:schemeClr val="accent5">
                  <a:lumMod val="75000"/>
                </a:schemeClr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</p:spTree>
    <p:extLst>
      <p:ext uri="{BB962C8B-B14F-4D97-AF65-F5344CB8AC3E}">
        <p14:creationId xmlns:p14="http://schemas.microsoft.com/office/powerpoint/2010/main" val="79840402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4825076" y="2295600"/>
            <a:ext cx="66636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Garamond" panose="02020404030301010803" pitchFamily="18" charset="0"/>
              </a:rPr>
              <a:t>1</a:t>
            </a:r>
            <a:r>
              <a:rPr lang="en-GB" sz="3600" b="1" baseline="30000" dirty="0">
                <a:latin typeface="Garamond" panose="02020404030301010803" pitchFamily="18" charset="0"/>
              </a:rPr>
              <a:t>st</a:t>
            </a:r>
            <a:r>
              <a:rPr lang="en-GB" sz="3600" b="1" dirty="0">
                <a:latin typeface="Garamond" panose="02020404030301010803" pitchFamily="18" charset="0"/>
              </a:rPr>
              <a:t> September 2024</a:t>
            </a:r>
            <a:r>
              <a:rPr lang="en-GB" sz="3600" dirty="0">
                <a:latin typeface="Garamond" panose="02020404030301010803" pitchFamily="18" charset="0"/>
              </a:rPr>
              <a:t>   </a:t>
            </a:r>
            <a:endParaRPr lang="en-GB" sz="1200" dirty="0">
              <a:latin typeface="Garamond" panose="02020404030301010803" pitchFamily="18" charset="0"/>
            </a:endParaRPr>
          </a:p>
          <a:p>
            <a:pPr algn="ctr"/>
            <a:r>
              <a:rPr lang="en-GB" sz="1200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In the Gospel of Mark,                         Jesus says: </a:t>
            </a:r>
          </a:p>
          <a:p>
            <a:pPr algn="ctr"/>
            <a:endParaRPr lang="en-GB" sz="1600" dirty="0">
              <a:latin typeface="Garamond" panose="02020404030301010803" pitchFamily="18" charset="0"/>
            </a:endParaRPr>
          </a:p>
          <a:p>
            <a:pPr algn="ctr"/>
            <a:r>
              <a:rPr lang="en-GB" sz="4000" dirty="0">
                <a:latin typeface="Garamond" panose="02020404030301010803" pitchFamily="18" charset="0"/>
              </a:rPr>
              <a:t>“</a:t>
            </a:r>
            <a:r>
              <a:rPr lang="en-GB" sz="40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Hear me, all of you, and understand.”</a:t>
            </a:r>
            <a:endParaRPr lang="en-GB" sz="40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D7149CF7-B992-58A2-F733-0DB6C16BD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2419926"/>
            <a:ext cx="4769345" cy="402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WORLD DAY OF PRAYER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876BC27-A85E-64A8-EA9F-2F64BC893CA3}"/>
              </a:ext>
            </a:extLst>
          </p:cNvPr>
          <p:cNvSpPr txBox="1">
            <a:spLocks/>
          </p:cNvSpPr>
          <p:nvPr/>
        </p:nvSpPr>
        <p:spPr>
          <a:xfrm>
            <a:off x="653142" y="5514109"/>
            <a:ext cx="6384967" cy="11181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Season of Creation</a:t>
            </a:r>
          </a:p>
        </p:txBody>
      </p:sp>
      <p:pic>
        <p:nvPicPr>
          <p:cNvPr id="8194" name="Picture 2" descr="Background to the Season of Creation">
            <a:extLst>
              <a:ext uri="{FF2B5EF4-FFF2-40B4-BE49-F238E27FC236}">
                <a16:creationId xmlns:a16="http://schemas.microsoft.com/office/drawing/2014/main" id="{13E6A5C5-7AFE-778F-ACC9-F15F4E80BD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5" b="5614"/>
          <a:stretch/>
        </p:blipFill>
        <p:spPr bwMode="auto">
          <a:xfrm>
            <a:off x="626175" y="2244436"/>
            <a:ext cx="6438900" cy="306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3B1748B-1156-47AA-6014-16C5C0D69644}"/>
              </a:ext>
            </a:extLst>
          </p:cNvPr>
          <p:cNvSpPr/>
          <p:nvPr/>
        </p:nvSpPr>
        <p:spPr>
          <a:xfrm>
            <a:off x="7826808" y="2203451"/>
            <a:ext cx="35269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6000" dirty="0">
                <a:latin typeface="Garamond" panose="02020404030301010803" pitchFamily="18" charset="0"/>
              </a:rPr>
              <a:t>“Let justice </a:t>
            </a:r>
          </a:p>
          <a:p>
            <a:pPr algn="ctr"/>
            <a:r>
              <a:rPr lang="en-GB" sz="6000" dirty="0">
                <a:latin typeface="Garamond" panose="02020404030301010803" pitchFamily="18" charset="0"/>
              </a:rPr>
              <a:t>and peace flow.”</a:t>
            </a:r>
            <a:endParaRPr lang="en-GB" sz="6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0664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4232" y="341812"/>
            <a:ext cx="11358561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From St Paul’s Letters # 1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087463"/>
            <a:ext cx="939803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Garamond" panose="02020404030301010803" pitchFamily="18" charset="0"/>
              </a:rPr>
              <a:t>1</a:t>
            </a:r>
            <a:r>
              <a:rPr lang="en-GB" sz="3600" b="1" baseline="30000" dirty="0">
                <a:latin typeface="Garamond" panose="02020404030301010803" pitchFamily="18" charset="0"/>
              </a:rPr>
              <a:t>st</a:t>
            </a:r>
            <a:r>
              <a:rPr lang="en-GB" sz="3600" b="1" dirty="0">
                <a:latin typeface="Garamond" panose="02020404030301010803" pitchFamily="18" charset="0"/>
              </a:rPr>
              <a:t> Letter to the Corinthians</a:t>
            </a:r>
            <a:endParaRPr lang="en-GB" sz="1200" b="1" dirty="0">
              <a:latin typeface="Garamond" panose="02020404030301010803" pitchFamily="18" charset="0"/>
            </a:endParaRPr>
          </a:p>
          <a:p>
            <a:pPr algn="ctr"/>
            <a:endParaRPr lang="en-GB" sz="1200" b="1" dirty="0">
              <a:latin typeface="Garamond" panose="02020404030301010803" pitchFamily="18" charset="0"/>
            </a:endParaRPr>
          </a:p>
          <a:p>
            <a:pPr algn="ctr"/>
            <a:r>
              <a:rPr lang="en-US" sz="3200" b="0" i="0" dirty="0">
                <a:effectLst/>
                <a:latin typeface="Garamond" panose="02020404030301010803" pitchFamily="18" charset="0"/>
              </a:rPr>
              <a:t>“Love is patient, love is kind. </a:t>
            </a:r>
          </a:p>
          <a:p>
            <a:pPr algn="ctr"/>
            <a:r>
              <a:rPr lang="en-US" sz="3200" b="0" i="0" dirty="0">
                <a:effectLst/>
                <a:latin typeface="Garamond" panose="02020404030301010803" pitchFamily="18" charset="0"/>
              </a:rPr>
              <a:t>It does not envy, it does not boast, it is not proud.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effectLst/>
                <a:latin typeface="Garamond" panose="02020404030301010803" pitchFamily="18" charset="0"/>
              </a:rPr>
              <a:t>It is not rude, it is not self-seeking, </a:t>
            </a:r>
          </a:p>
          <a:p>
            <a:pPr algn="ctr"/>
            <a:r>
              <a:rPr lang="en-US" sz="3200" b="0" i="0" dirty="0">
                <a:effectLst/>
                <a:latin typeface="Garamond" panose="02020404030301010803" pitchFamily="18" charset="0"/>
              </a:rPr>
              <a:t>it is not easily angered, it keeps no record of wrongs.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effectLst/>
                <a:latin typeface="Garamond" panose="02020404030301010803" pitchFamily="18" charset="0"/>
              </a:rPr>
              <a:t>Love does not delight in evil but rejoices with the truth. </a:t>
            </a:r>
          </a:p>
          <a:p>
            <a:pPr algn="ctr"/>
            <a:r>
              <a:rPr lang="en-US" sz="3200" b="0" i="0" dirty="0">
                <a:effectLst/>
                <a:latin typeface="Garamond" panose="02020404030301010803" pitchFamily="18" charset="0"/>
              </a:rPr>
              <a:t>It always protects, always trusts, </a:t>
            </a:r>
          </a:p>
          <a:p>
            <a:pPr algn="ctr"/>
            <a:r>
              <a:rPr lang="en-US" sz="3200" b="0" i="0" dirty="0">
                <a:effectLst/>
                <a:latin typeface="Garamond" panose="02020404030301010803" pitchFamily="18" charset="0"/>
              </a:rPr>
              <a:t>always hopes, always perseveres.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effectLst/>
                <a:latin typeface="Garamond" panose="02020404030301010803" pitchFamily="18" charset="0"/>
              </a:rPr>
              <a:t>Love never fails.”</a:t>
            </a:r>
            <a:endParaRPr lang="en-GB" sz="36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6243ADC1-59F1-D2BF-1799-350824F99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7857" y="2240118"/>
            <a:ext cx="3026641" cy="274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rgbClr val="2F5597"/>
                </a:solidFill>
                <a:latin typeface="Garamond" panose="02020404030301010803" pitchFamily="18" charset="0"/>
              </a:rPr>
              <a:t>Preparing</a:t>
            </a:r>
            <a:r>
              <a:rPr lang="en-GB" altLang="en-US" sz="5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for World Youth Day 2027</a:t>
            </a:r>
            <a:endParaRPr lang="en-GB" sz="5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69711" y="2075141"/>
            <a:ext cx="7122290" cy="3884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dirty="0">
                <a:latin typeface="Garamond" panose="02020404030301010803" pitchFamily="18" charset="0"/>
              </a:rPr>
              <a:t>“</a:t>
            </a:r>
            <a:r>
              <a:rPr lang="en-GB" sz="3600" dirty="0">
                <a:effectLst/>
                <a:highlight>
                  <a:srgbClr val="FFFFFF"/>
                </a:highligh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Solidarity is sharing                         the little we have                                   with those who have nothing,            so that no one will go without.”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212121"/>
              </a:buClr>
            </a:pPr>
            <a:endParaRPr lang="en-GB" sz="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3200" dirty="0">
                <a:latin typeface="Garamond" panose="02020404030301010803" pitchFamily="18" charset="0"/>
              </a:rPr>
              <a:t> </a:t>
            </a:r>
            <a:r>
              <a:rPr lang="en-GB" sz="3200" dirty="0">
                <a:solidFill>
                  <a:srgbClr val="333333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- Pope Francis, </a:t>
            </a:r>
          </a:p>
          <a:p>
            <a:pPr algn="ctr"/>
            <a:r>
              <a:rPr lang="en-GB" sz="32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World Day of the Poor, </a:t>
            </a:r>
            <a:r>
              <a:rPr lang="en-GB" sz="3200" dirty="0">
                <a:solidFill>
                  <a:srgbClr val="333333"/>
                </a:solidFill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2022</a:t>
            </a:r>
            <a:endParaRPr lang="en-GB" sz="3200" dirty="0">
              <a:latin typeface="Garamond" panose="02020404030301010803" pitchFamily="18" charset="0"/>
            </a:endParaRPr>
          </a:p>
        </p:txBody>
      </p:sp>
      <p:pic>
        <p:nvPicPr>
          <p:cNvPr id="3" name="Picture 2" descr="World Youth Day - The next World Youth Day will be in Seoul, South Korea!  🇰🇷 See you in 2027! #WYD #Seoul2027 🇰🇷 🫰 Dicastery for Laity, Family  and Life | Facebook">
            <a:extLst>
              <a:ext uri="{FF2B5EF4-FFF2-40B4-BE49-F238E27FC236}">
                <a16:creationId xmlns:a16="http://schemas.microsoft.com/office/drawing/2014/main" id="{8D0F55F0-CD72-251A-5BC3-B5CEEC5F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1833339"/>
            <a:ext cx="4340368" cy="469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42909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24588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044" y="236559"/>
            <a:ext cx="10989624" cy="11557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rgbClr val="2F5597"/>
                </a:solidFill>
                <a:latin typeface="Garamond" panose="02020404030301010803" pitchFamily="18" charset="0"/>
              </a:rPr>
              <a:t>Feast of St Gregory the Great : 3</a:t>
            </a:r>
            <a:r>
              <a:rPr lang="en-GB" altLang="en-US" sz="5400" baseline="30000" dirty="0">
                <a:solidFill>
                  <a:srgbClr val="2F5597"/>
                </a:solidFill>
                <a:latin typeface="Garamond" panose="02020404030301010803" pitchFamily="18" charset="0"/>
              </a:rPr>
              <a:t>rd</a:t>
            </a:r>
            <a:r>
              <a:rPr lang="en-GB" altLang="en-US" sz="5400" dirty="0">
                <a:solidFill>
                  <a:srgbClr val="2F5597"/>
                </a:solidFill>
                <a:latin typeface="Garamond" panose="02020404030301010803" pitchFamily="18" charset="0"/>
              </a:rPr>
              <a:t> Sept.</a:t>
            </a:r>
            <a:endParaRPr lang="en-GB" sz="5400" dirty="0">
              <a:solidFill>
                <a:srgbClr val="2F559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6DF3ECD-1A94-4E29-B9CC-75D7B04FE216}"/>
              </a:ext>
            </a:extLst>
          </p:cNvPr>
          <p:cNvSpPr/>
          <p:nvPr/>
        </p:nvSpPr>
        <p:spPr>
          <a:xfrm>
            <a:off x="4895273" y="1620856"/>
            <a:ext cx="632421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3200" b="1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Pope Gregory I </a:t>
            </a:r>
            <a:r>
              <a:rPr lang="en-US" sz="32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(540-604) was responsible for the first recorded large-scale mission from Rome, to convert the pagan Anglo-Saxons to Christianity.  </a:t>
            </a:r>
            <a:r>
              <a:rPr lang="en-US" sz="3200" dirty="0">
                <a:solidFill>
                  <a:srgbClr val="202122"/>
                </a:solidFill>
                <a:latin typeface="Garamond" panose="02020404030301010803" pitchFamily="18" charset="0"/>
              </a:rPr>
              <a:t>He wrote more than any previous pope and is famous for his </a:t>
            </a:r>
            <a:r>
              <a:rPr lang="en-US" sz="3200" i="1" dirty="0">
                <a:solidFill>
                  <a:srgbClr val="202122"/>
                </a:solidFill>
                <a:latin typeface="Garamond" panose="02020404030301010803" pitchFamily="18" charset="0"/>
              </a:rPr>
              <a:t>Dialogues</a:t>
            </a:r>
            <a:r>
              <a:rPr lang="en-US" sz="3200" dirty="0">
                <a:solidFill>
                  <a:srgbClr val="202122"/>
                </a:solidFill>
                <a:latin typeface="Garamond" panose="02020404030301010803" pitchFamily="18" charset="0"/>
              </a:rPr>
              <a:t>.  He is the patron saint of teachers and musicians, as the song form </a:t>
            </a:r>
            <a:r>
              <a:rPr lang="en-US" sz="3200" i="1" dirty="0">
                <a:solidFill>
                  <a:srgbClr val="202122"/>
                </a:solidFill>
                <a:latin typeface="Garamond" panose="02020404030301010803" pitchFamily="18" charset="0"/>
              </a:rPr>
              <a:t>plainchant</a:t>
            </a:r>
            <a:r>
              <a:rPr lang="en-US" sz="3200" dirty="0">
                <a:solidFill>
                  <a:srgbClr val="202122"/>
                </a:solidFill>
                <a:latin typeface="Garamond" panose="02020404030301010803" pitchFamily="18" charset="0"/>
              </a:rPr>
              <a:t> is named after him as the “Gregorian chant”.</a:t>
            </a:r>
            <a:endParaRPr lang="en-US" sz="3200" b="1" i="0" dirty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algn="just">
              <a:defRPr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</a:rPr>
              <a:t>                                  </a:t>
            </a:r>
            <a:endParaRPr lang="en-US" sz="2200" i="1" dirty="0">
              <a:solidFill>
                <a:srgbClr val="202122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08BF358-7121-581D-6340-FF5C334F3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44" y="1620856"/>
            <a:ext cx="4143648" cy="5237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361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ssion and Values">
            <a:extLst>
              <a:ext uri="{FF2B5EF4-FFF2-40B4-BE49-F238E27FC236}">
                <a16:creationId xmlns:a16="http://schemas.microsoft.com/office/drawing/2014/main" id="{9ABE2771-3E2D-A121-0EF9-83C91A746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1894" y="1767174"/>
            <a:ext cx="4300105" cy="4855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061944" y="5848921"/>
            <a:ext cx="1544637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  <a:p>
            <a:endParaRPr lang="en-GB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3DEF37-16B6-88F0-0DD2-27EC9E80D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300" y="277029"/>
            <a:ext cx="11576482" cy="1325563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The Magnificat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6BBF37-23E2-473D-3C17-594CD481E745}"/>
              </a:ext>
            </a:extLst>
          </p:cNvPr>
          <p:cNvSpPr/>
          <p:nvPr/>
        </p:nvSpPr>
        <p:spPr>
          <a:xfrm>
            <a:off x="168676" y="5131293"/>
            <a:ext cx="1713390" cy="163780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10" y="5848921"/>
            <a:ext cx="771525" cy="9144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50E631-E4F9-B9B5-5B19-0E94555B3D21}"/>
              </a:ext>
            </a:extLst>
          </p:cNvPr>
          <p:cNvSpPr txBox="1"/>
          <p:nvPr/>
        </p:nvSpPr>
        <p:spPr>
          <a:xfrm>
            <a:off x="0" y="6217131"/>
            <a:ext cx="135773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91E4BB-7E3F-BF1C-715E-4C4DC4C3F1F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1432" t="76635" r="47864" b="5890"/>
          <a:stretch/>
        </p:blipFill>
        <p:spPr>
          <a:xfrm>
            <a:off x="245189" y="5189510"/>
            <a:ext cx="1560364" cy="1432985"/>
          </a:xfrm>
          <a:prstGeom prst="ellipse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6620012-9094-3057-BFF8-27A70202F4BE}"/>
              </a:ext>
            </a:extLst>
          </p:cNvPr>
          <p:cNvSpPr txBox="1"/>
          <p:nvPr/>
        </p:nvSpPr>
        <p:spPr>
          <a:xfrm>
            <a:off x="4882512" y="1681116"/>
            <a:ext cx="70642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My soul proclaims the greatness of the Lord,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my spirit rejoices in God my </a:t>
            </a:r>
            <a:r>
              <a:rPr lang="en-US" sz="2400" b="0" i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Saviour</a:t>
            </a: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,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for he has looked with </a:t>
            </a:r>
            <a:r>
              <a:rPr lang="en-US" sz="2400" b="0" i="0" dirty="0" err="1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favour</a:t>
            </a: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 on his lowly servant.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From this day all generations will call me blessed: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the Almighty has done great things for me,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and holy is his Name.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He has mercy on those who fear him in every generation.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He has shown the strength of his arm,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he has scattered the proud in their conceit.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He has cast down the mighty from their thrones,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and has lifted up the lowly.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He has filled the hungry with good things,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and the rich he has sent away empty.</a:t>
            </a:r>
            <a:endParaRPr lang="en-GB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5781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2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nd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September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Walking the Path of Solidarity ~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  <p:pic>
        <p:nvPicPr>
          <p:cNvPr id="1026" name="Picture 2" descr="Photo credit: UNICEF/UNI350976/Pouget">
            <a:extLst>
              <a:ext uri="{FF2B5EF4-FFF2-40B4-BE49-F238E27FC236}">
                <a16:creationId xmlns:a16="http://schemas.microsoft.com/office/drawing/2014/main" id="{B9AAFD49-CB98-FB0E-74AF-2796700D10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08" b="14853"/>
          <a:stretch/>
        </p:blipFill>
        <p:spPr bwMode="auto">
          <a:xfrm>
            <a:off x="2047875" y="1916545"/>
            <a:ext cx="8096250" cy="302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8282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74C4D908A1454EA680D99890B63DD8" ma:contentTypeVersion="14" ma:contentTypeDescription="Create a new document." ma:contentTypeScope="" ma:versionID="60d2df75aeff1a0fa5f8c9f38ed1d5bd">
  <xsd:schema xmlns:xsd="http://www.w3.org/2001/XMLSchema" xmlns:xs="http://www.w3.org/2001/XMLSchema" xmlns:p="http://schemas.microsoft.com/office/2006/metadata/properties" xmlns:ns3="66f78821-969e-443f-8b7e-99ce487fda93" targetNamespace="http://schemas.microsoft.com/office/2006/metadata/properties" ma:root="true" ma:fieldsID="498574a0cf78a1c6d841010c0782a209" ns3:_="">
    <xsd:import namespace="66f78821-969e-443f-8b7e-99ce487fda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78821-969e-443f-8b7e-99ce487fd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5F0585-C9A4-4F37-BF45-19570350497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6f78821-969e-443f-8b7e-99ce487fda93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71895A-9627-4D5A-93F3-5760510F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9A5CC7-9A1E-48E6-B86D-4BFB4F4559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78821-969e-443f-8b7e-99ce487f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9655</TotalTime>
  <Words>430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Magnificat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644</cp:revision>
  <dcterms:created xsi:type="dcterms:W3CDTF">2019-09-06T14:56:38Z</dcterms:created>
  <dcterms:modified xsi:type="dcterms:W3CDTF">2024-08-10T09:29:39Z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0x0101001674C4D908A1454EA680D99890B63DD8</vt:lpwstr>
  </property>
</Properties>
</file>