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94" r:id="rId5"/>
    <p:sldId id="377" r:id="rId6"/>
    <p:sldId id="297" r:id="rId7"/>
    <p:sldId id="396" r:id="rId8"/>
    <p:sldId id="360" r:id="rId9"/>
    <p:sldId id="404" r:id="rId10"/>
    <p:sldId id="402" r:id="rId11"/>
    <p:sldId id="40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FCCFF"/>
    <a:srgbClr val="FFCCC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BC29BE-51A3-464C-AE9B-8A6160A05741}" v="4" dt="2022-07-21T14:43:21.8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41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19/09/2024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82584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19/09/2024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3934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19/09/2024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615292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19/09/2024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85222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19/09/2024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83780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19/09/2024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478259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19/09/2024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171780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19/09/2024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881878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19/09/2024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129229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19/09/2024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42268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19/09/2024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466531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02A62-F375-41FE-A154-0A2551C1B81C}" type="datetimeFigureOut">
              <a:rPr lang="en-GB" smtClean="0"/>
              <a:t>19/09/2024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57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7" y="5700381"/>
            <a:ext cx="9144000" cy="165576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Monday </a:t>
            </a:r>
            <a:r>
              <a:rPr lang="en-GB" sz="28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11</a:t>
            </a:r>
            <a:r>
              <a:rPr lang="en-GB" sz="2800" baseline="300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th</a:t>
            </a:r>
            <a:r>
              <a:rPr lang="en-GB" sz="28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GB" sz="28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Novem</a:t>
            </a:r>
            <a:r>
              <a:rPr lang="en-GB" sz="28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ber </a:t>
            </a:r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2024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637" y="5816600"/>
            <a:ext cx="771525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48143" y="6352124"/>
            <a:ext cx="446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Brentwood Diocese Education Service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3997" y="256903"/>
            <a:ext cx="9144000" cy="146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Walking the Path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145175" y="5057007"/>
            <a:ext cx="1011171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>
                <a:latin typeface="Garamond" panose="02020404030301010803" pitchFamily="18" charset="0"/>
              </a:rPr>
              <a:t>~ Walking the Path </a:t>
            </a:r>
            <a:r>
              <a:rPr lang="en-GB" sz="4400" dirty="0" smtClean="0">
                <a:latin typeface="Garamond" panose="02020404030301010803" pitchFamily="18" charset="0"/>
              </a:rPr>
              <a:t>of Courage </a:t>
            </a:r>
            <a:r>
              <a:rPr lang="en-GB" sz="4400" dirty="0">
                <a:latin typeface="Garamond" panose="02020404030301010803" pitchFamily="18" charset="0"/>
              </a:rPr>
              <a:t>~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" y="5029200"/>
            <a:ext cx="1865376" cy="18288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9AAFD49-CB98-FB0E-74AF-2796700D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5260" y="1870212"/>
            <a:ext cx="4764945" cy="317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3705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891514" y="1660967"/>
            <a:ext cx="5763706" cy="45823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CA" sz="2200" dirty="0">
                <a:latin typeface="Garamond" panose="02020404030301010803" pitchFamily="18" charset="0"/>
              </a:rPr>
              <a:t>Many philosophers have identified </a:t>
            </a:r>
            <a:r>
              <a:rPr lang="en-CA" sz="2200" b="1" dirty="0">
                <a:latin typeface="Garamond" panose="02020404030301010803" pitchFamily="18" charset="0"/>
              </a:rPr>
              <a:t>courage</a:t>
            </a:r>
            <a:r>
              <a:rPr lang="en-CA" sz="2200" dirty="0">
                <a:latin typeface="Garamond" panose="02020404030301010803" pitchFamily="18" charset="0"/>
              </a:rPr>
              <a:t> as the greatest of all virtues since it takes courage to sustain all others.</a:t>
            </a:r>
            <a:endParaRPr lang="en-GB" sz="2200" dirty="0">
              <a:latin typeface="Garamond" panose="02020404030301010803" pitchFamily="18" charset="0"/>
            </a:endParaRPr>
          </a:p>
          <a:p>
            <a:pPr algn="ctr"/>
            <a:r>
              <a:rPr lang="en-CA" sz="2200" dirty="0">
                <a:latin typeface="Garamond" panose="02020404030301010803" pitchFamily="18" charset="0"/>
              </a:rPr>
              <a:t>For example, in order to be a </a:t>
            </a:r>
            <a:r>
              <a:rPr lang="en-CA" sz="2200" i="1" dirty="0" smtClean="0">
                <a:latin typeface="Garamond" panose="02020404030301010803" pitchFamily="18" charset="0"/>
              </a:rPr>
              <a:t>peace-maker</a:t>
            </a:r>
            <a:r>
              <a:rPr lang="en-CA" sz="2200" dirty="0" smtClean="0">
                <a:latin typeface="Garamond" panose="02020404030301010803" pitchFamily="18" charset="0"/>
              </a:rPr>
              <a:t> </a:t>
            </a:r>
            <a:r>
              <a:rPr lang="en-CA" sz="2200" dirty="0">
                <a:latin typeface="Garamond" panose="02020404030301010803" pitchFamily="18" charset="0"/>
              </a:rPr>
              <a:t>it takes courage.</a:t>
            </a:r>
            <a:endParaRPr lang="en-GB" sz="2200" dirty="0">
              <a:latin typeface="Garamond" panose="02020404030301010803" pitchFamily="18" charset="0"/>
            </a:endParaRPr>
          </a:p>
          <a:p>
            <a:pPr algn="ctr"/>
            <a:r>
              <a:rPr lang="en-CA" sz="2200" dirty="0">
                <a:latin typeface="Garamond" panose="02020404030301010803" pitchFamily="18" charset="0"/>
              </a:rPr>
              <a:t>In order to uphold </a:t>
            </a:r>
            <a:r>
              <a:rPr lang="en-CA" sz="2200" i="1" dirty="0">
                <a:latin typeface="Garamond" panose="02020404030301010803" pitchFamily="18" charset="0"/>
              </a:rPr>
              <a:t>justice</a:t>
            </a:r>
            <a:r>
              <a:rPr lang="en-CA" sz="2200" dirty="0">
                <a:latin typeface="Garamond" panose="02020404030301010803" pitchFamily="18" charset="0"/>
              </a:rPr>
              <a:t> </a:t>
            </a:r>
            <a:r>
              <a:rPr lang="en-CA" sz="2200" dirty="0" smtClean="0">
                <a:latin typeface="Garamond" panose="02020404030301010803" pitchFamily="18" charset="0"/>
              </a:rPr>
              <a:t>it </a:t>
            </a:r>
            <a:r>
              <a:rPr lang="en-CA" sz="2200" dirty="0">
                <a:latin typeface="Garamond" panose="02020404030301010803" pitchFamily="18" charset="0"/>
              </a:rPr>
              <a:t>takes courage.</a:t>
            </a:r>
            <a:endParaRPr lang="en-GB" sz="2200" dirty="0">
              <a:latin typeface="Garamond" panose="02020404030301010803" pitchFamily="18" charset="0"/>
            </a:endParaRPr>
          </a:p>
          <a:p>
            <a:pPr algn="ctr"/>
            <a:r>
              <a:rPr lang="en-CA" sz="2200" dirty="0" smtClean="0">
                <a:latin typeface="Garamond" panose="02020404030301010803" pitchFamily="18" charset="0"/>
              </a:rPr>
              <a:t>And </a:t>
            </a:r>
            <a:r>
              <a:rPr lang="en-CA" sz="2200" dirty="0">
                <a:latin typeface="Garamond" panose="02020404030301010803" pitchFamily="18" charset="0"/>
              </a:rPr>
              <a:t>many times to really truly </a:t>
            </a:r>
            <a:r>
              <a:rPr lang="en-CA" sz="2200" i="1" dirty="0">
                <a:latin typeface="Garamond" panose="02020404030301010803" pitchFamily="18" charset="0"/>
              </a:rPr>
              <a:t>love</a:t>
            </a:r>
            <a:r>
              <a:rPr lang="en-CA" sz="2200" dirty="0">
                <a:latin typeface="Garamond" panose="02020404030301010803" pitchFamily="18" charset="0"/>
              </a:rPr>
              <a:t> someone </a:t>
            </a:r>
            <a:r>
              <a:rPr lang="en-CA" sz="2200" dirty="0" smtClean="0">
                <a:latin typeface="Garamond" panose="02020404030301010803" pitchFamily="18" charset="0"/>
              </a:rPr>
              <a:t>it </a:t>
            </a:r>
            <a:r>
              <a:rPr lang="en-CA" sz="2200" dirty="0">
                <a:latin typeface="Garamond" panose="02020404030301010803" pitchFamily="18" charset="0"/>
              </a:rPr>
              <a:t>takes courage. </a:t>
            </a:r>
            <a:endParaRPr lang="en-GB" sz="2200" dirty="0">
              <a:latin typeface="Garamond" panose="02020404030301010803" pitchFamily="18" charset="0"/>
            </a:endParaRPr>
          </a:p>
          <a:p>
            <a:pPr algn="ctr"/>
            <a:r>
              <a:rPr lang="en-CA" sz="2200" dirty="0">
                <a:latin typeface="Garamond" panose="02020404030301010803" pitchFamily="18" charset="0"/>
              </a:rPr>
              <a:t>So what is courage?  Some people think that in order to be </a:t>
            </a:r>
            <a:r>
              <a:rPr lang="en-CA" sz="2200" i="1" dirty="0">
                <a:latin typeface="Garamond" panose="02020404030301010803" pitchFamily="18" charset="0"/>
              </a:rPr>
              <a:t>courageous</a:t>
            </a:r>
            <a:r>
              <a:rPr lang="en-CA" sz="2200" dirty="0">
                <a:latin typeface="Garamond" panose="02020404030301010803" pitchFamily="18" charset="0"/>
              </a:rPr>
              <a:t> you need to be </a:t>
            </a:r>
            <a:r>
              <a:rPr lang="en-CA" sz="2200" i="1" dirty="0">
                <a:latin typeface="Garamond" panose="02020404030301010803" pitchFamily="18" charset="0"/>
              </a:rPr>
              <a:t>fearless</a:t>
            </a:r>
            <a:r>
              <a:rPr lang="en-CA" sz="2200" dirty="0">
                <a:latin typeface="Garamond" panose="02020404030301010803" pitchFamily="18" charset="0"/>
              </a:rPr>
              <a:t>.</a:t>
            </a:r>
            <a:endParaRPr lang="en-GB" sz="2200" dirty="0">
              <a:latin typeface="Garamond" panose="02020404030301010803" pitchFamily="18" charset="0"/>
            </a:endParaRPr>
          </a:p>
          <a:p>
            <a:pPr algn="ctr"/>
            <a:r>
              <a:rPr lang="en-CA" sz="2200" dirty="0">
                <a:latin typeface="Garamond" panose="02020404030301010803" pitchFamily="18" charset="0"/>
              </a:rPr>
              <a:t>But this isn’t totally right....because courage isn’t really the absence of fear, but it’s the ability to act in spite of fear</a:t>
            </a:r>
            <a:r>
              <a:rPr lang="en-CA" sz="2400" dirty="0">
                <a:latin typeface="Garamond" panose="02020404030301010803" pitchFamily="18" charset="0"/>
              </a:rPr>
              <a:t>.</a:t>
            </a:r>
            <a:endParaRPr lang="en-GB" sz="2400" dirty="0">
              <a:latin typeface="Garamond" panose="02020404030301010803" pitchFamily="18" charset="0"/>
            </a:endParaRPr>
          </a:p>
          <a:p>
            <a:pPr algn="ctr"/>
            <a:endParaRPr lang="en-GB" sz="16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00" y="5845821"/>
            <a:ext cx="771525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D6D902-36D1-4CF9-BDFA-75FE237F5371}"/>
              </a:ext>
            </a:extLst>
          </p:cNvPr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01" y="2472366"/>
            <a:ext cx="4525713" cy="3018651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41765" y="284490"/>
            <a:ext cx="10976097" cy="12920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72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Walking the Path </a:t>
            </a:r>
            <a:r>
              <a:rPr lang="en-GB" sz="7200" dirty="0" smtClean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Courage</a:t>
            </a:r>
            <a:endParaRPr lang="en-GB" sz="7200" dirty="0">
              <a:solidFill>
                <a:schemeClr val="accent5">
                  <a:lumMod val="75000"/>
                </a:schemeClr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4040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53143" y="415926"/>
            <a:ext cx="10835593" cy="15919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In Sunday’s Gospel Reading  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4201610" y="2367895"/>
            <a:ext cx="7427838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32</a:t>
            </a:r>
            <a:r>
              <a:rPr lang="en-GB" b="1" baseline="300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nd</a:t>
            </a:r>
            <a:r>
              <a:rPr lang="en-GB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 Sunday </a:t>
            </a:r>
            <a:r>
              <a:rPr lang="en-GB" b="1" dirty="0">
                <a:solidFill>
                  <a:srgbClr val="FF0000"/>
                </a:solidFill>
                <a:latin typeface="Garamond" panose="02020404030301010803" pitchFamily="18" charset="0"/>
              </a:rPr>
              <a:t>of Ordinary Time</a:t>
            </a:r>
          </a:p>
          <a:p>
            <a:pPr algn="ctr"/>
            <a:r>
              <a:rPr lang="en-GB" sz="3600" b="1" dirty="0" smtClean="0">
                <a:latin typeface="Garamond" panose="02020404030301010803" pitchFamily="18" charset="0"/>
              </a:rPr>
              <a:t>10</a:t>
            </a:r>
            <a:r>
              <a:rPr lang="en-GB" sz="3600" b="1" baseline="30000" dirty="0" smtClean="0">
                <a:latin typeface="Garamond" panose="02020404030301010803" pitchFamily="18" charset="0"/>
              </a:rPr>
              <a:t>th</a:t>
            </a:r>
            <a:r>
              <a:rPr lang="en-GB" sz="3600" b="1" dirty="0" smtClean="0">
                <a:latin typeface="Garamond" panose="02020404030301010803" pitchFamily="18" charset="0"/>
              </a:rPr>
              <a:t> November </a:t>
            </a:r>
            <a:r>
              <a:rPr lang="en-GB" sz="3600" b="1" dirty="0" smtClean="0">
                <a:latin typeface="Garamond" panose="02020404030301010803" pitchFamily="18" charset="0"/>
              </a:rPr>
              <a:t>2024</a:t>
            </a:r>
            <a:r>
              <a:rPr lang="en-GB" sz="3600" dirty="0" smtClean="0">
                <a:latin typeface="Garamond" panose="02020404030301010803" pitchFamily="18" charset="0"/>
              </a:rPr>
              <a:t> </a:t>
            </a:r>
            <a:r>
              <a:rPr lang="en-GB" sz="3600" dirty="0">
                <a:latin typeface="Garamond" panose="02020404030301010803" pitchFamily="18" charset="0"/>
              </a:rPr>
              <a:t>:  </a:t>
            </a:r>
            <a:r>
              <a:rPr lang="en-GB" sz="3600" dirty="0" smtClean="0">
                <a:latin typeface="Garamond" panose="02020404030301010803" pitchFamily="18" charset="0"/>
              </a:rPr>
              <a:t> </a:t>
            </a:r>
          </a:p>
          <a:p>
            <a:pPr algn="ctr"/>
            <a:endParaRPr lang="en-GB" sz="3600" dirty="0">
              <a:latin typeface="Garamond" panose="02020404030301010803" pitchFamily="18" charset="0"/>
            </a:endParaRPr>
          </a:p>
          <a:p>
            <a:pPr algn="ctr"/>
            <a:r>
              <a:rPr lang="en-GB" sz="3600" dirty="0">
                <a:latin typeface="Garamond" panose="02020404030301010803" pitchFamily="18" charset="0"/>
              </a:rPr>
              <a:t>T</a:t>
            </a:r>
            <a:r>
              <a:rPr lang="en-GB" sz="3600" dirty="0" smtClean="0">
                <a:latin typeface="Garamond" panose="02020404030301010803" pitchFamily="18" charset="0"/>
              </a:rPr>
              <a:t>he </a:t>
            </a:r>
            <a:r>
              <a:rPr lang="en-GB" sz="3600" dirty="0">
                <a:latin typeface="Garamond" panose="02020404030301010803" pitchFamily="18" charset="0"/>
              </a:rPr>
              <a:t>Gospel of </a:t>
            </a:r>
            <a:r>
              <a:rPr lang="en-GB" sz="3600" dirty="0" smtClean="0">
                <a:latin typeface="Garamond" panose="02020404030301010803" pitchFamily="18" charset="0"/>
              </a:rPr>
              <a:t>Mark :    </a:t>
            </a:r>
          </a:p>
          <a:p>
            <a:pPr algn="ctr"/>
            <a:r>
              <a:rPr lang="en-GB" sz="3600" dirty="0" smtClean="0">
                <a:latin typeface="Garamond" panose="02020404030301010803" pitchFamily="18" charset="0"/>
              </a:rPr>
              <a:t>                                              </a:t>
            </a:r>
            <a:endParaRPr lang="en-GB" sz="3600" dirty="0">
              <a:latin typeface="Garamond" panose="02020404030301010803" pitchFamily="18" charset="0"/>
            </a:endParaRPr>
          </a:p>
          <a:p>
            <a:pPr algn="ctr"/>
            <a:r>
              <a:rPr lang="en-GB" sz="3600" dirty="0" smtClean="0">
                <a:latin typeface="Garamond" panose="02020404030301010803" pitchFamily="18" charset="0"/>
              </a:rPr>
              <a:t>  </a:t>
            </a:r>
            <a:r>
              <a:rPr lang="en-GB" sz="4000" dirty="0" smtClean="0">
                <a:latin typeface="Garamond" panose="02020404030301010803" pitchFamily="18" charset="0"/>
              </a:rPr>
              <a:t>“</a:t>
            </a:r>
            <a:r>
              <a:rPr lang="en-GB" sz="4000" dirty="0">
                <a:latin typeface="Garamond" panose="02020404030301010803" pitchFamily="18" charset="0"/>
              </a:rPr>
              <a:t>For she gave all she had</a:t>
            </a:r>
            <a:r>
              <a:rPr lang="en-GB" sz="4000" dirty="0" smtClean="0">
                <a:latin typeface="Garamond" panose="02020404030301010803" pitchFamily="18" charset="0"/>
              </a:rPr>
              <a:t>.”</a:t>
            </a:r>
            <a:endParaRPr lang="en-GB" sz="4000" dirty="0">
              <a:latin typeface="Garamond" panose="02020404030301010803" pitchFamily="18" charset="0"/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C0BB082-7727-8901-CE4B-6FE41B12C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143" y="2367895"/>
            <a:ext cx="4607551" cy="235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881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6243ADC1-59F1-D2BF-1799-350824F99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4231" y="1933747"/>
            <a:ext cx="4272295" cy="427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44099" y="6143316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54232" y="341812"/>
            <a:ext cx="11358561" cy="15919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From </a:t>
            </a:r>
            <a:r>
              <a:rPr lang="en-GB" sz="6000" dirty="0" smtClean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Letters of the New Testament</a:t>
            </a:r>
            <a:endParaRPr lang="en-GB" sz="6000" dirty="0">
              <a:solidFill>
                <a:schemeClr val="accent5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087463"/>
            <a:ext cx="780423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 smtClean="0">
                <a:latin typeface="Garamond" panose="02020404030301010803" pitchFamily="18" charset="0"/>
              </a:rPr>
              <a:t>1</a:t>
            </a:r>
            <a:r>
              <a:rPr lang="en-GB" sz="3600" b="1" baseline="30000" dirty="0" smtClean="0">
                <a:latin typeface="Garamond" panose="02020404030301010803" pitchFamily="18" charset="0"/>
              </a:rPr>
              <a:t>st</a:t>
            </a:r>
            <a:r>
              <a:rPr lang="en-GB" sz="3600" b="1" dirty="0" smtClean="0">
                <a:latin typeface="Garamond" panose="02020404030301010803" pitchFamily="18" charset="0"/>
              </a:rPr>
              <a:t> Letter of </a:t>
            </a:r>
            <a:r>
              <a:rPr lang="en-GB" sz="3600" b="1" dirty="0">
                <a:latin typeface="Garamond" panose="02020404030301010803" pitchFamily="18" charset="0"/>
              </a:rPr>
              <a:t>S</a:t>
            </a:r>
            <a:r>
              <a:rPr lang="en-GB" sz="3600" b="1" dirty="0" smtClean="0">
                <a:latin typeface="Garamond" panose="02020404030301010803" pitchFamily="18" charset="0"/>
              </a:rPr>
              <a:t>t Peter</a:t>
            </a:r>
            <a:endParaRPr lang="en-GB" sz="1200" b="1" dirty="0">
              <a:latin typeface="Garamond" panose="02020404030301010803" pitchFamily="18" charset="0"/>
            </a:endParaRPr>
          </a:p>
          <a:p>
            <a:pPr algn="ctr"/>
            <a:r>
              <a:rPr lang="en-US" sz="4400" b="0" i="0" dirty="0" smtClean="0">
                <a:effectLst/>
                <a:latin typeface="Garamond" panose="02020404030301010803" pitchFamily="18" charset="0"/>
              </a:rPr>
              <a:t>“</a:t>
            </a:r>
            <a:r>
              <a:rPr lang="en-GB" sz="4400" dirty="0">
                <a:latin typeface="Garamond" panose="02020404030301010803" pitchFamily="18" charset="0"/>
              </a:rPr>
              <a:t>Although you have not seen him you love him; even though you do not see him now yet believe in him, you rejoice with an indescribable and glorious joy</a:t>
            </a:r>
            <a:r>
              <a:rPr lang="en-GB" sz="4400" dirty="0" smtClean="0">
                <a:latin typeface="Garamond" panose="02020404030301010803" pitchFamily="18" charset="0"/>
              </a:rPr>
              <a:t>.</a:t>
            </a:r>
            <a:r>
              <a:rPr lang="en-US" sz="4400" b="0" i="0" dirty="0" smtClean="0">
                <a:effectLst/>
                <a:latin typeface="Garamond" panose="02020404030301010803" pitchFamily="18" charset="0"/>
              </a:rPr>
              <a:t>”</a:t>
            </a:r>
            <a:endParaRPr lang="en-GB" sz="4400" dirty="0">
              <a:latin typeface="Garamond" panose="02020404030301010803" pitchFamily="18" charset="0"/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973" y="5836945"/>
            <a:ext cx="7715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694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29343" y="254646"/>
            <a:ext cx="11010220" cy="13226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54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Preparing for World Youth Day 2027</a:t>
            </a:r>
            <a:endParaRPr lang="en-GB" sz="5400" dirty="0">
              <a:solidFill>
                <a:schemeClr val="accent5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44100" y="6063737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69711" y="2040130"/>
            <a:ext cx="7122290" cy="411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Clr>
                <a:srgbClr val="212121"/>
              </a:buClr>
            </a:pPr>
            <a:r>
              <a:rPr lang="en-GB" sz="4400" dirty="0" smtClean="0">
                <a:latin typeface="Garamond" panose="02020404030301010803" pitchFamily="18" charset="0"/>
              </a:rPr>
              <a:t>“</a:t>
            </a:r>
            <a:r>
              <a:rPr lang="en-GB" sz="4400" i="1" dirty="0">
                <a:latin typeface="Garamond" panose="02020404030301010803" pitchFamily="18" charset="0"/>
              </a:rPr>
              <a:t>Christians must be able to hope with courage, and freely welcome God’s </a:t>
            </a:r>
            <a:r>
              <a:rPr lang="en-GB" sz="4400" i="1" dirty="0" smtClean="0">
                <a:latin typeface="Garamond" panose="02020404030301010803" pitchFamily="18" charset="0"/>
              </a:rPr>
              <a:t>grace</a:t>
            </a:r>
            <a:r>
              <a:rPr lang="en-GB" sz="4400" dirty="0" smtClean="0">
                <a:latin typeface="Garamond" panose="02020404030301010803" pitchFamily="18" charset="0"/>
              </a:rPr>
              <a:t>.”</a:t>
            </a:r>
            <a:endParaRPr lang="en-GB" sz="4400" dirty="0">
              <a:latin typeface="Garamond" panose="02020404030301010803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Clr>
                <a:srgbClr val="212121"/>
              </a:buClr>
            </a:pPr>
            <a:endParaRPr lang="en-GB" sz="4000" dirty="0" smtClean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3200" dirty="0" smtClean="0">
                <a:latin typeface="Garamond" panose="02020404030301010803" pitchFamily="18" charset="0"/>
              </a:rPr>
              <a:t> </a:t>
            </a:r>
            <a:r>
              <a:rPr lang="en-GB" sz="3200" dirty="0">
                <a:solidFill>
                  <a:srgbClr val="333333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- Pope Francis, </a:t>
            </a:r>
            <a:endParaRPr lang="en-GB" sz="3200" dirty="0" smtClean="0">
              <a:solidFill>
                <a:srgbClr val="333333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3200" i="1" dirty="0" smtClean="0">
                <a:latin typeface="Garamond" panose="02020404030301010803" pitchFamily="18" charset="0"/>
              </a:rPr>
              <a:t>(2022</a:t>
            </a:r>
            <a:r>
              <a:rPr lang="en-GB" sz="3200" i="1" dirty="0" smtClean="0">
                <a:latin typeface="Garamond" panose="02020404030301010803" pitchFamily="18" charset="0"/>
              </a:rPr>
              <a:t>).</a:t>
            </a:r>
            <a:endParaRPr lang="en-GB" sz="3200" i="1" dirty="0">
              <a:solidFill>
                <a:srgbClr val="333333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World Youth Day - The next World Youth Day will be in Seoul, South Korea!  🇰🇷 See you in 2027! #WYD #Seoul2027 🇰🇷 🫰 Dicastery for Laity, Family  and Life | Facebook">
            <a:extLst>
              <a:ext uri="{FF2B5EF4-FFF2-40B4-BE49-F238E27FC236}">
                <a16:creationId xmlns:a16="http://schemas.microsoft.com/office/drawing/2014/main" id="{8D0F55F0-CD72-251A-5BC3-B5CEEC5F1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43" y="1833339"/>
            <a:ext cx="4340368" cy="469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4290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98064" y="6297976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32151" y="271531"/>
            <a:ext cx="6777833" cy="381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6600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St. Edmund          of Canterbury</a:t>
            </a:r>
          </a:p>
          <a:p>
            <a:pPr algn="ctr"/>
            <a:r>
              <a:rPr lang="en-GB" altLang="en-US" sz="6600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Feast day : </a:t>
            </a:r>
          </a:p>
          <a:p>
            <a:pPr algn="ctr"/>
            <a:r>
              <a:rPr lang="en-GB" altLang="en-US" sz="6600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16</a:t>
            </a:r>
            <a:r>
              <a:rPr lang="en-GB" altLang="en-US" sz="6600" baseline="30000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th</a:t>
            </a:r>
            <a:r>
              <a:rPr lang="en-GB" altLang="en-US" sz="6600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 November  </a:t>
            </a:r>
            <a:endParaRPr lang="en-GB" sz="6600" dirty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2151" y="4280655"/>
            <a:ext cx="667712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i="0" dirty="0">
                <a:solidFill>
                  <a:srgbClr val="202122"/>
                </a:solidFill>
                <a:effectLst/>
                <a:latin typeface="Garamond" panose="02020404030301010803" pitchFamily="18" charset="0"/>
              </a:rPr>
              <a:t>St Edmund, along with Our Lady of Lourdes, </a:t>
            </a:r>
            <a:r>
              <a:rPr lang="en-US" sz="2200" dirty="0">
                <a:solidFill>
                  <a:srgbClr val="202122"/>
                </a:solidFill>
                <a:latin typeface="Garamond" panose="02020404030301010803" pitchFamily="18" charset="0"/>
              </a:rPr>
              <a:t>S</a:t>
            </a:r>
            <a:r>
              <a:rPr lang="en-US" sz="2200" i="0" dirty="0">
                <a:solidFill>
                  <a:srgbClr val="202122"/>
                </a:solidFill>
                <a:effectLst/>
                <a:latin typeface="Garamond" panose="02020404030301010803" pitchFamily="18" charset="0"/>
              </a:rPr>
              <a:t>t </a:t>
            </a:r>
            <a:r>
              <a:rPr lang="en-US" sz="2200" i="0" dirty="0" err="1">
                <a:solidFill>
                  <a:srgbClr val="202122"/>
                </a:solidFill>
                <a:effectLst/>
                <a:latin typeface="Garamond" panose="02020404030301010803" pitchFamily="18" charset="0"/>
              </a:rPr>
              <a:t>Erconwald</a:t>
            </a:r>
            <a:r>
              <a:rPr lang="en-US" sz="2200" i="0" dirty="0">
                <a:solidFill>
                  <a:srgbClr val="202122"/>
                </a:solidFill>
                <a:effectLst/>
                <a:latin typeface="Garamond" panose="02020404030301010803" pitchFamily="18" charset="0"/>
              </a:rPr>
              <a:t> and St </a:t>
            </a:r>
            <a:r>
              <a:rPr lang="en-US" sz="2200" i="0" dirty="0" err="1">
                <a:solidFill>
                  <a:srgbClr val="202122"/>
                </a:solidFill>
                <a:effectLst/>
                <a:latin typeface="Garamond" panose="02020404030301010803" pitchFamily="18" charset="0"/>
              </a:rPr>
              <a:t>Cedd</a:t>
            </a:r>
            <a:r>
              <a:rPr lang="en-US" sz="2200" i="0" dirty="0">
                <a:solidFill>
                  <a:srgbClr val="202122"/>
                </a:solidFill>
                <a:effectLst/>
                <a:latin typeface="Garamond" panose="02020404030301010803" pitchFamily="18" charset="0"/>
              </a:rPr>
              <a:t>, is one of the patrons of the Diocese of Brentwood</a:t>
            </a:r>
            <a:r>
              <a:rPr lang="en-US" sz="2200" dirty="0">
                <a:solidFill>
                  <a:srgbClr val="202122"/>
                </a:solidFill>
                <a:latin typeface="Garamond" panose="02020404030301010803" pitchFamily="18" charset="0"/>
              </a:rPr>
              <a:t>. He was a renowned scholar of the universities of Paris and Oxford and was appointed as Archbishop of Canterbury in 1233.  St Edmund’s Hall, one</a:t>
            </a:r>
            <a:endParaRPr lang="en-US" sz="2200" b="0" i="0" dirty="0">
              <a:solidFill>
                <a:srgbClr val="202122"/>
              </a:solidFill>
              <a:effectLst/>
              <a:latin typeface="Garamond" panose="02020404030301010803" pitchFamily="18" charset="0"/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592" y="5906796"/>
            <a:ext cx="771525" cy="914400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095639E7-4978-403B-A7C9-AAEE03B39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497" y="81931"/>
            <a:ext cx="4676878" cy="585117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175A6A-5EEB-47AD-B464-9EDD78EBF242}"/>
              </a:ext>
            </a:extLst>
          </p:cNvPr>
          <p:cNvSpPr txBox="1"/>
          <p:nvPr/>
        </p:nvSpPr>
        <p:spPr>
          <a:xfrm>
            <a:off x="432150" y="5933109"/>
            <a:ext cx="72164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rgbClr val="202122"/>
                </a:solidFill>
                <a:latin typeface="Garamond" panose="02020404030301010803" pitchFamily="18" charset="0"/>
              </a:rPr>
              <a:t>o</a:t>
            </a:r>
            <a:r>
              <a:rPr lang="en-US" sz="2200" i="0" dirty="0">
                <a:solidFill>
                  <a:srgbClr val="202122"/>
                </a:solidFill>
                <a:effectLst/>
                <a:latin typeface="Garamond" panose="02020404030301010803" pitchFamily="18" charset="0"/>
              </a:rPr>
              <a:t>f the colleges of the University of Oxford, is named after him.</a:t>
            </a:r>
            <a:endParaRPr lang="en-US" sz="2200" b="0" i="0" dirty="0">
              <a:solidFill>
                <a:srgbClr val="202122"/>
              </a:solidFill>
              <a:effectLst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5713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</p:spPr>
      </p:pic>
      <p:sp>
        <p:nvSpPr>
          <p:cNvPr id="6" name="TextBox 5"/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60F796-3A2E-1399-7B46-B0AF45C3F469}"/>
              </a:ext>
            </a:extLst>
          </p:cNvPr>
          <p:cNvSpPr txBox="1"/>
          <p:nvPr/>
        </p:nvSpPr>
        <p:spPr>
          <a:xfrm>
            <a:off x="5717894" y="2001366"/>
            <a:ext cx="634871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b="1" smtClean="0">
                <a:latin typeface="Garamond" panose="02020404030301010803" pitchFamily="18" charset="0"/>
              </a:rPr>
              <a:t>Damascus:</a:t>
            </a:r>
            <a:endParaRPr lang="en-GB" sz="2400" b="1" dirty="0" smtClean="0">
              <a:latin typeface="Garamond" panose="02020404030301010803" pitchFamily="18" charset="0"/>
            </a:endParaRPr>
          </a:p>
          <a:p>
            <a:r>
              <a:rPr lang="en-GB" sz="2000" dirty="0" smtClean="0">
                <a:latin typeface="Garamond" panose="02020404030301010803" pitchFamily="18" charset="0"/>
              </a:rPr>
              <a:t>The</a:t>
            </a:r>
            <a:r>
              <a:rPr lang="en-GB" sz="2000" dirty="0">
                <a:latin typeface="Garamond" panose="02020404030301010803" pitchFamily="18" charset="0"/>
              </a:rPr>
              <a:t> Chapel of St. Paul is a modern stone chapel in Damascus that incorporates materials from the Bab </a:t>
            </a:r>
            <a:r>
              <a:rPr lang="en-GB" sz="2000" dirty="0" err="1">
                <a:latin typeface="Garamond" panose="02020404030301010803" pitchFamily="18" charset="0"/>
              </a:rPr>
              <a:t>Kisan</a:t>
            </a:r>
            <a:r>
              <a:rPr lang="en-GB" sz="2000" dirty="0">
                <a:latin typeface="Garamond" panose="02020404030301010803" pitchFamily="18" charset="0"/>
              </a:rPr>
              <a:t>, the ancient city gate through which Paul was lowered out of a window in Acts 9:25</a:t>
            </a:r>
            <a:r>
              <a:rPr lang="en-GB" sz="2000" dirty="0" smtClean="0">
                <a:latin typeface="Garamond" panose="02020404030301010803" pitchFamily="18" charset="0"/>
              </a:rPr>
              <a:t>.</a:t>
            </a:r>
          </a:p>
          <a:p>
            <a:r>
              <a:rPr lang="en-GB" sz="2000" dirty="0">
                <a:latin typeface="Garamond" panose="02020404030301010803" pitchFamily="18" charset="0"/>
              </a:rPr>
              <a:t>Straight Street is the Roman street that runs from east to west in the old city of Damascus. It was visited by St. </a:t>
            </a:r>
            <a:r>
              <a:rPr lang="en-GB" sz="2000" dirty="0" smtClean="0">
                <a:latin typeface="Garamond" panose="02020404030301010803" pitchFamily="18" charset="0"/>
              </a:rPr>
              <a:t>Paul and is </a:t>
            </a:r>
            <a:r>
              <a:rPr lang="en-GB" sz="2000" dirty="0">
                <a:latin typeface="Garamond" panose="02020404030301010803" pitchFamily="18" charset="0"/>
              </a:rPr>
              <a:t>mentioned in the story of Paul's conversion to Christianity in Acts 9. God speaks to Ananias in a vision, and tells him to go to the Damascus Straight Street.  At the house of Judas, he was to look for a man of Tarsus named Saul, as Paul was then known. Ananias is hesitant but goes anyway. After Ananias lays hands on Saul, his eyesight is restored </a:t>
            </a:r>
            <a:endParaRPr lang="en-GB" sz="2000" dirty="0" smtClean="0">
              <a:latin typeface="Garamond" panose="02020404030301010803" pitchFamily="18" charset="0"/>
            </a:endParaRPr>
          </a:p>
          <a:p>
            <a:r>
              <a:rPr lang="en-GB" sz="2000" dirty="0" smtClean="0">
                <a:latin typeface="Garamond" panose="02020404030301010803" pitchFamily="18" charset="0"/>
              </a:rPr>
              <a:t>and </a:t>
            </a:r>
            <a:r>
              <a:rPr lang="en-GB" sz="2000" dirty="0">
                <a:latin typeface="Garamond" panose="02020404030301010803" pitchFamily="18" charset="0"/>
              </a:rPr>
              <a:t>he is baptized.</a:t>
            </a:r>
            <a:endParaRPr lang="en-GB" sz="2000" dirty="0">
              <a:latin typeface="Garamond" panose="020204040303010108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3DEF37-16B6-88F0-0DD2-27EC9E80D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697" y="466397"/>
            <a:ext cx="11576482" cy="1325563"/>
          </a:xfr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rgbClr val="2E75B6"/>
                </a:solidFill>
                <a:latin typeface="Garamond" panose="02020404030301010803" pitchFamily="18" charset="0"/>
              </a:rPr>
              <a:t>The </a:t>
            </a:r>
            <a:r>
              <a:rPr lang="en-US" sz="6000" b="1" dirty="0" smtClean="0">
                <a:solidFill>
                  <a:srgbClr val="2E75B6"/>
                </a:solidFill>
                <a:latin typeface="Garamond" panose="02020404030301010803" pitchFamily="18" charset="0"/>
              </a:rPr>
              <a:t>Missionary journeys of St Paul</a:t>
            </a:r>
            <a:endParaRPr lang="en-GB" sz="6000" b="1" dirty="0">
              <a:solidFill>
                <a:srgbClr val="2E75B6"/>
              </a:solidFill>
              <a:latin typeface="Garamond" panose="02020404030301010803" pitchFamily="18" charset="0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4CEB0E25-F027-1294-1F7A-C4572FE70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697" y="2001366"/>
            <a:ext cx="5478197" cy="405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3016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7" y="5700381"/>
            <a:ext cx="9144000" cy="165576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Monday </a:t>
            </a:r>
            <a:r>
              <a:rPr lang="en-GB" sz="28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11</a:t>
            </a:r>
            <a:r>
              <a:rPr lang="en-GB" sz="2800" baseline="300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th</a:t>
            </a:r>
            <a:r>
              <a:rPr lang="en-GB" sz="28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GB" sz="28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Novem</a:t>
            </a:r>
            <a:r>
              <a:rPr lang="en-GB" sz="28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ber </a:t>
            </a:r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2024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637" y="5816600"/>
            <a:ext cx="771525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48143" y="6352124"/>
            <a:ext cx="446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Brentwood Diocese Education Service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3997" y="256903"/>
            <a:ext cx="9144000" cy="146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Walking the Path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145175" y="5057007"/>
            <a:ext cx="1011171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>
                <a:latin typeface="Garamond" panose="02020404030301010803" pitchFamily="18" charset="0"/>
              </a:rPr>
              <a:t>~ Walking the Path </a:t>
            </a:r>
            <a:r>
              <a:rPr lang="en-GB" sz="4400" dirty="0" smtClean="0">
                <a:latin typeface="Garamond" panose="02020404030301010803" pitchFamily="18" charset="0"/>
              </a:rPr>
              <a:t>of Courage </a:t>
            </a:r>
            <a:r>
              <a:rPr lang="en-GB" sz="4400" dirty="0">
                <a:latin typeface="Garamond" panose="02020404030301010803" pitchFamily="18" charset="0"/>
              </a:rPr>
              <a:t>~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" y="5029200"/>
            <a:ext cx="1865376" cy="18288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9AAFD49-CB98-FB0E-74AF-2796700D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5260" y="1870212"/>
            <a:ext cx="4764945" cy="317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96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74C4D908A1454EA680D99890B63DD8" ma:contentTypeVersion="11" ma:contentTypeDescription="Create a new document." ma:contentTypeScope="" ma:versionID="9402c1d68d3900ee211fc7516b8e0b3d">
  <xsd:schema xmlns:xsd="http://www.w3.org/2001/XMLSchema" xmlns:xs="http://www.w3.org/2001/XMLSchema" xmlns:p="http://schemas.microsoft.com/office/2006/metadata/properties" xmlns:ns3="66f78821-969e-443f-8b7e-99ce487fda93" targetNamespace="http://schemas.microsoft.com/office/2006/metadata/properties" ma:root="true" ma:fieldsID="41d38482d1c0efd77029f8be5c83b58b" ns3:_="">
    <xsd:import namespace="66f78821-969e-443f-8b7e-99ce487fda9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f78821-969e-443f-8b7e-99ce487fda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471895A-9627-4D5A-93F3-5760510F593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1E2457-5AA8-4476-B0FB-665F6FA191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f78821-969e-443f-8b7e-99ce487fda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F5F0585-C9A4-4F37-BF45-19570350497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66f78821-969e-443f-8b7e-99ce487fda93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10011</TotalTime>
  <Words>497</Words>
  <Application>Microsoft Office PowerPoint</Application>
  <PresentationFormat>Widescreen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Garamond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Missionary journeys of St Paul</vt:lpstr>
      <vt:lpstr>PowerPoint Presentation</vt:lpstr>
    </vt:vector>
  </TitlesOfParts>
  <Company>Diocese Of Brentwood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Sophie Russell</dc:creator>
  <cp:lastModifiedBy>Catherine McKenna</cp:lastModifiedBy>
  <cp:revision>685</cp:revision>
  <dcterms:created xsi:type="dcterms:W3CDTF">2019-09-06T14:56:38Z</dcterms:created>
  <dcterms:modified xsi:type="dcterms:W3CDTF">2024-09-19T10:49:04Z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0x0101001674C4D908A1454EA680D99890B63DD8</vt:lpwstr>
  </property>
</Properties>
</file>