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04" r:id="rId10"/>
    <p:sldId id="402" r:id="rId11"/>
    <p:sldId id="4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B241E-6C4E-4E67-BC77-8CC90EC3696D}" v="20" dt="2024-12-10T11:05:29.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43CB241E-6C4E-4E67-BC77-8CC90EC3696D}"/>
    <pc:docChg chg="undo custSel modSld">
      <pc:chgData name="John Adams" userId="1143faee-bb16-416e-8056-0ed4c730fe93" providerId="ADAL" clId="{43CB241E-6C4E-4E67-BC77-8CC90EC3696D}" dt="2024-12-10T11:05:29.706" v="367" actId="14100"/>
      <pc:docMkLst>
        <pc:docMk/>
      </pc:docMkLst>
      <pc:sldChg chg="addSp delSp modSp mod">
        <pc:chgData name="John Adams" userId="1143faee-bb16-416e-8056-0ed4c730fe93" providerId="ADAL" clId="{43CB241E-6C4E-4E67-BC77-8CC90EC3696D}" dt="2024-12-10T11:05:29.706" v="367" actId="14100"/>
        <pc:sldMkLst>
          <pc:docMk/>
          <pc:sldMk cId="1884301607" sldId="402"/>
        </pc:sldMkLst>
        <pc:spChg chg="mod">
          <ac:chgData name="John Adams" userId="1143faee-bb16-416e-8056-0ed4c730fe93" providerId="ADAL" clId="{43CB241E-6C4E-4E67-BC77-8CC90EC3696D}" dt="2024-12-10T10:45:58.290" v="360" actId="20577"/>
          <ac:spMkLst>
            <pc:docMk/>
            <pc:sldMk cId="1884301607" sldId="402"/>
            <ac:spMk id="2" creationId="{053DEF37-16B6-88F0-0DD2-27EC9E80DED5}"/>
          </ac:spMkLst>
        </pc:spChg>
        <pc:spChg chg="add mod">
          <ac:chgData name="John Adams" userId="1143faee-bb16-416e-8056-0ed4c730fe93" providerId="ADAL" clId="{43CB241E-6C4E-4E67-BC77-8CC90EC3696D}" dt="2024-12-10T10:45:33.745" v="353" actId="14100"/>
          <ac:spMkLst>
            <pc:docMk/>
            <pc:sldMk cId="1884301607" sldId="402"/>
            <ac:spMk id="3" creationId="{AF93147B-923A-EE28-4743-D41E46DEB6A1}"/>
          </ac:spMkLst>
        </pc:spChg>
        <pc:spChg chg="mod">
          <ac:chgData name="John Adams" userId="1143faee-bb16-416e-8056-0ed4c730fe93" providerId="ADAL" clId="{43CB241E-6C4E-4E67-BC77-8CC90EC3696D}" dt="2024-12-10T10:45:48.703" v="356" actId="14100"/>
          <ac:spMkLst>
            <pc:docMk/>
            <pc:sldMk cId="1884301607" sldId="402"/>
            <ac:spMk id="7" creationId="{1D60F796-3A2E-1399-7B46-B0AF45C3F469}"/>
          </ac:spMkLst>
        </pc:spChg>
        <pc:picChg chg="add del mod">
          <ac:chgData name="John Adams" userId="1143faee-bb16-416e-8056-0ed4c730fe93" providerId="ADAL" clId="{43CB241E-6C4E-4E67-BC77-8CC90EC3696D}" dt="2024-12-10T11:05:01.862" v="361" actId="478"/>
          <ac:picMkLst>
            <pc:docMk/>
            <pc:sldMk cId="1884301607" sldId="402"/>
            <ac:picMk id="1026" creationId="{A3921246-89B3-5FB7-DE1E-3FFFD593FF99}"/>
          </ac:picMkLst>
        </pc:picChg>
        <pc:picChg chg="add mod">
          <ac:chgData name="John Adams" userId="1143faee-bb16-416e-8056-0ed4c730fe93" providerId="ADAL" clId="{43CB241E-6C4E-4E67-BC77-8CC90EC3696D}" dt="2024-12-10T11:05:29.706" v="367" actId="14100"/>
          <ac:picMkLst>
            <pc:docMk/>
            <pc:sldMk cId="1884301607" sldId="402"/>
            <ac:picMk id="1028" creationId="{33675D06-32C5-7C8E-55E3-6592748FB305}"/>
          </ac:picMkLst>
        </pc:picChg>
        <pc:picChg chg="del mod">
          <ac:chgData name="John Adams" userId="1143faee-bb16-416e-8056-0ed4c730fe93" providerId="ADAL" clId="{43CB241E-6C4E-4E67-BC77-8CC90EC3696D}" dt="2024-12-10T10:38:42.351" v="88" actId="478"/>
          <ac:picMkLst>
            <pc:docMk/>
            <pc:sldMk cId="1884301607" sldId="402"/>
            <ac:picMk id="5124" creationId="{4CEB0E25-F027-1294-1F7A-C4572FE707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10/12/2024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25398" y="1877239"/>
            <a:ext cx="4741197" cy="318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951" y="1878631"/>
            <a:ext cx="4607953" cy="2580453"/>
          </a:xfrm>
          <a:prstGeom prst="rect">
            <a:avLst/>
          </a:prstGeom>
        </p:spPr>
      </p:pic>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Saintliness</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03263" y="1765224"/>
            <a:ext cx="6322688" cy="3570208"/>
          </a:xfrm>
          <a:prstGeom prst="rect">
            <a:avLst/>
          </a:prstGeom>
        </p:spPr>
        <p:txBody>
          <a:bodyPr wrap="square">
            <a:spAutoFit/>
          </a:bodyPr>
          <a:lstStyle/>
          <a:p>
            <a:pPr algn="ctr"/>
            <a:r>
              <a:rPr lang="en-GB" sz="3200" b="1" dirty="0">
                <a:latin typeface="Garamond" panose="02020404030301010803" pitchFamily="18" charset="0"/>
              </a:rPr>
              <a:t>Epiphany</a:t>
            </a:r>
          </a:p>
          <a:p>
            <a:endParaRPr lang="en-GB" b="1" dirty="0">
              <a:latin typeface="Garamond" panose="02020404030301010803" pitchFamily="18" charset="0"/>
            </a:endParaRPr>
          </a:p>
          <a:p>
            <a:r>
              <a:rPr lang="en-GB" b="1" dirty="0">
                <a:latin typeface="Garamond" panose="02020404030301010803" pitchFamily="18" charset="0"/>
              </a:rPr>
              <a:t>A special blessing for your home</a:t>
            </a:r>
          </a:p>
          <a:p>
            <a:endParaRPr lang="en-GB" dirty="0">
              <a:latin typeface="Garamond" panose="02020404030301010803" pitchFamily="18" charset="0"/>
            </a:endParaRPr>
          </a:p>
          <a:p>
            <a:r>
              <a:rPr lang="en-GB" dirty="0">
                <a:latin typeface="Garamond" panose="02020404030301010803" pitchFamily="18" charset="0"/>
              </a:rPr>
              <a:t>The Church has a custom of blessing homes on the Solemnity of the Epiphany and the weeks following. Family and friends gather to ask God’s blessing on their homes and those who live in or visit. It is an invitation for Jesus to be a daily guest in our home, our comings and goings, our conversations, our work and play, our joys and sorrows.</a:t>
            </a:r>
          </a:p>
          <a:p>
            <a:endParaRPr lang="en-GB" dirty="0">
              <a:latin typeface="Garamond" panose="02020404030301010803" pitchFamily="18" charset="0"/>
            </a:endParaRPr>
          </a:p>
          <a:p>
            <a:endParaRPr lang="en-GB" sz="3200" dirty="0">
              <a:latin typeface="Garamond" panose="02020404030301010803" pitchFamily="18" charset="0"/>
            </a:endParaRPr>
          </a:p>
        </p:txBody>
      </p:sp>
      <p:sp>
        <p:nvSpPr>
          <p:cNvPr id="4" name="Rectangle 3">
            <a:extLst>
              <a:ext uri="{FF2B5EF4-FFF2-40B4-BE49-F238E27FC236}">
                <a16:creationId xmlns:a16="http://schemas.microsoft.com/office/drawing/2014/main" id="{BB10EF7E-2003-3940-A076-618166441B4F}"/>
              </a:ext>
            </a:extLst>
          </p:cNvPr>
          <p:cNvSpPr/>
          <p:nvPr/>
        </p:nvSpPr>
        <p:spPr>
          <a:xfrm>
            <a:off x="703263" y="4553450"/>
            <a:ext cx="11099605" cy="1969770"/>
          </a:xfrm>
          <a:prstGeom prst="rect">
            <a:avLst/>
          </a:prstGeom>
        </p:spPr>
        <p:txBody>
          <a:bodyPr wrap="square">
            <a:spAutoFit/>
          </a:bodyPr>
          <a:lstStyle/>
          <a:p>
            <a:endParaRPr lang="en-GB" dirty="0">
              <a:latin typeface="Garamond" panose="02020404030301010803" pitchFamily="18" charset="0"/>
            </a:endParaRPr>
          </a:p>
          <a:p>
            <a:r>
              <a:rPr lang="en-GB" dirty="0">
                <a:latin typeface="Garamond" panose="02020404030301010803" pitchFamily="18" charset="0"/>
              </a:rPr>
              <a:t>A traditional way of doing this is to use chalk blessed during the Solemnity of the Epiphany and write above the home’s entryway, 20 + C + M + B + 25. The letters C, M, B have two meanings. They are the initials of the traditional names of the three magi: Caspar, Melchior, and Balthazar. They also abbreviate the Latin words </a:t>
            </a:r>
            <a:r>
              <a:rPr lang="en-GB" i="1" dirty="0">
                <a:latin typeface="Garamond" panose="02020404030301010803" pitchFamily="18" charset="0"/>
              </a:rPr>
              <a:t>Christus </a:t>
            </a:r>
            <a:r>
              <a:rPr lang="en-GB" i="1" dirty="0" err="1">
                <a:latin typeface="Garamond" panose="02020404030301010803" pitchFamily="18" charset="0"/>
              </a:rPr>
              <a:t>mansionem</a:t>
            </a:r>
            <a:r>
              <a:rPr lang="en-GB" i="1" dirty="0">
                <a:latin typeface="Garamond" panose="02020404030301010803" pitchFamily="18" charset="0"/>
              </a:rPr>
              <a:t> </a:t>
            </a:r>
            <a:r>
              <a:rPr lang="en-GB" i="1" dirty="0" err="1">
                <a:latin typeface="Garamond" panose="02020404030301010803" pitchFamily="18" charset="0"/>
              </a:rPr>
              <a:t>benedicat</a:t>
            </a:r>
            <a:r>
              <a:rPr lang="en-GB" dirty="0">
                <a:latin typeface="Garamond" panose="02020404030301010803" pitchFamily="18" charset="0"/>
              </a:rPr>
              <a:t>, “May Christ bless the house.” The “+” signs represent the Cross, and 2025 is the year.</a:t>
            </a:r>
          </a:p>
          <a:p>
            <a:endParaRPr lang="en-GB" sz="3200" dirty="0">
              <a:latin typeface="Garamond" panose="02020404030301010803" pitchFamily="18" charset="0"/>
            </a:endParaRPr>
          </a:p>
        </p:txBody>
      </p:sp>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484775" y="2182709"/>
            <a:ext cx="5955684" cy="4001095"/>
          </a:xfrm>
          <a:prstGeom prst="rect">
            <a:avLst/>
          </a:prstGeom>
        </p:spPr>
        <p:txBody>
          <a:bodyPr wrap="square">
            <a:spAutoFit/>
          </a:bodyPr>
          <a:lstStyle/>
          <a:p>
            <a:pPr algn="ctr"/>
            <a:r>
              <a:rPr lang="en-GB" b="1" dirty="0">
                <a:solidFill>
                  <a:srgbClr val="FF0000"/>
                </a:solidFill>
                <a:latin typeface="Garamond" panose="02020404030301010803" pitchFamily="18" charset="0"/>
              </a:rPr>
              <a:t>Epiphany</a:t>
            </a:r>
          </a:p>
          <a:p>
            <a:pPr algn="ctr"/>
            <a:r>
              <a:rPr lang="en-GB" sz="3600" b="1" dirty="0">
                <a:latin typeface="Garamond" panose="02020404030301010803" pitchFamily="18" charset="0"/>
              </a:rPr>
              <a:t>Sunday 5</a:t>
            </a:r>
            <a:r>
              <a:rPr lang="en-GB" sz="3600" b="1" baseline="30000" dirty="0">
                <a:latin typeface="Garamond" panose="02020404030301010803" pitchFamily="18" charset="0"/>
              </a:rPr>
              <a:t>th</a:t>
            </a:r>
            <a:r>
              <a:rPr lang="en-GB" sz="3600" b="1" dirty="0">
                <a:latin typeface="Garamond" panose="02020404030301010803" pitchFamily="18" charset="0"/>
              </a:rPr>
              <a:t> January 2025</a:t>
            </a:r>
            <a:r>
              <a:rPr lang="en-GB" sz="3600" dirty="0">
                <a:latin typeface="Garamond" panose="02020404030301010803" pitchFamily="18" charset="0"/>
              </a:rPr>
              <a:t>    </a:t>
            </a:r>
          </a:p>
          <a:p>
            <a:pPr algn="ctr"/>
            <a:endParaRPr lang="en-GB" sz="400" dirty="0">
              <a:latin typeface="Garamond" panose="02020404030301010803" pitchFamily="18" charset="0"/>
            </a:endParaRPr>
          </a:p>
          <a:p>
            <a:pPr algn="ctr"/>
            <a:r>
              <a:rPr lang="en-GB" sz="3600" dirty="0">
                <a:latin typeface="Garamond" panose="02020404030301010803" pitchFamily="18" charset="0"/>
              </a:rPr>
              <a:t>In the Gospel of Luke,             we hear that   </a:t>
            </a:r>
            <a:r>
              <a:rPr lang="en-GB" dirty="0">
                <a:latin typeface="Garamond" panose="02020404030301010803" pitchFamily="18" charset="0"/>
              </a:rPr>
              <a:t>  </a:t>
            </a:r>
          </a:p>
          <a:p>
            <a:pPr algn="ctr"/>
            <a:r>
              <a:rPr lang="en-GB" sz="400" dirty="0">
                <a:latin typeface="Garamond" panose="02020404030301010803" pitchFamily="18" charset="0"/>
              </a:rPr>
              <a:t>                                              </a:t>
            </a:r>
          </a:p>
          <a:p>
            <a:pPr algn="ctr"/>
            <a:r>
              <a:rPr lang="en-GB" dirty="0">
                <a:latin typeface="Garamond" panose="02020404030301010803" pitchFamily="18" charset="0"/>
              </a:rPr>
              <a:t>  </a:t>
            </a:r>
            <a:r>
              <a:rPr lang="en-GB" sz="4000" dirty="0">
                <a:latin typeface="Garamond" panose="02020404030301010803" pitchFamily="18" charset="0"/>
              </a:rPr>
              <a:t>“They rejoiced                      exceedingly                                 with great joy.”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3263" y="2274589"/>
            <a:ext cx="6111268" cy="407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7436498" y="1834444"/>
            <a:ext cx="5539012" cy="4278094"/>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a:t>
            </a:r>
          </a:p>
          <a:p>
            <a:pPr algn="ctr" fontAlgn="base"/>
            <a:r>
              <a:rPr lang="en-US" sz="4400" b="0" i="0" dirty="0">
                <a:effectLst/>
                <a:latin typeface="Garamond" panose="02020404030301010803" pitchFamily="18" charset="0"/>
              </a:rPr>
              <a:t>BESIDE </a:t>
            </a:r>
          </a:p>
          <a:p>
            <a:pPr algn="ctr" fontAlgn="base"/>
            <a:r>
              <a:rPr lang="en-US" sz="4400" b="0" i="0" dirty="0">
                <a:effectLst/>
                <a:latin typeface="Garamond" panose="02020404030301010803" pitchFamily="18" charset="0"/>
              </a:rPr>
              <a:t>ME</a:t>
            </a:r>
            <a:r>
              <a:rPr lang="en-GB" sz="4400" dirty="0">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4" name="Picture 3">
            <a:extLst>
              <a:ext uri="{FF2B5EF4-FFF2-40B4-BE49-F238E27FC236}">
                <a16:creationId xmlns:a16="http://schemas.microsoft.com/office/drawing/2014/main" id="{76083F13-03B9-C447-8B18-B9A2A01B4E09}"/>
              </a:ext>
            </a:extLst>
          </p:cNvPr>
          <p:cNvPicPr>
            <a:picLocks noChangeAspect="1"/>
          </p:cNvPicPr>
          <p:nvPr/>
        </p:nvPicPr>
        <p:blipFill>
          <a:blip r:embed="rId3"/>
          <a:stretch>
            <a:fillRect/>
          </a:stretch>
        </p:blipFill>
        <p:spPr>
          <a:xfrm>
            <a:off x="354232" y="2112951"/>
            <a:ext cx="7992590" cy="4553585"/>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763755"/>
            <a:ext cx="7122290" cy="4610173"/>
          </a:xfrm>
          <a:prstGeom prst="rect">
            <a:avLst/>
          </a:prstGeom>
          <a:noFill/>
        </p:spPr>
        <p:txBody>
          <a:bodyPr wrap="square" rtlCol="0">
            <a:spAutoFit/>
          </a:bodyPr>
          <a:lstStyle/>
          <a:p>
            <a:pPr algn="ctr">
              <a:lnSpc>
                <a:spcPct val="107000"/>
              </a:lnSpc>
              <a:spcAft>
                <a:spcPts val="800"/>
              </a:spcAft>
              <a:buClr>
                <a:srgbClr val="212121"/>
              </a:buClr>
            </a:pPr>
            <a:r>
              <a:rPr lang="en-GB" sz="7200" dirty="0">
                <a:latin typeface="Garamond" panose="02020404030301010803" pitchFamily="18" charset="0"/>
              </a:rPr>
              <a:t>“Saints are                                  precious             pearls.”</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5122" name="Picture 2">
            <a:extLst>
              <a:ext uri="{FF2B5EF4-FFF2-40B4-BE49-F238E27FC236}">
                <a16:creationId xmlns:a16="http://schemas.microsoft.com/office/drawing/2014/main" id="{095639E7-4978-403B-A7C9-AAEE03B392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4439920" cy="66530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82161" y="2481547"/>
            <a:ext cx="6914672" cy="4031873"/>
          </a:xfrm>
          <a:prstGeom prst="rect">
            <a:avLst/>
          </a:prstGeom>
          <a:noFill/>
        </p:spPr>
        <p:txBody>
          <a:bodyPr wrap="square" rtlCol="0">
            <a:spAutoFit/>
          </a:bodyPr>
          <a:lstStyle/>
          <a:p>
            <a:pPr algn="just"/>
            <a:r>
              <a:rPr lang="en-GB" sz="2800" dirty="0">
                <a:latin typeface="Garamond" panose="02020404030301010803" pitchFamily="18" charset="0"/>
              </a:rPr>
              <a:t>St Raymond of </a:t>
            </a:r>
            <a:r>
              <a:rPr lang="en-GB" sz="2800" dirty="0" err="1">
                <a:latin typeface="Garamond" panose="02020404030301010803" pitchFamily="18" charset="0"/>
              </a:rPr>
              <a:t>Penyafort</a:t>
            </a:r>
            <a:r>
              <a:rPr lang="en-GB" sz="2800" dirty="0">
                <a:latin typeface="Garamond" panose="02020404030301010803" pitchFamily="18" charset="0"/>
              </a:rPr>
              <a:t> was a Dominican friar from Catalonia who lived from 1176 to 1275.</a:t>
            </a:r>
          </a:p>
          <a:p>
            <a:pPr algn="just"/>
            <a:endParaRPr lang="en-GB" sz="1600" dirty="0">
              <a:latin typeface="Garamond" panose="02020404030301010803" pitchFamily="18" charset="0"/>
            </a:endParaRPr>
          </a:p>
          <a:p>
            <a:pPr algn="just"/>
            <a:r>
              <a:rPr lang="en-GB" sz="2800" dirty="0">
                <a:latin typeface="Garamond" panose="02020404030301010803" pitchFamily="18" charset="0"/>
              </a:rPr>
              <a:t>He was seen to perform a miracle by using his cloak and staff to create a boat in which he sailed from Majorca to Barcelona in six hours.</a:t>
            </a:r>
            <a:endParaRPr lang="en-GB" dirty="0">
              <a:latin typeface="Garamond" panose="02020404030301010803" pitchFamily="18" charset="0"/>
            </a:endParaRPr>
          </a:p>
          <a:p>
            <a:pPr algn="just"/>
            <a:endParaRPr lang="en-GB" sz="1600" dirty="0">
              <a:latin typeface="Garamond" panose="02020404030301010803" pitchFamily="18" charset="0"/>
            </a:endParaRPr>
          </a:p>
          <a:p>
            <a:pPr algn="just"/>
            <a:r>
              <a:rPr lang="en-GB" sz="2800" dirty="0">
                <a:latin typeface="Garamond" panose="02020404030301010803" pitchFamily="18" charset="0"/>
              </a:rPr>
              <a:t>He collected canon laws which were in use until 1917 when they were revised. He is the patron saint of lawyers, especially canon lawyers.</a:t>
            </a:r>
          </a:p>
        </p:txBody>
      </p:sp>
      <p:sp>
        <p:nvSpPr>
          <p:cNvPr id="8" name="Title 1"/>
          <p:cNvSpPr txBox="1">
            <a:spLocks/>
          </p:cNvSpPr>
          <p:nvPr/>
        </p:nvSpPr>
        <p:spPr>
          <a:xfrm>
            <a:off x="3408314" y="373131"/>
            <a:ext cx="8650889" cy="196366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St. Raymond of </a:t>
            </a:r>
            <a:r>
              <a:rPr lang="en-GB" altLang="en-US" sz="6600" dirty="0" err="1">
                <a:solidFill>
                  <a:schemeClr val="accent1">
                    <a:lumMod val="75000"/>
                  </a:schemeClr>
                </a:solidFill>
                <a:latin typeface="Garamond" panose="02020404030301010803" pitchFamily="18" charset="0"/>
              </a:rPr>
              <a:t>Penyafort</a:t>
            </a:r>
            <a:r>
              <a:rPr lang="en-GB" altLang="en-US" sz="6600" dirty="0">
                <a:solidFill>
                  <a:schemeClr val="accent1">
                    <a:lumMod val="75000"/>
                  </a:schemeClr>
                </a:solidFill>
                <a:latin typeface="Garamond" panose="02020404030301010803" pitchFamily="18" charset="0"/>
              </a:rPr>
              <a:t> </a:t>
            </a:r>
          </a:p>
          <a:p>
            <a:pPr algn="ctr"/>
            <a:r>
              <a:rPr lang="en-GB" altLang="en-US" sz="6600" dirty="0">
                <a:solidFill>
                  <a:schemeClr val="accent1">
                    <a:lumMod val="75000"/>
                  </a:schemeClr>
                </a:solidFill>
                <a:latin typeface="Garamond" panose="02020404030301010803" pitchFamily="18" charset="0"/>
              </a:rPr>
              <a:t>Feast day : 10</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January   </a:t>
            </a:r>
            <a:endParaRPr lang="en-GB" sz="6600" dirty="0">
              <a:solidFill>
                <a:schemeClr val="accent1">
                  <a:lumMod val="75000"/>
                </a:schemeClr>
              </a:solidFill>
              <a:latin typeface="Garamond" panose="02020404030301010803" pitchFamily="18" charset="0"/>
            </a:endParaRPr>
          </a:p>
        </p:txBody>
      </p:sp>
    </p:spTree>
    <p:extLst>
      <p:ext uri="{BB962C8B-B14F-4D97-AF65-F5344CB8AC3E}">
        <p14:creationId xmlns:p14="http://schemas.microsoft.com/office/powerpoint/2010/main" val="35325713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3667759" y="1750348"/>
            <a:ext cx="8148419" cy="3908762"/>
          </a:xfrm>
          <a:prstGeom prst="rect">
            <a:avLst/>
          </a:prstGeom>
          <a:noFill/>
        </p:spPr>
        <p:txBody>
          <a:bodyPr wrap="square" rtlCol="0">
            <a:spAutoFit/>
          </a:bodyPr>
          <a:lstStyle/>
          <a:p>
            <a:pPr algn="ctr"/>
            <a:r>
              <a:rPr lang="en-GB" sz="2400" b="1" dirty="0">
                <a:latin typeface="Garamond" panose="02020404030301010803" pitchFamily="18" charset="0"/>
              </a:rPr>
              <a:t>THE COPTIC CATHOLIC CHURCH</a:t>
            </a:r>
          </a:p>
          <a:p>
            <a:pPr algn="ctr"/>
            <a:endParaRPr lang="en-GB" sz="400" b="1" dirty="0">
              <a:latin typeface="Garamond" panose="02020404030301010803" pitchFamily="18" charset="0"/>
            </a:endParaRPr>
          </a:p>
          <a:p>
            <a:pPr algn="just"/>
            <a:r>
              <a:rPr lang="en-GB" sz="2400" dirty="0">
                <a:latin typeface="Garamond" panose="02020404030301010803" pitchFamily="18" charset="0"/>
              </a:rPr>
              <a:t>The Alexandrian Rite, which includes the Egyptian Coptic Catholic Church, is historically linked with the missionary John Mark of the Acts of the Apostles, who travelled to Alexandria, the Greek-speaking capital of the diocese of Egypt.</a:t>
            </a:r>
          </a:p>
          <a:p>
            <a:pPr algn="just"/>
            <a:endParaRPr lang="en-GB" sz="400" dirty="0">
              <a:latin typeface="Garamond" panose="02020404030301010803" pitchFamily="18" charset="0"/>
            </a:endParaRPr>
          </a:p>
          <a:p>
            <a:pPr algn="just"/>
            <a:r>
              <a:rPr lang="en-GB" sz="2400" dirty="0">
                <a:latin typeface="Garamond" panose="02020404030301010803" pitchFamily="18" charset="0"/>
              </a:rPr>
              <a:t>The liturgy of the modern Coptic Catholic Church developed from that of St. John Chrysostom. Their service book is written in the ancient Coptic language, with Arabic in parallel columns. Readings from the Apostles and the Gospels are in Arabic.</a:t>
            </a:r>
          </a:p>
          <a:p>
            <a:pPr algn="l"/>
            <a:endParaRPr lang="en-GB" sz="2400" b="1"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1</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Alexandrian Rite</a:t>
            </a:r>
            <a:endParaRPr lang="en-GB" sz="6000" b="1" dirty="0">
              <a:solidFill>
                <a:srgbClr val="2E75B6"/>
              </a:solidFill>
              <a:latin typeface="Garamond" panose="02020404030301010803" pitchFamily="18" charset="0"/>
            </a:endParaRPr>
          </a:p>
        </p:txBody>
      </p:sp>
      <p:pic>
        <p:nvPicPr>
          <p:cNvPr id="1028" name="Picture 4" descr="Coptic Catholic Church – Fellowship and Aid to the Christians of the East">
            <a:extLst>
              <a:ext uri="{FF2B5EF4-FFF2-40B4-BE49-F238E27FC236}">
                <a16:creationId xmlns:a16="http://schemas.microsoft.com/office/drawing/2014/main" id="{33675D06-32C5-7C8E-55E3-6592748FB3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44" r="28548"/>
          <a:stretch/>
        </p:blipFill>
        <p:spPr bwMode="auto">
          <a:xfrm>
            <a:off x="239696" y="1838959"/>
            <a:ext cx="3295983" cy="334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25398" y="1877239"/>
            <a:ext cx="4741197" cy="318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2983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66f78821-969e-443f-8b7e-99ce487fda93"/>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10291</TotalTime>
  <Words>476</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1</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707</cp:revision>
  <dcterms:created xsi:type="dcterms:W3CDTF">2019-09-06T14:56:38Z</dcterms:created>
  <dcterms:modified xsi:type="dcterms:W3CDTF">2024-12-10T11:59:13Z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