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94" r:id="rId5"/>
    <p:sldId id="377" r:id="rId6"/>
    <p:sldId id="297" r:id="rId7"/>
    <p:sldId id="396" r:id="rId8"/>
    <p:sldId id="360" r:id="rId9"/>
    <p:sldId id="412" r:id="rId10"/>
    <p:sldId id="402" r:id="rId11"/>
    <p:sldId id="41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a:srgbClr val="FFCCFF"/>
    <a:srgbClr val="FFCCCC"/>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5" autoAdjust="0"/>
    <p:restoredTop sz="94660"/>
  </p:normalViewPr>
  <p:slideViewPr>
    <p:cSldViewPr snapToGrid="0">
      <p:cViewPr varScale="1">
        <p:scale>
          <a:sx n="66" d="100"/>
          <a:sy n="66" d="100"/>
        </p:scale>
        <p:origin x="641"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9B390752-6D78-42F8-9FCF-9C456F7DC504}"/>
    <pc:docChg chg="modSld">
      <pc:chgData name="John Adams" userId="1143faee-bb16-416e-8056-0ed4c730fe93" providerId="ADAL" clId="{9B390752-6D78-42F8-9FCF-9C456F7DC504}" dt="2024-12-12T14:56:49.067" v="5" actId="20577"/>
      <pc:docMkLst>
        <pc:docMk/>
      </pc:docMkLst>
      <pc:sldChg chg="modSp mod">
        <pc:chgData name="John Adams" userId="1143faee-bb16-416e-8056-0ed4c730fe93" providerId="ADAL" clId="{9B390752-6D78-42F8-9FCF-9C456F7DC504}" dt="2024-12-12T14:46:09.076" v="2" actId="20577"/>
        <pc:sldMkLst>
          <pc:docMk/>
          <pc:sldMk cId="1884301607" sldId="402"/>
        </pc:sldMkLst>
        <pc:spChg chg="mod">
          <ac:chgData name="John Adams" userId="1143faee-bb16-416e-8056-0ed4c730fe93" providerId="ADAL" clId="{9B390752-6D78-42F8-9FCF-9C456F7DC504}" dt="2024-12-12T14:46:09.076" v="2" actId="20577"/>
          <ac:spMkLst>
            <pc:docMk/>
            <pc:sldMk cId="1884301607" sldId="402"/>
            <ac:spMk id="7" creationId="{1D60F796-3A2E-1399-7B46-B0AF45C3F469}"/>
          </ac:spMkLst>
        </pc:spChg>
      </pc:sldChg>
      <pc:sldChg chg="modSp mod">
        <pc:chgData name="John Adams" userId="1143faee-bb16-416e-8056-0ed4c730fe93" providerId="ADAL" clId="{9B390752-6D78-42F8-9FCF-9C456F7DC504}" dt="2024-12-12T14:56:49.067" v="5" actId="20577"/>
        <pc:sldMkLst>
          <pc:docMk/>
          <pc:sldMk cId="1078028709" sldId="412"/>
        </pc:sldMkLst>
        <pc:spChg chg="mod">
          <ac:chgData name="John Adams" userId="1143faee-bb16-416e-8056-0ed4c730fe93" providerId="ADAL" clId="{9B390752-6D78-42F8-9FCF-9C456F7DC504}" dt="2024-12-12T14:56:49.067" v="5" actId="20577"/>
          <ac:spMkLst>
            <pc:docMk/>
            <pc:sldMk cId="1078028709" sldId="412"/>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17/12/2024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17/12/2024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17/12/2024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17/12/2024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17/12/2024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17/12/2024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17/12/2024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17/12/2024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17/12/2024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17/12/2024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17/12/2024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17/12/2024</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7"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3</a:t>
            </a:r>
            <a:r>
              <a:rPr lang="en-GB" sz="2800" baseline="30000" dirty="0">
                <a:solidFill>
                  <a:schemeClr val="accent4">
                    <a:lumMod val="75000"/>
                  </a:schemeClr>
                </a:solidFill>
                <a:latin typeface="Garamond" panose="02020404030301010803" pitchFamily="18" charset="0"/>
              </a:rPr>
              <a:t>rd</a:t>
            </a:r>
            <a:r>
              <a:rPr lang="en-GB" sz="2800" dirty="0">
                <a:solidFill>
                  <a:schemeClr val="accent4">
                    <a:lumMod val="75000"/>
                  </a:schemeClr>
                </a:solidFill>
                <a:latin typeface="Garamond" panose="02020404030301010803" pitchFamily="18" charset="0"/>
              </a:rPr>
              <a:t> February 2025</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48143" y="635212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3997" y="256903"/>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5">
                    <a:lumMod val="75000"/>
                  </a:schemeClr>
                </a:solidFill>
                <a:latin typeface="Garamond" panose="02020404030301010803" pitchFamily="18" charset="0"/>
              </a:rPr>
              <a:t>Walking the Path</a:t>
            </a:r>
          </a:p>
        </p:txBody>
      </p:sp>
      <p:sp>
        <p:nvSpPr>
          <p:cNvPr id="9" name="Subtitle 2"/>
          <p:cNvSpPr txBox="1">
            <a:spLocks/>
          </p:cNvSpPr>
          <p:nvPr/>
        </p:nvSpPr>
        <p:spPr>
          <a:xfrm>
            <a:off x="1135844" y="4889556"/>
            <a:ext cx="1011171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Walking the Path of Saintliness ~</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1" y="5029200"/>
            <a:ext cx="1865376" cy="1828800"/>
          </a:xfrm>
          <a:prstGeom prst="rect">
            <a:avLst/>
          </a:prstGeom>
        </p:spPr>
      </p:pic>
      <p:pic>
        <p:nvPicPr>
          <p:cNvPr id="1026" name="Picture 2">
            <a:extLst>
              <a:ext uri="{FF2B5EF4-FFF2-40B4-BE49-F238E27FC236}">
                <a16:creationId xmlns:a16="http://schemas.microsoft.com/office/drawing/2014/main" id="{B9AAFD49-CB98-FB0E-74AF-2796700D10C5}"/>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580687" y="1871184"/>
            <a:ext cx="5030620" cy="3018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6370579"/>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ext Box 2"/>
          <p:cNvSpPr txBox="1">
            <a:spLocks noChangeArrowheads="1"/>
          </p:cNvSpPr>
          <p:nvPr/>
        </p:nvSpPr>
        <p:spPr bwMode="auto">
          <a:xfrm>
            <a:off x="641765" y="284490"/>
            <a:ext cx="10976097" cy="1292003"/>
          </a:xfrm>
          <a:prstGeom prst="rect">
            <a:avLst/>
          </a:prstGeom>
          <a:solidFill>
            <a:schemeClr val="accent1">
              <a:lumMod val="20000"/>
              <a:lumOff val="80000"/>
            </a:schemeClr>
          </a:solidFill>
          <a:ln w="57150">
            <a:solidFill>
              <a:schemeClr val="accent4">
                <a:lumMod val="75000"/>
              </a:schemeClr>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6600" dirty="0">
                <a:solidFill>
                  <a:schemeClr val="accent5">
                    <a:lumMod val="75000"/>
                  </a:schemeClr>
                </a:solidFill>
                <a:latin typeface="Garamond" panose="02020404030301010803" pitchFamily="18" charset="0"/>
                <a:ea typeface="Calibri" panose="020F0502020204030204" pitchFamily="34" charset="0"/>
                <a:cs typeface="Times New Roman" panose="02020603050405020304" pitchFamily="18" charset="0"/>
              </a:rPr>
              <a:t>Walking the Path of Saintliness</a:t>
            </a:r>
            <a:endParaRPr lang="en-GB" sz="6600" dirty="0">
              <a:solidFill>
                <a:schemeClr val="accent5">
                  <a:lumMod val="75000"/>
                </a:schemeClr>
              </a:solidFill>
              <a:effectLst/>
              <a:latin typeface="Garamond" panose="02020404030301010803" pitchFamily="18"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52531000-85C1-27F4-641E-EAD5440E4FE7}"/>
              </a:ext>
            </a:extLst>
          </p:cNvPr>
          <p:cNvSpPr txBox="1"/>
          <p:nvPr/>
        </p:nvSpPr>
        <p:spPr>
          <a:xfrm>
            <a:off x="2644815" y="1653469"/>
            <a:ext cx="7089494" cy="5016758"/>
          </a:xfrm>
          <a:prstGeom prst="rect">
            <a:avLst/>
          </a:prstGeom>
          <a:solidFill>
            <a:schemeClr val="bg1"/>
          </a:solidFill>
          <a:ln>
            <a:solidFill>
              <a:schemeClr val="bg1"/>
            </a:solidFill>
          </a:ln>
        </p:spPr>
        <p:txBody>
          <a:bodyPr wrap="square" rtlCol="0">
            <a:spAutoFit/>
          </a:bodyPr>
          <a:lstStyle/>
          <a:p>
            <a:pPr algn="ctr"/>
            <a:r>
              <a:rPr lang="en-GB" sz="2000" dirty="0">
                <a:latin typeface="Garamond" panose="02020404030301010803" pitchFamily="18" charset="0"/>
              </a:rPr>
              <a:t>Lord Jesus Christ,</a:t>
            </a:r>
            <a:endParaRPr lang="en-GB" sz="500" dirty="0">
              <a:latin typeface="Garamond" panose="02020404030301010803" pitchFamily="18" charset="0"/>
            </a:endParaRPr>
          </a:p>
          <a:p>
            <a:pPr algn="ctr"/>
            <a:r>
              <a:rPr lang="en-GB" sz="500" dirty="0">
                <a:latin typeface="Garamond" panose="02020404030301010803" pitchFamily="18" charset="0"/>
              </a:rPr>
              <a:t> </a:t>
            </a:r>
          </a:p>
          <a:p>
            <a:pPr algn="ctr"/>
            <a:r>
              <a:rPr lang="en-GB" sz="2000" dirty="0">
                <a:latin typeface="Garamond" panose="02020404030301010803" pitchFamily="18" charset="0"/>
              </a:rPr>
              <a:t>You are the true Light</a:t>
            </a:r>
            <a:br>
              <a:rPr lang="en-GB" sz="2000" dirty="0">
                <a:latin typeface="Garamond" panose="02020404030301010803" pitchFamily="18" charset="0"/>
              </a:rPr>
            </a:br>
            <a:r>
              <a:rPr lang="en-GB" sz="2000" dirty="0">
                <a:latin typeface="Garamond" panose="02020404030301010803" pitchFamily="18" charset="0"/>
              </a:rPr>
              <a:t>enlightening every soul born into this world.</a:t>
            </a:r>
            <a:br>
              <a:rPr lang="en-GB" sz="2000" dirty="0">
                <a:latin typeface="Garamond" panose="02020404030301010803" pitchFamily="18" charset="0"/>
              </a:rPr>
            </a:br>
            <a:r>
              <a:rPr lang="en-GB" sz="2000" dirty="0">
                <a:latin typeface="Garamond" panose="02020404030301010803" pitchFamily="18" charset="0"/>
              </a:rPr>
              <a:t>Help us to realise, this day and every day,</a:t>
            </a:r>
            <a:br>
              <a:rPr lang="en-GB" sz="2000" dirty="0">
                <a:latin typeface="Garamond" panose="02020404030301010803" pitchFamily="18" charset="0"/>
              </a:rPr>
            </a:br>
            <a:r>
              <a:rPr lang="en-GB" sz="2000" dirty="0">
                <a:latin typeface="Garamond" panose="02020404030301010803" pitchFamily="18" charset="0"/>
              </a:rPr>
              <a:t>that our own humdrum daily work,</a:t>
            </a:r>
            <a:br>
              <a:rPr lang="en-GB" sz="2000" dirty="0">
                <a:latin typeface="Garamond" panose="02020404030301010803" pitchFamily="18" charset="0"/>
              </a:rPr>
            </a:br>
            <a:r>
              <a:rPr lang="en-GB" sz="2000" dirty="0">
                <a:latin typeface="Garamond" panose="02020404030301010803" pitchFamily="18" charset="0"/>
              </a:rPr>
              <a:t>if it is done for love of You,</a:t>
            </a:r>
            <a:br>
              <a:rPr lang="en-GB" sz="2000" dirty="0">
                <a:latin typeface="Garamond" panose="02020404030301010803" pitchFamily="18" charset="0"/>
              </a:rPr>
            </a:br>
            <a:r>
              <a:rPr lang="en-GB" sz="2000" dirty="0">
                <a:latin typeface="Garamond" panose="02020404030301010803" pitchFamily="18" charset="0"/>
              </a:rPr>
              <a:t>and will shine brightly before You for all eternity.</a:t>
            </a:r>
            <a:endParaRPr lang="en-GB" sz="500" dirty="0">
              <a:latin typeface="Garamond" panose="02020404030301010803" pitchFamily="18" charset="0"/>
            </a:endParaRPr>
          </a:p>
          <a:p>
            <a:pPr algn="ctr"/>
            <a:r>
              <a:rPr lang="en-GB" sz="500" dirty="0">
                <a:latin typeface="Garamond" panose="02020404030301010803" pitchFamily="18" charset="0"/>
              </a:rPr>
              <a:t/>
            </a:r>
            <a:br>
              <a:rPr lang="en-GB" sz="500" dirty="0">
                <a:latin typeface="Garamond" panose="02020404030301010803" pitchFamily="18" charset="0"/>
              </a:rPr>
            </a:br>
            <a:r>
              <a:rPr lang="en-GB" sz="2000" dirty="0">
                <a:latin typeface="Garamond" panose="02020404030301010803" pitchFamily="18" charset="0"/>
              </a:rPr>
              <a:t>You are the Light shining in the darkness of this world.</a:t>
            </a:r>
            <a:br>
              <a:rPr lang="en-GB" sz="2000" dirty="0">
                <a:latin typeface="Garamond" panose="02020404030301010803" pitchFamily="18" charset="0"/>
              </a:rPr>
            </a:br>
            <a:r>
              <a:rPr lang="en-GB" sz="2000" dirty="0">
                <a:latin typeface="Garamond" panose="02020404030301010803" pitchFamily="18" charset="0"/>
              </a:rPr>
              <a:t>Help us to live in that Light, to make it our own,</a:t>
            </a:r>
            <a:br>
              <a:rPr lang="en-GB" sz="2000" dirty="0">
                <a:latin typeface="Garamond" panose="02020404030301010803" pitchFamily="18" charset="0"/>
              </a:rPr>
            </a:br>
            <a:r>
              <a:rPr lang="en-GB" sz="2000" dirty="0">
                <a:latin typeface="Garamond" panose="02020404030301010803" pitchFamily="18" charset="0"/>
              </a:rPr>
              <a:t>and to kindle it in the souls of others.</a:t>
            </a:r>
          </a:p>
          <a:p>
            <a:pPr algn="ctr"/>
            <a:r>
              <a:rPr lang="en-GB" sz="500" dirty="0">
                <a:latin typeface="Garamond" panose="02020404030301010803" pitchFamily="18" charset="0"/>
              </a:rPr>
              <a:t/>
            </a:r>
            <a:br>
              <a:rPr lang="en-GB" sz="500" dirty="0">
                <a:latin typeface="Garamond" panose="02020404030301010803" pitchFamily="18" charset="0"/>
              </a:rPr>
            </a:br>
            <a:r>
              <a:rPr lang="en-GB" sz="2000" dirty="0">
                <a:latin typeface="Garamond" panose="02020404030301010803" pitchFamily="18" charset="0"/>
              </a:rPr>
              <a:t>Then we, too, working for You,</a:t>
            </a:r>
            <a:br>
              <a:rPr lang="en-GB" sz="2000" dirty="0">
                <a:latin typeface="Garamond" panose="02020404030301010803" pitchFamily="18" charset="0"/>
              </a:rPr>
            </a:br>
            <a:r>
              <a:rPr lang="en-GB" sz="2000" dirty="0">
                <a:latin typeface="Garamond" panose="02020404030301010803" pitchFamily="18" charset="0"/>
              </a:rPr>
              <a:t>shall be light-bearers who will help to spread Your kingdom on earth,</a:t>
            </a:r>
            <a:br>
              <a:rPr lang="en-GB" sz="2000" dirty="0">
                <a:latin typeface="Garamond" panose="02020404030301010803" pitchFamily="18" charset="0"/>
              </a:rPr>
            </a:br>
            <a:r>
              <a:rPr lang="en-GB" sz="2000" dirty="0">
                <a:latin typeface="Garamond" panose="02020404030301010803" pitchFamily="18" charset="0"/>
              </a:rPr>
              <a:t>and increase the number of those who dwell in heaven,</a:t>
            </a:r>
            <a:br>
              <a:rPr lang="en-GB" sz="2000" dirty="0">
                <a:latin typeface="Garamond" panose="02020404030301010803" pitchFamily="18" charset="0"/>
              </a:rPr>
            </a:br>
            <a:r>
              <a:rPr lang="en-GB" sz="2000" dirty="0">
                <a:latin typeface="Garamond" panose="02020404030301010803" pitchFamily="18" charset="0"/>
              </a:rPr>
              <a:t>the city of eternal light.</a:t>
            </a:r>
          </a:p>
          <a:p>
            <a:pPr algn="ctr"/>
            <a:r>
              <a:rPr lang="en-GB" sz="500" dirty="0">
                <a:latin typeface="Garamond" panose="02020404030301010803" pitchFamily="18" charset="0"/>
              </a:rPr>
              <a:t/>
            </a:r>
            <a:br>
              <a:rPr lang="en-GB" sz="500" dirty="0">
                <a:latin typeface="Garamond" panose="02020404030301010803" pitchFamily="18" charset="0"/>
              </a:rPr>
            </a:br>
            <a:r>
              <a:rPr lang="en-GB" sz="2000" dirty="0">
                <a:latin typeface="Garamond" panose="02020404030301010803" pitchFamily="18" charset="0"/>
              </a:rPr>
              <a:t>Amen.</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pic>
        <p:nvPicPr>
          <p:cNvPr id="4" name="Picture 3">
            <a:extLst>
              <a:ext uri="{FF2B5EF4-FFF2-40B4-BE49-F238E27FC236}">
                <a16:creationId xmlns:a16="http://schemas.microsoft.com/office/drawing/2014/main" id="{D0F522EC-8718-3547-863B-82B9D8BA9FA4}"/>
              </a:ext>
            </a:extLst>
          </p:cNvPr>
          <p:cNvPicPr>
            <a:picLocks noChangeAspect="1"/>
          </p:cNvPicPr>
          <p:nvPr/>
        </p:nvPicPr>
        <p:blipFill>
          <a:blip r:embed="rId3">
            <a:extLst>
              <a:ext uri="{28A0092B-C50C-407E-A947-70E740481C1C}">
                <a14:useLocalDpi xmlns:a14="http://schemas.microsoft.com/office/drawing/2010/main" val="0"/>
              </a:ext>
            </a:extLst>
          </a:blip>
          <a:srcRect l="11885" r="14279"/>
          <a:stretch/>
        </p:blipFill>
        <p:spPr>
          <a:xfrm>
            <a:off x="9200627" y="1780962"/>
            <a:ext cx="2446186" cy="3312997"/>
          </a:xfrm>
          <a:prstGeom prst="rect">
            <a:avLst/>
          </a:prstGeom>
          <a:effectLst>
            <a:softEdge rad="127000"/>
          </a:effectLst>
        </p:spPr>
      </p:pic>
      <p:pic>
        <p:nvPicPr>
          <p:cNvPr id="6" name="Picture 5">
            <a:extLst>
              <a:ext uri="{FF2B5EF4-FFF2-40B4-BE49-F238E27FC236}">
                <a16:creationId xmlns:a16="http://schemas.microsoft.com/office/drawing/2014/main" id="{DBA05D1C-C675-05EE-7D79-0A6DF5CE68D3}"/>
              </a:ext>
            </a:extLst>
          </p:cNvPr>
          <p:cNvPicPr>
            <a:picLocks noChangeAspect="1"/>
          </p:cNvPicPr>
          <p:nvPr/>
        </p:nvPicPr>
        <p:blipFill>
          <a:blip r:embed="rId3">
            <a:extLst>
              <a:ext uri="{28A0092B-C50C-407E-A947-70E740481C1C}">
                <a14:useLocalDpi xmlns:a14="http://schemas.microsoft.com/office/drawing/2010/main" val="0"/>
              </a:ext>
            </a:extLst>
          </a:blip>
          <a:srcRect l="11885" r="14279"/>
          <a:stretch/>
        </p:blipFill>
        <p:spPr>
          <a:xfrm>
            <a:off x="650021" y="1809510"/>
            <a:ext cx="2446186" cy="3312996"/>
          </a:xfrm>
          <a:prstGeom prst="rect">
            <a:avLst/>
          </a:prstGeom>
          <a:effectLst>
            <a:softEdge rad="127000"/>
          </a:effectLst>
        </p:spPr>
      </p:pic>
    </p:spTree>
    <p:extLst>
      <p:ext uri="{BB962C8B-B14F-4D97-AF65-F5344CB8AC3E}">
        <p14:creationId xmlns:p14="http://schemas.microsoft.com/office/powerpoint/2010/main" val="79840402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5">
                    <a:lumMod val="75000"/>
                  </a:schemeClr>
                </a:solidFill>
                <a:latin typeface="Garamond" panose="02020404030301010803" pitchFamily="18" charset="0"/>
              </a:rPr>
              <a:t>In Sunday’s Gospel Reading  …</a:t>
            </a:r>
          </a:p>
        </p:txBody>
      </p:sp>
      <p:sp>
        <p:nvSpPr>
          <p:cNvPr id="3" name="Rectangle 2"/>
          <p:cNvSpPr/>
          <p:nvPr/>
        </p:nvSpPr>
        <p:spPr>
          <a:xfrm>
            <a:off x="4203058" y="2363714"/>
            <a:ext cx="5955684" cy="3816429"/>
          </a:xfrm>
          <a:prstGeom prst="rect">
            <a:avLst/>
          </a:prstGeom>
        </p:spPr>
        <p:txBody>
          <a:bodyPr wrap="square">
            <a:spAutoFit/>
          </a:bodyPr>
          <a:lstStyle/>
          <a:p>
            <a:pPr algn="ctr"/>
            <a:r>
              <a:rPr lang="en-GB" b="1" dirty="0">
                <a:solidFill>
                  <a:srgbClr val="FF0000"/>
                </a:solidFill>
                <a:latin typeface="Garamond" panose="02020404030301010803" pitchFamily="18" charset="0"/>
              </a:rPr>
              <a:t>Presentation of Our Lord</a:t>
            </a:r>
            <a:endParaRPr lang="en-GB" sz="700" b="1" dirty="0">
              <a:solidFill>
                <a:srgbClr val="FF0000"/>
              </a:solidFill>
              <a:latin typeface="Garamond" panose="02020404030301010803" pitchFamily="18" charset="0"/>
            </a:endParaRPr>
          </a:p>
          <a:p>
            <a:pPr algn="ctr"/>
            <a:endParaRPr lang="en-GB" sz="500" b="1" dirty="0">
              <a:solidFill>
                <a:srgbClr val="FF0000"/>
              </a:solidFill>
              <a:latin typeface="Garamond" panose="02020404030301010803" pitchFamily="18" charset="0"/>
            </a:endParaRPr>
          </a:p>
          <a:p>
            <a:pPr algn="ctr"/>
            <a:r>
              <a:rPr lang="en-GB" sz="3600" b="1" dirty="0">
                <a:latin typeface="Garamond" panose="02020404030301010803" pitchFamily="18" charset="0"/>
              </a:rPr>
              <a:t>Sunday 2</a:t>
            </a:r>
            <a:r>
              <a:rPr lang="en-GB" sz="3600" b="1" baseline="30000" dirty="0">
                <a:latin typeface="Garamond" panose="02020404030301010803" pitchFamily="18" charset="0"/>
              </a:rPr>
              <a:t>nd</a:t>
            </a:r>
            <a:r>
              <a:rPr lang="en-GB" sz="3600" b="1" dirty="0">
                <a:latin typeface="Garamond" panose="02020404030301010803" pitchFamily="18" charset="0"/>
              </a:rPr>
              <a:t> February 2025</a:t>
            </a:r>
            <a:r>
              <a:rPr lang="en-GB" sz="3600" dirty="0">
                <a:latin typeface="Garamond" panose="02020404030301010803" pitchFamily="18" charset="0"/>
              </a:rPr>
              <a:t>    </a:t>
            </a:r>
          </a:p>
          <a:p>
            <a:pPr algn="ctr"/>
            <a:endParaRPr lang="en-GB" sz="400" dirty="0">
              <a:latin typeface="Garamond" panose="02020404030301010803" pitchFamily="18" charset="0"/>
            </a:endParaRPr>
          </a:p>
          <a:p>
            <a:pPr algn="ctr"/>
            <a:r>
              <a:rPr lang="en-GB" sz="3200" dirty="0">
                <a:latin typeface="Garamond" panose="02020404030301010803" pitchFamily="18" charset="0"/>
              </a:rPr>
              <a:t>In the Gospel of Luke,              Wise Simeon proclaims :</a:t>
            </a:r>
            <a:endParaRPr lang="en-GB" sz="1600" dirty="0">
              <a:latin typeface="Garamond" panose="02020404030301010803" pitchFamily="18" charset="0"/>
            </a:endParaRPr>
          </a:p>
          <a:p>
            <a:pPr algn="ctr"/>
            <a:r>
              <a:rPr lang="en-GB" sz="400" dirty="0">
                <a:latin typeface="Garamond" panose="02020404030301010803" pitchFamily="18" charset="0"/>
              </a:rPr>
              <a:t>                                              </a:t>
            </a:r>
          </a:p>
          <a:p>
            <a:pPr algn="ctr"/>
            <a:r>
              <a:rPr lang="en-GB" sz="2800" dirty="0">
                <a:latin typeface="Garamond" panose="02020404030301010803" pitchFamily="18" charset="0"/>
              </a:rPr>
              <a:t>  </a:t>
            </a:r>
            <a:r>
              <a:rPr lang="en-GB" sz="5400" dirty="0">
                <a:latin typeface="Garamond" panose="02020404030301010803" pitchFamily="18" charset="0"/>
              </a:rPr>
              <a:t>“For my eyes have seen your salvation.”</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1026" name="Picture 2">
            <a:extLst>
              <a:ext uri="{FF2B5EF4-FFF2-40B4-BE49-F238E27FC236}">
                <a16:creationId xmlns:a16="http://schemas.microsoft.com/office/drawing/2014/main" id="{8C0BB082-7727-8901-CE4B-6FE41B12C34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53143" y="2136844"/>
            <a:ext cx="2740620" cy="43183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2" name="Rectangle 1"/>
          <p:cNvSpPr/>
          <p:nvPr/>
        </p:nvSpPr>
        <p:spPr>
          <a:xfrm>
            <a:off x="5646226" y="2145763"/>
            <a:ext cx="6545774" cy="4255011"/>
          </a:xfrm>
          <a:prstGeom prst="rect">
            <a:avLst/>
          </a:prstGeom>
        </p:spPr>
        <p:txBody>
          <a:bodyPr wrap="square">
            <a:spAutoFit/>
          </a:bodyPr>
          <a:lstStyle/>
          <a:p>
            <a:pPr algn="ctr"/>
            <a:endParaRPr lang="en-GB" sz="1200" b="1" dirty="0">
              <a:latin typeface="Garamond" panose="02020404030301010803" pitchFamily="18" charset="0"/>
            </a:endParaRPr>
          </a:p>
          <a:p>
            <a:pPr algn="ctr" fontAlgn="base"/>
            <a:r>
              <a:rPr lang="en-US" sz="4400" b="0" i="0" dirty="0">
                <a:effectLst/>
                <a:latin typeface="Garamond" panose="02020404030301010803" pitchFamily="18" charset="0"/>
              </a:rPr>
              <a:t>CHRIST </a:t>
            </a:r>
          </a:p>
          <a:p>
            <a:pPr algn="ctr" fontAlgn="base"/>
            <a:r>
              <a:rPr lang="en-US" sz="4400" b="0" i="0" dirty="0">
                <a:effectLst/>
                <a:latin typeface="Garamond" panose="02020404030301010803" pitchFamily="18" charset="0"/>
              </a:rPr>
              <a:t>BE </a:t>
            </a:r>
            <a:r>
              <a:rPr lang="en-GB" sz="4400" dirty="0">
                <a:latin typeface="Garamond" panose="02020404030301010803" pitchFamily="18" charset="0"/>
              </a:rPr>
              <a:t>ON MY RIGHT.</a:t>
            </a:r>
          </a:p>
          <a:p>
            <a:pPr algn="ctr" fontAlgn="base"/>
            <a:r>
              <a:rPr lang="en-GB" sz="4400" b="0" i="0" dirty="0">
                <a:effectLst/>
                <a:latin typeface="Garamond" panose="02020404030301010803" pitchFamily="18" charset="0"/>
              </a:rPr>
              <a:t>CHRIST </a:t>
            </a:r>
          </a:p>
          <a:p>
            <a:pPr algn="ctr" fontAlgn="base"/>
            <a:r>
              <a:rPr lang="en-GB" sz="4400" b="0" i="0" dirty="0">
                <a:effectLst/>
                <a:latin typeface="Garamond" panose="02020404030301010803" pitchFamily="18" charset="0"/>
              </a:rPr>
              <a:t>BE ON MY LEFT.</a:t>
            </a:r>
            <a:endParaRPr lang="en-US" sz="4400" b="0" i="0" dirty="0">
              <a:effectLst/>
              <a:latin typeface="Garamond" panose="02020404030301010803" pitchFamily="18" charset="0"/>
            </a:endParaRPr>
          </a:p>
          <a:p>
            <a:pPr algn="ctr" fontAlgn="base"/>
            <a:endParaRPr lang="en-US" sz="1050" dirty="0">
              <a:latin typeface="Garamond" panose="02020404030301010803" pitchFamily="18" charset="0"/>
            </a:endParaRPr>
          </a:p>
          <a:p>
            <a:pPr marL="342900" indent="-342900" algn="ctr" fontAlgn="base">
              <a:buFontTx/>
              <a:buChar char="-"/>
            </a:pPr>
            <a:r>
              <a:rPr lang="en-US" sz="2400" i="1" dirty="0">
                <a:latin typeface="Garamond" panose="02020404030301010803" pitchFamily="18" charset="0"/>
              </a:rPr>
              <a:t>From the prayer known as </a:t>
            </a:r>
          </a:p>
          <a:p>
            <a:pPr algn="ctr" fontAlgn="base"/>
            <a:r>
              <a:rPr lang="en-US" sz="2400" i="1" dirty="0">
                <a:latin typeface="Garamond" panose="02020404030301010803" pitchFamily="18" charset="0"/>
              </a:rPr>
              <a:t>      St Patrick’s Breastplate, </a:t>
            </a:r>
          </a:p>
          <a:p>
            <a:pPr algn="ctr" fontAlgn="base"/>
            <a:r>
              <a:rPr lang="en-US" sz="2400" i="1" dirty="0">
                <a:latin typeface="Garamond" panose="02020404030301010803" pitchFamily="18" charset="0"/>
              </a:rPr>
              <a:t>       5</a:t>
            </a:r>
            <a:r>
              <a:rPr lang="en-US" sz="2400" i="1" baseline="30000" dirty="0">
                <a:latin typeface="Garamond" panose="02020404030301010803" pitchFamily="18" charset="0"/>
              </a:rPr>
              <a:t>th</a:t>
            </a:r>
            <a:r>
              <a:rPr lang="en-US" sz="2400" i="1" dirty="0">
                <a:latin typeface="Garamond" panose="02020404030301010803" pitchFamily="18" charset="0"/>
              </a:rPr>
              <a:t> Century</a:t>
            </a:r>
            <a:endParaRPr lang="en-GB" sz="2400" i="1"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sp>
        <p:nvSpPr>
          <p:cNvPr id="9" name="Title 1"/>
          <p:cNvSpPr txBox="1">
            <a:spLocks/>
          </p:cNvSpPr>
          <p:nvPr/>
        </p:nvSpPr>
        <p:spPr>
          <a:xfrm>
            <a:off x="279972" y="433033"/>
            <a:ext cx="11358561"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5">
                    <a:lumMod val="75000"/>
                  </a:schemeClr>
                </a:solidFill>
                <a:latin typeface="Garamond" panose="02020404030301010803" pitchFamily="18" charset="0"/>
              </a:rPr>
              <a:t>Reflection </a:t>
            </a:r>
          </a:p>
        </p:txBody>
      </p:sp>
      <p:pic>
        <p:nvPicPr>
          <p:cNvPr id="4" name="Picture 3">
            <a:extLst>
              <a:ext uri="{FF2B5EF4-FFF2-40B4-BE49-F238E27FC236}">
                <a16:creationId xmlns:a16="http://schemas.microsoft.com/office/drawing/2014/main" id="{76083F13-03B9-C447-8B18-B9A2A01B4E09}"/>
              </a:ext>
            </a:extLst>
          </p:cNvPr>
          <p:cNvPicPr>
            <a:picLocks noChangeAspect="1"/>
          </p:cNvPicPr>
          <p:nvPr/>
        </p:nvPicPr>
        <p:blipFill>
          <a:blip r:embed="rId3">
            <a:extLst>
              <a:ext uri="{28A0092B-C50C-407E-A947-70E740481C1C}">
                <a14:useLocalDpi xmlns:a14="http://schemas.microsoft.com/office/drawing/2010/main" val="0"/>
              </a:ext>
            </a:extLst>
          </a:blip>
          <a:srcRect l="14834" t="-1876" b="1876"/>
          <a:stretch/>
        </p:blipFill>
        <p:spPr>
          <a:xfrm>
            <a:off x="279973" y="2145902"/>
            <a:ext cx="5816028" cy="4520634"/>
          </a:xfrm>
          <a:prstGeom prst="rect">
            <a:avLst/>
          </a:prstGeom>
        </p:spPr>
      </p:pic>
    </p:spTree>
    <p:extLst>
      <p:ext uri="{BB962C8B-B14F-4D97-AF65-F5344CB8AC3E}">
        <p14:creationId xmlns:p14="http://schemas.microsoft.com/office/powerpoint/2010/main" val="863469421"/>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29343" y="254646"/>
            <a:ext cx="1101022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5400" dirty="0">
                <a:solidFill>
                  <a:schemeClr val="accent5">
                    <a:lumMod val="75000"/>
                  </a:schemeClr>
                </a:solidFill>
                <a:latin typeface="Garamond" panose="02020404030301010803" pitchFamily="18" charset="0"/>
              </a:rPr>
              <a:t>Preparing for World Youth Day 2027</a:t>
            </a:r>
            <a:endParaRPr lang="en-GB" sz="5400" dirty="0">
              <a:solidFill>
                <a:schemeClr val="accent5">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4" name="TextBox 3"/>
          <p:cNvSpPr txBox="1"/>
          <p:nvPr/>
        </p:nvSpPr>
        <p:spPr>
          <a:xfrm>
            <a:off x="5069711" y="2516649"/>
            <a:ext cx="7122290" cy="3325782"/>
          </a:xfrm>
          <a:prstGeom prst="rect">
            <a:avLst/>
          </a:prstGeom>
          <a:noFill/>
        </p:spPr>
        <p:txBody>
          <a:bodyPr wrap="square" rtlCol="0">
            <a:spAutoFit/>
          </a:bodyPr>
          <a:lstStyle/>
          <a:p>
            <a:pPr algn="ctr">
              <a:lnSpc>
                <a:spcPct val="107000"/>
              </a:lnSpc>
              <a:spcAft>
                <a:spcPts val="800"/>
              </a:spcAft>
              <a:buClr>
                <a:srgbClr val="212121"/>
              </a:buClr>
            </a:pPr>
            <a:r>
              <a:rPr lang="en-GB" sz="7200" dirty="0">
                <a:latin typeface="Garamond" panose="02020404030301010803" pitchFamily="18" charset="0"/>
              </a:rPr>
              <a:t>“We are called to be saints.”</a:t>
            </a:r>
          </a:p>
          <a:p>
            <a:pPr>
              <a:lnSpc>
                <a:spcPct val="107000"/>
              </a:lnSpc>
              <a:spcAft>
                <a:spcPts val="800"/>
              </a:spcAft>
              <a:buClr>
                <a:srgbClr val="212121"/>
              </a:buClr>
            </a:pPr>
            <a:endParaRPr lang="en-GB" sz="1000" dirty="0">
              <a:effectLst/>
              <a:latin typeface="Garamond" panose="02020404030301010803" pitchFamily="18" charset="0"/>
              <a:ea typeface="Calibri" panose="020F0502020204030204" pitchFamily="34" charset="0"/>
              <a:cs typeface="Times New Roman" panose="02020603050405020304" pitchFamily="18" charset="0"/>
            </a:endParaRPr>
          </a:p>
          <a:p>
            <a:pPr algn="ctr"/>
            <a:r>
              <a:rPr lang="en-GB" sz="3200" dirty="0">
                <a:latin typeface="Garamond" panose="02020404030301010803" pitchFamily="18" charset="0"/>
              </a:rPr>
              <a:t> </a:t>
            </a:r>
            <a:r>
              <a:rPr lang="en-GB" sz="3200" dirty="0">
                <a:solidFill>
                  <a:srgbClr val="333333"/>
                </a:solidFill>
                <a:latin typeface="Garamond" panose="02020404030301010803" pitchFamily="18" charset="0"/>
                <a:cs typeface="Times New Roman" panose="02020603050405020304" pitchFamily="18" charset="0"/>
              </a:rPr>
              <a:t>- Pope Francis</a:t>
            </a:r>
          </a:p>
        </p:txBody>
      </p:sp>
      <p:pic>
        <p:nvPicPr>
          <p:cNvPr id="3" name="Picture 2" descr="World Youth Day - The next World Youth Day will be in Seoul, South Korea!  🇰🇷 See you in 2027! #WYD #Seoul2027 🇰🇷 🫰 Dicastery for Laity, Family  and Life | Facebook">
            <a:extLst>
              <a:ext uri="{FF2B5EF4-FFF2-40B4-BE49-F238E27FC236}">
                <a16:creationId xmlns:a16="http://schemas.microsoft.com/office/drawing/2014/main" id="{8D0F55F0-CD72-251A-5BC3-B5CEEC5F15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343" y="1833339"/>
            <a:ext cx="4340368" cy="46924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3429092"/>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098064" y="629797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1152343" y="268022"/>
            <a:ext cx="9887313" cy="1589589"/>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5400" dirty="0">
                <a:solidFill>
                  <a:schemeClr val="accent1">
                    <a:lumMod val="75000"/>
                  </a:schemeClr>
                </a:solidFill>
                <a:latin typeface="Garamond" panose="02020404030301010803" pitchFamily="18" charset="0"/>
              </a:rPr>
              <a:t>St Paul Miki &amp; Companions </a:t>
            </a:r>
          </a:p>
          <a:p>
            <a:pPr algn="ctr"/>
            <a:r>
              <a:rPr lang="en-GB" sz="5400" dirty="0">
                <a:solidFill>
                  <a:schemeClr val="accent1">
                    <a:lumMod val="75000"/>
                  </a:schemeClr>
                </a:solidFill>
                <a:latin typeface="Garamond" panose="02020404030301010803" pitchFamily="18" charset="0"/>
              </a:rPr>
              <a:t>~ 6</a:t>
            </a:r>
            <a:r>
              <a:rPr lang="en-GB" sz="5400" baseline="30000" dirty="0">
                <a:solidFill>
                  <a:schemeClr val="accent1">
                    <a:lumMod val="75000"/>
                  </a:schemeClr>
                </a:solidFill>
                <a:latin typeface="Garamond" panose="02020404030301010803" pitchFamily="18" charset="0"/>
              </a:rPr>
              <a:t>th</a:t>
            </a:r>
            <a:r>
              <a:rPr lang="en-GB" sz="5400" dirty="0">
                <a:solidFill>
                  <a:schemeClr val="accent1">
                    <a:lumMod val="75000"/>
                  </a:schemeClr>
                </a:solidFill>
                <a:latin typeface="Garamond" panose="02020404030301010803" pitchFamily="18" charset="0"/>
              </a:rPr>
              <a:t> February ~ </a:t>
            </a:r>
          </a:p>
        </p:txBody>
      </p:sp>
      <p:sp>
        <p:nvSpPr>
          <p:cNvPr id="3" name="TextBox 2"/>
          <p:cNvSpPr txBox="1"/>
          <p:nvPr/>
        </p:nvSpPr>
        <p:spPr>
          <a:xfrm>
            <a:off x="1152343" y="4466705"/>
            <a:ext cx="9997739" cy="2092881"/>
          </a:xfrm>
          <a:prstGeom prst="rect">
            <a:avLst/>
          </a:prstGeom>
          <a:noFill/>
        </p:spPr>
        <p:txBody>
          <a:bodyPr wrap="square" rtlCol="0">
            <a:spAutoFit/>
          </a:bodyPr>
          <a:lstStyle/>
          <a:p>
            <a:pPr algn="just"/>
            <a:r>
              <a:rPr lang="en-GB" dirty="0">
                <a:latin typeface="Garamond" panose="02020404030301010803" pitchFamily="18" charset="0"/>
              </a:rPr>
              <a:t>Paul Miki was born into a wealthy Japanese family. He was educated by the Jesuits and joined their order, becoming a successful preacher and gaining numerous converts to Catholicism. The ruler of Japan began persecuting Catholics for fear of the Jesuits' influence and intentions.</a:t>
            </a:r>
          </a:p>
          <a:p>
            <a:pPr algn="just"/>
            <a:endParaRPr lang="en-GB" sz="400" dirty="0">
              <a:latin typeface="Garamond" panose="02020404030301010803" pitchFamily="18" charset="0"/>
            </a:endParaRPr>
          </a:p>
          <a:p>
            <a:pPr algn="just"/>
            <a:r>
              <a:rPr lang="en-GB" dirty="0">
                <a:latin typeface="Garamond" panose="02020404030301010803" pitchFamily="18" charset="0"/>
              </a:rPr>
              <a:t>Miki was arrested and jailed with his fellow Catholics, who were forced to march 600 miles from Kyoto to Nagasaki; all the while they sang the </a:t>
            </a:r>
            <a:r>
              <a:rPr lang="en-GB" i="1" dirty="0" err="1">
                <a:latin typeface="Garamond" panose="02020404030301010803" pitchFamily="18" charset="0"/>
              </a:rPr>
              <a:t>Te</a:t>
            </a:r>
            <a:r>
              <a:rPr lang="en-GB" i="1" dirty="0">
                <a:latin typeface="Garamond" panose="02020404030301010803" pitchFamily="18" charset="0"/>
              </a:rPr>
              <a:t> Deum</a:t>
            </a:r>
            <a:r>
              <a:rPr lang="en-GB" dirty="0">
                <a:latin typeface="Garamond" panose="02020404030301010803" pitchFamily="18" charset="0"/>
              </a:rPr>
              <a:t>. He was crucified, preaching his last sermon from the cross, and forgave his executioners.  Twenty-five clergy and laity were crucified alongside him, all of whom </a:t>
            </a:r>
            <a:r>
              <a:rPr lang="en-GB">
                <a:latin typeface="Garamond" panose="02020404030301010803" pitchFamily="18" charset="0"/>
              </a:rPr>
              <a:t>were canonised </a:t>
            </a:r>
            <a:r>
              <a:rPr lang="en-GB" dirty="0">
                <a:latin typeface="Garamond" panose="02020404030301010803" pitchFamily="18" charset="0"/>
              </a:rPr>
              <a:t>by Pope Pius IX in 1862.  </a:t>
            </a:r>
          </a:p>
        </p:txBody>
      </p:sp>
      <p:pic>
        <p:nvPicPr>
          <p:cNvPr id="2050" name="Picture 2">
            <a:extLst>
              <a:ext uri="{FF2B5EF4-FFF2-40B4-BE49-F238E27FC236}">
                <a16:creationId xmlns:a16="http://schemas.microsoft.com/office/drawing/2014/main" id="{A3C2D049-F447-B932-BDA9-F720E8B1342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 t="19869" r="133" b="8187"/>
          <a:stretch/>
        </p:blipFill>
        <p:spPr bwMode="auto">
          <a:xfrm>
            <a:off x="966950" y="1963146"/>
            <a:ext cx="10258097" cy="2422241"/>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pic>
        <p:nvPicPr>
          <p:cNvPr id="7"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54592" y="5906796"/>
            <a:ext cx="771525" cy="914400"/>
          </a:xfrm>
          <a:prstGeom prst="rect">
            <a:avLst/>
          </a:prstGeom>
        </p:spPr>
      </p:pic>
      <p:sp>
        <p:nvSpPr>
          <p:cNvPr id="10" name="TextBox 9"/>
          <p:cNvSpPr txBox="1"/>
          <p:nvPr/>
        </p:nvSpPr>
        <p:spPr>
          <a:xfrm>
            <a:off x="4025433" y="1963147"/>
            <a:ext cx="7714921" cy="369332"/>
          </a:xfrm>
          <a:prstGeom prst="rect">
            <a:avLst/>
          </a:prstGeom>
          <a:noFill/>
        </p:spPr>
        <p:txBody>
          <a:bodyPr wrap="square" rtlCol="0">
            <a:spAutoFit/>
          </a:bodyPr>
          <a:lstStyle/>
          <a:p>
            <a:endParaRPr lang="en-GB" dirty="0"/>
          </a:p>
        </p:txBody>
      </p:sp>
    </p:spTree>
    <p:extLst>
      <p:ext uri="{BB962C8B-B14F-4D97-AF65-F5344CB8AC3E}">
        <p14:creationId xmlns:p14="http://schemas.microsoft.com/office/powerpoint/2010/main" val="1078028709"/>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p:spPr>
      </p:pic>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TextBox 6">
            <a:extLst>
              <a:ext uri="{FF2B5EF4-FFF2-40B4-BE49-F238E27FC236}">
                <a16:creationId xmlns:a16="http://schemas.microsoft.com/office/drawing/2014/main" id="{1D60F796-3A2E-1399-7B46-B0AF45C3F469}"/>
              </a:ext>
            </a:extLst>
          </p:cNvPr>
          <p:cNvSpPr txBox="1"/>
          <p:nvPr/>
        </p:nvSpPr>
        <p:spPr>
          <a:xfrm>
            <a:off x="2414657" y="1837398"/>
            <a:ext cx="9324905" cy="3785652"/>
          </a:xfrm>
          <a:prstGeom prst="rect">
            <a:avLst/>
          </a:prstGeom>
          <a:noFill/>
        </p:spPr>
        <p:txBody>
          <a:bodyPr wrap="square" rtlCol="0">
            <a:spAutoFit/>
          </a:bodyPr>
          <a:lstStyle/>
          <a:p>
            <a:pPr algn="ctr"/>
            <a:r>
              <a:rPr lang="en-GB" sz="2400" b="1" dirty="0">
                <a:latin typeface="Garamond" panose="02020404030301010803" pitchFamily="18" charset="0"/>
              </a:rPr>
              <a:t>THE SYRIAC CATHOLIC CHURCH</a:t>
            </a:r>
          </a:p>
          <a:p>
            <a:pPr algn="ctr"/>
            <a:endParaRPr lang="en-GB" sz="600" b="1" dirty="0">
              <a:latin typeface="Garamond" panose="02020404030301010803" pitchFamily="18" charset="0"/>
            </a:endParaRPr>
          </a:p>
          <a:p>
            <a:pPr algn="ctr"/>
            <a:endParaRPr lang="en-GB" sz="400" b="1" dirty="0">
              <a:latin typeface="Garamond" panose="02020404030301010803" pitchFamily="18" charset="0"/>
            </a:endParaRPr>
          </a:p>
          <a:p>
            <a:pPr algn="just"/>
            <a:r>
              <a:rPr lang="en-GB" sz="2200" dirty="0">
                <a:latin typeface="Garamond" panose="02020404030301010803" pitchFamily="18" charset="0"/>
              </a:rPr>
              <a:t>The Syriac Catholic Church traces its history and traditions to the early centuries of Christianity. It came into full communion with the Holy See and the modern Syriac Orthodox Church is the result of those that did not want to join the Catholic Church. The Syriac Catholic Church is therefore considered to be a direct descendant of the ancient and original Church of Antioch.</a:t>
            </a:r>
          </a:p>
          <a:p>
            <a:pPr algn="just"/>
            <a:endParaRPr lang="en-GB" sz="600" dirty="0">
              <a:latin typeface="Garamond" panose="02020404030301010803" pitchFamily="18" charset="0"/>
            </a:endParaRPr>
          </a:p>
          <a:p>
            <a:pPr algn="just"/>
            <a:r>
              <a:rPr lang="en-GB" sz="2200" dirty="0">
                <a:latin typeface="Garamond" panose="02020404030301010803" pitchFamily="18" charset="0"/>
              </a:rPr>
              <a:t>The church is headed by Mor (“Lord”) Ignatius Joseph III Younan, who has been the patriarch since 2009, with the title </a:t>
            </a:r>
            <a:r>
              <a:rPr lang="en-GB" sz="2200" b="1" dirty="0">
                <a:latin typeface="Garamond" panose="02020404030301010803" pitchFamily="18" charset="0"/>
              </a:rPr>
              <a:t>Patriarch of Antioch and all the East of the Syriacs. </a:t>
            </a:r>
            <a:r>
              <a:rPr lang="en-GB" sz="2200" dirty="0">
                <a:latin typeface="Garamond" panose="02020404030301010803" pitchFamily="18" charset="0"/>
              </a:rPr>
              <a:t>He resides in Beirut in Lebanon.</a:t>
            </a:r>
          </a:p>
          <a:p>
            <a:pPr algn="l"/>
            <a:endParaRPr lang="en-GB" sz="2400" b="1" dirty="0">
              <a:latin typeface="Garamond" panose="02020404030301010803" pitchFamily="18" charset="0"/>
            </a:endParaRPr>
          </a:p>
        </p:txBody>
      </p:sp>
      <p:sp>
        <p:nvSpPr>
          <p:cNvPr id="2" name="Title 1">
            <a:extLst>
              <a:ext uri="{FF2B5EF4-FFF2-40B4-BE49-F238E27FC236}">
                <a16:creationId xmlns:a16="http://schemas.microsoft.com/office/drawing/2014/main" id="{053DEF37-16B6-88F0-0DD2-27EC9E80DED5}"/>
              </a:ext>
            </a:extLst>
          </p:cNvPr>
          <p:cNvSpPr>
            <a:spLocks noGrp="1"/>
          </p:cNvSpPr>
          <p:nvPr>
            <p:ph type="title"/>
          </p:nvPr>
        </p:nvSpPr>
        <p:spPr>
          <a:xfrm>
            <a:off x="239697" y="280185"/>
            <a:ext cx="11576482" cy="1325563"/>
          </a:xfrm>
          <a:solidFill>
            <a:schemeClr val="accent1">
              <a:lumMod val="40000"/>
              <a:lumOff val="60000"/>
            </a:schemeClr>
          </a:solidFill>
          <a:ln w="57150">
            <a:solidFill>
              <a:schemeClr val="accent4">
                <a:lumMod val="75000"/>
              </a:schemeClr>
            </a:solidFill>
          </a:ln>
        </p:spPr>
        <p:txBody>
          <a:bodyPr>
            <a:normAutofit/>
          </a:bodyPr>
          <a:lstStyle/>
          <a:p>
            <a:pPr algn="ctr"/>
            <a:r>
              <a:rPr lang="en-US" sz="6000" b="1" dirty="0">
                <a:solidFill>
                  <a:srgbClr val="2E75B6"/>
                </a:solidFill>
                <a:latin typeface="Garamond" panose="02020404030301010803" pitchFamily="18" charset="0"/>
              </a:rPr>
              <a:t>Rites of the Catholic Church # 3</a:t>
            </a:r>
            <a:endParaRPr lang="en-GB" sz="6000" b="1" dirty="0">
              <a:solidFill>
                <a:srgbClr val="2E75B6"/>
              </a:solidFill>
              <a:latin typeface="Garamond" panose="02020404030301010803" pitchFamily="18" charset="0"/>
            </a:endParaRPr>
          </a:p>
        </p:txBody>
      </p:sp>
      <p:sp>
        <p:nvSpPr>
          <p:cNvPr id="3" name="Title 1">
            <a:extLst>
              <a:ext uri="{FF2B5EF4-FFF2-40B4-BE49-F238E27FC236}">
                <a16:creationId xmlns:a16="http://schemas.microsoft.com/office/drawing/2014/main" id="{AF93147B-923A-EE28-4743-D41E46DEB6A1}"/>
              </a:ext>
            </a:extLst>
          </p:cNvPr>
          <p:cNvSpPr txBox="1">
            <a:spLocks/>
          </p:cNvSpPr>
          <p:nvPr/>
        </p:nvSpPr>
        <p:spPr>
          <a:xfrm>
            <a:off x="239697" y="5445760"/>
            <a:ext cx="9704403" cy="1215618"/>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85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000" b="1" dirty="0">
                <a:solidFill>
                  <a:srgbClr val="2E75B6"/>
                </a:solidFill>
                <a:latin typeface="Garamond" panose="02020404030301010803" pitchFamily="18" charset="0"/>
              </a:rPr>
              <a:t>The </a:t>
            </a:r>
            <a:r>
              <a:rPr lang="en-US" sz="6000" b="1" dirty="0" err="1">
                <a:solidFill>
                  <a:srgbClr val="2E75B6"/>
                </a:solidFill>
                <a:latin typeface="Garamond" panose="02020404030301010803" pitchFamily="18" charset="0"/>
              </a:rPr>
              <a:t>Antiochian</a:t>
            </a:r>
            <a:r>
              <a:rPr lang="en-US" sz="6000" b="1" dirty="0">
                <a:solidFill>
                  <a:srgbClr val="2E75B6"/>
                </a:solidFill>
                <a:latin typeface="Garamond" panose="02020404030301010803" pitchFamily="18" charset="0"/>
              </a:rPr>
              <a:t> (West Syrian) Rite</a:t>
            </a:r>
            <a:endParaRPr lang="en-GB" sz="6000" b="1" dirty="0">
              <a:solidFill>
                <a:srgbClr val="2E75B6"/>
              </a:solidFill>
              <a:latin typeface="Garamond" panose="02020404030301010803" pitchFamily="18" charset="0"/>
            </a:endParaRPr>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57419"/>
          <a:stretch/>
        </p:blipFill>
        <p:spPr>
          <a:xfrm>
            <a:off x="239697" y="1703542"/>
            <a:ext cx="2091035" cy="3644423"/>
          </a:xfrm>
          <a:prstGeom prst="rect">
            <a:avLst/>
          </a:prstGeom>
        </p:spPr>
      </p:pic>
    </p:spTree>
    <p:extLst>
      <p:ext uri="{BB962C8B-B14F-4D97-AF65-F5344CB8AC3E}">
        <p14:creationId xmlns:p14="http://schemas.microsoft.com/office/powerpoint/2010/main" val="1884301607"/>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745BFD-2905-7EF2-C405-86FD0EDEB8F8}"/>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E8A34D9E-C39F-CB85-0089-9C816309F27C}"/>
              </a:ext>
            </a:extLst>
          </p:cNvPr>
          <p:cNvSpPr>
            <a:spLocks noGrp="1"/>
          </p:cNvSpPr>
          <p:nvPr>
            <p:ph type="subTitle" idx="1"/>
          </p:nvPr>
        </p:nvSpPr>
        <p:spPr>
          <a:xfrm>
            <a:off x="1523997"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3</a:t>
            </a:r>
            <a:r>
              <a:rPr lang="en-GB" sz="2800" baseline="30000" dirty="0">
                <a:solidFill>
                  <a:schemeClr val="accent4">
                    <a:lumMod val="75000"/>
                  </a:schemeClr>
                </a:solidFill>
                <a:latin typeface="Garamond" panose="02020404030301010803" pitchFamily="18" charset="0"/>
              </a:rPr>
              <a:t>rd</a:t>
            </a:r>
            <a:r>
              <a:rPr lang="en-GB" sz="2800" dirty="0">
                <a:solidFill>
                  <a:schemeClr val="accent4">
                    <a:lumMod val="75000"/>
                  </a:schemeClr>
                </a:solidFill>
                <a:latin typeface="Garamond" panose="02020404030301010803" pitchFamily="18" charset="0"/>
              </a:rPr>
              <a:t> February 2025</a:t>
            </a:r>
          </a:p>
        </p:txBody>
      </p:sp>
      <p:pic>
        <p:nvPicPr>
          <p:cNvPr id="4" name="Picture 3">
            <a:extLst>
              <a:ext uri="{FF2B5EF4-FFF2-40B4-BE49-F238E27FC236}">
                <a16:creationId xmlns:a16="http://schemas.microsoft.com/office/drawing/2014/main" id="{F5E8718A-B5C7-650D-462F-24CFF1DF2E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a:extLst>
              <a:ext uri="{FF2B5EF4-FFF2-40B4-BE49-F238E27FC236}">
                <a16:creationId xmlns:a16="http://schemas.microsoft.com/office/drawing/2014/main" id="{EA1DE39B-130B-0D53-2514-F0FBDD13FDF5}"/>
              </a:ext>
            </a:extLst>
          </p:cNvPr>
          <p:cNvSpPr txBox="1"/>
          <p:nvPr/>
        </p:nvSpPr>
        <p:spPr>
          <a:xfrm>
            <a:off x="7248143" y="635212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a:extLst>
              <a:ext uri="{FF2B5EF4-FFF2-40B4-BE49-F238E27FC236}">
                <a16:creationId xmlns:a16="http://schemas.microsoft.com/office/drawing/2014/main" id="{F564EB8A-48A9-F371-48B9-D72B5E4D148B}"/>
              </a:ext>
            </a:extLst>
          </p:cNvPr>
          <p:cNvSpPr txBox="1">
            <a:spLocks/>
          </p:cNvSpPr>
          <p:nvPr/>
        </p:nvSpPr>
        <p:spPr>
          <a:xfrm>
            <a:off x="1523997" y="256903"/>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5">
                    <a:lumMod val="75000"/>
                  </a:schemeClr>
                </a:solidFill>
                <a:latin typeface="Garamond" panose="02020404030301010803" pitchFamily="18" charset="0"/>
              </a:rPr>
              <a:t>Walking the Path</a:t>
            </a:r>
          </a:p>
        </p:txBody>
      </p:sp>
      <p:sp>
        <p:nvSpPr>
          <p:cNvPr id="9" name="Subtitle 2">
            <a:extLst>
              <a:ext uri="{FF2B5EF4-FFF2-40B4-BE49-F238E27FC236}">
                <a16:creationId xmlns:a16="http://schemas.microsoft.com/office/drawing/2014/main" id="{4434D18C-A3D1-A840-838E-60868FAD9415}"/>
              </a:ext>
            </a:extLst>
          </p:cNvPr>
          <p:cNvSpPr txBox="1">
            <a:spLocks/>
          </p:cNvSpPr>
          <p:nvPr/>
        </p:nvSpPr>
        <p:spPr>
          <a:xfrm>
            <a:off x="1135844" y="4889556"/>
            <a:ext cx="1011171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Walking the Path of Saintliness ~</a:t>
            </a:r>
          </a:p>
        </p:txBody>
      </p:sp>
      <p:pic>
        <p:nvPicPr>
          <p:cNvPr id="2" name="Picture 1">
            <a:extLst>
              <a:ext uri="{FF2B5EF4-FFF2-40B4-BE49-F238E27FC236}">
                <a16:creationId xmlns:a16="http://schemas.microsoft.com/office/drawing/2014/main" id="{38D59BC5-9ED0-B835-5FEF-5C985C42F55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1" y="5029200"/>
            <a:ext cx="1865376" cy="1828800"/>
          </a:xfrm>
          <a:prstGeom prst="rect">
            <a:avLst/>
          </a:prstGeom>
        </p:spPr>
      </p:pic>
      <p:pic>
        <p:nvPicPr>
          <p:cNvPr id="1026" name="Picture 2">
            <a:extLst>
              <a:ext uri="{FF2B5EF4-FFF2-40B4-BE49-F238E27FC236}">
                <a16:creationId xmlns:a16="http://schemas.microsoft.com/office/drawing/2014/main" id="{0F44FAF2-34C3-EDE2-5B19-DB07F69AA00E}"/>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580687" y="1871184"/>
            <a:ext cx="5030620" cy="3018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2768846"/>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674C4D908A1454EA680D99890B63DD8" ma:contentTypeVersion="11" ma:contentTypeDescription="Create a new document." ma:contentTypeScope="" ma:versionID="9402c1d68d3900ee211fc7516b8e0b3d">
  <xsd:schema xmlns:xsd="http://www.w3.org/2001/XMLSchema" xmlns:xs="http://www.w3.org/2001/XMLSchema" xmlns:p="http://schemas.microsoft.com/office/2006/metadata/properties" xmlns:ns3="66f78821-969e-443f-8b7e-99ce487fda93" targetNamespace="http://schemas.microsoft.com/office/2006/metadata/properties" ma:root="true" ma:fieldsID="41d38482d1c0efd77029f8be5c83b58b" ns3:_="">
    <xsd:import namespace="66f78821-969e-443f-8b7e-99ce487fda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f78821-969e-443f-8b7e-99ce487fda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51E2457-5AA8-4476-B0FB-665F6FA191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f78821-969e-443f-8b7e-99ce487fda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71895A-9627-4D5A-93F3-5760510F593D}">
  <ds:schemaRefs>
    <ds:schemaRef ds:uri="http://schemas.microsoft.com/sharepoint/v3/contenttype/forms"/>
  </ds:schemaRefs>
</ds:datastoreItem>
</file>

<file path=customXml/itemProps3.xml><?xml version="1.0" encoding="utf-8"?>
<ds:datastoreItem xmlns:ds="http://schemas.openxmlformats.org/officeDocument/2006/customXml" ds:itemID="{5F5F0585-C9A4-4F37-BF45-19570350497D}">
  <ds:schemaRefs>
    <ds:schemaRef ds:uri="http://schemas.openxmlformats.org/package/2006/metadata/core-properties"/>
    <ds:schemaRef ds:uri="http://schemas.microsoft.com/office/2006/documentManagement/types"/>
    <ds:schemaRef ds:uri="http://schemas.microsoft.com/office/infopath/2007/PartnerControls"/>
    <ds:schemaRef ds:uri="66f78821-969e-443f-8b7e-99ce487fda93"/>
    <ds:schemaRef ds:uri="http://purl.org/dc/elements/1.1/"/>
    <ds:schemaRef ds:uri="http://schemas.microsoft.com/office/2006/metadata/properties"/>
    <ds:schemaRef ds:uri="http://purl.org/dc/term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10577</TotalTime>
  <Words>546</Words>
  <Application>Microsoft Office PowerPoint</Application>
  <PresentationFormat>Widescreen</PresentationFormat>
  <Paragraphs>56</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Garamond</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Rites of the Catholic Church # 3</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720</cp:revision>
  <dcterms:created xsi:type="dcterms:W3CDTF">2019-09-06T14:56:38Z</dcterms:created>
  <dcterms:modified xsi:type="dcterms:W3CDTF">2024-12-17T15:07:21Z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0x0101001674C4D908A1454EA680D99890B63DD8</vt:lpwstr>
  </property>
</Properties>
</file>