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94" r:id="rId5"/>
    <p:sldId id="377" r:id="rId6"/>
    <p:sldId id="297" r:id="rId7"/>
    <p:sldId id="396" r:id="rId8"/>
    <p:sldId id="360" r:id="rId9"/>
    <p:sldId id="272" r:id="rId10"/>
    <p:sldId id="402" r:id="rId11"/>
    <p:sldId id="4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FF"/>
    <a:srgbClr val="FFCC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1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F46471EC-0499-480C-AAB0-F9674780D1B0}"/>
    <pc:docChg chg="modSld">
      <pc:chgData name="John Adams" userId="1143faee-bb16-416e-8056-0ed4c730fe93" providerId="ADAL" clId="{F46471EC-0499-480C-AAB0-F9674780D1B0}" dt="2025-03-03T09:55:13.893" v="41" actId="20577"/>
      <pc:docMkLst>
        <pc:docMk/>
      </pc:docMkLst>
      <pc:sldChg chg="modSp mod">
        <pc:chgData name="John Adams" userId="1143faee-bb16-416e-8056-0ed4c730fe93" providerId="ADAL" clId="{F46471EC-0499-480C-AAB0-F9674780D1B0}" dt="2025-03-03T09:55:13.893" v="41" actId="20577"/>
        <pc:sldMkLst>
          <pc:docMk/>
          <pc:sldMk cId="2339235338" sldId="272"/>
        </pc:sldMkLst>
        <pc:spChg chg="mod">
          <ac:chgData name="John Adams" userId="1143faee-bb16-416e-8056-0ed4c730fe93" providerId="ADAL" clId="{F46471EC-0499-480C-AAB0-F9674780D1B0}" dt="2025-03-03T09:55:13.893" v="41" actId="20577"/>
          <ac:spMkLst>
            <pc:docMk/>
            <pc:sldMk cId="2339235338" sldId="272"/>
            <ac:spMk id="3" creationId="{00000000-0000-0000-0000-000000000000}"/>
          </ac:spMkLst>
        </pc:spChg>
      </pc:sldChg>
      <pc:sldChg chg="modSp mod">
        <pc:chgData name="John Adams" userId="1143faee-bb16-416e-8056-0ed4c730fe93" providerId="ADAL" clId="{F46471EC-0499-480C-AAB0-F9674780D1B0}" dt="2025-03-03T09:45:35.375" v="33" actId="20577"/>
        <pc:sldMkLst>
          <pc:docMk/>
          <pc:sldMk cId="1884301607" sldId="402"/>
        </pc:sldMkLst>
        <pc:spChg chg="mod">
          <ac:chgData name="John Adams" userId="1143faee-bb16-416e-8056-0ed4c730fe93" providerId="ADAL" clId="{F46471EC-0499-480C-AAB0-F9674780D1B0}" dt="2025-03-03T09:45:35.375" v="33" actId="20577"/>
          <ac:spMkLst>
            <pc:docMk/>
            <pc:sldMk cId="1884301607" sldId="402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04/03/2025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10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Forgiveness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3"/>
          <a:stretch/>
        </p:blipFill>
        <p:spPr bwMode="auto">
          <a:xfrm>
            <a:off x="3295470" y="2138769"/>
            <a:ext cx="5388841" cy="26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3705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41765" y="284490"/>
            <a:ext cx="10976097" cy="1292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6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Walking the Path of Forgiveness</a:t>
            </a:r>
            <a:endParaRPr lang="en-GB" sz="6600" dirty="0">
              <a:solidFill>
                <a:schemeClr val="accent5">
                  <a:lumMod val="75000"/>
                </a:schemeClr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31000-85C1-27F4-641E-EAD5440E4FE7}"/>
              </a:ext>
            </a:extLst>
          </p:cNvPr>
          <p:cNvSpPr txBox="1"/>
          <p:nvPr/>
        </p:nvSpPr>
        <p:spPr>
          <a:xfrm>
            <a:off x="641765" y="2051240"/>
            <a:ext cx="8964593" cy="4708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Fast from apparent darkness; feast on God’s light.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Fast from words that cut down; feast on speech that uplifts.</a:t>
            </a:r>
            <a:br>
              <a:rPr lang="en-GB" sz="2400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Fast from gossip; feast on affirmations.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Fast from discontent; feast on gratitude.</a:t>
            </a:r>
            <a:br>
              <a:rPr lang="en-GB" sz="2400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Fast from pessimism; feast on hope.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Fast from anger; feast on patience.</a:t>
            </a:r>
            <a:br>
              <a:rPr lang="en-GB" sz="2400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Fast from self-centeredness; feast on compassion.</a:t>
            </a:r>
            <a:br>
              <a:rPr lang="en-GB" sz="2400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Fast from giving up; feast on enthusiasm.</a:t>
            </a:r>
            <a:br>
              <a:rPr lang="en-GB" sz="2400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Fast from the shadows of sorrow; feast on trust in God.</a:t>
            </a:r>
          </a:p>
          <a:p>
            <a:r>
              <a:rPr lang="en-GB" sz="2400" dirty="0">
                <a:latin typeface="Garamond" panose="02020404030301010803" pitchFamily="18" charset="0"/>
              </a:rPr>
              <a:t>Fast from focusing on problems; feast on unceasing prayer.</a:t>
            </a:r>
            <a:br>
              <a:rPr lang="en-GB" sz="2400" dirty="0">
                <a:latin typeface="Garamond" panose="02020404030301010803" pitchFamily="18" charset="0"/>
              </a:rPr>
            </a:br>
            <a:r>
              <a:rPr lang="en-GB" sz="2400" dirty="0">
                <a:latin typeface="Garamond" panose="02020404030301010803" pitchFamily="18" charset="0"/>
              </a:rPr>
              <a:t>Fast from anxiety; feast on faith.</a:t>
            </a: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 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624" y="2869135"/>
            <a:ext cx="4021238" cy="23812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840402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0939" y="2335689"/>
            <a:ext cx="595568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1</a:t>
            </a:r>
            <a:r>
              <a:rPr lang="en-GB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st</a:t>
            </a:r>
            <a:r>
              <a:rPr lang="en-GB" b="1" dirty="0">
                <a:solidFill>
                  <a:srgbClr val="FF0000"/>
                </a:solidFill>
                <a:latin typeface="Garamond" panose="02020404030301010803" pitchFamily="18" charset="0"/>
              </a:rPr>
              <a:t> Sunday of Lent</a:t>
            </a:r>
          </a:p>
          <a:p>
            <a:pPr algn="ctr"/>
            <a:r>
              <a:rPr lang="en-GB" sz="3600" b="1" dirty="0">
                <a:latin typeface="Garamond" panose="02020404030301010803" pitchFamily="18" charset="0"/>
              </a:rPr>
              <a:t>Sunday 9</a:t>
            </a:r>
            <a:r>
              <a:rPr lang="en-GB" sz="3600" b="1" baseline="30000" dirty="0">
                <a:latin typeface="Garamond" panose="02020404030301010803" pitchFamily="18" charset="0"/>
              </a:rPr>
              <a:t>th</a:t>
            </a:r>
            <a:r>
              <a:rPr lang="en-GB" sz="3600" b="1" dirty="0">
                <a:latin typeface="Garamond" panose="02020404030301010803" pitchFamily="18" charset="0"/>
              </a:rPr>
              <a:t> March 2025</a:t>
            </a:r>
            <a:r>
              <a:rPr lang="en-GB" sz="3600" dirty="0">
                <a:latin typeface="Garamond" panose="02020404030301010803" pitchFamily="18" charset="0"/>
              </a:rPr>
              <a:t>    </a:t>
            </a:r>
          </a:p>
          <a:p>
            <a:pPr algn="ctr"/>
            <a:endParaRPr lang="en-GB" sz="400" dirty="0">
              <a:latin typeface="Garamond" panose="02020404030301010803" pitchFamily="18" charset="0"/>
            </a:endParaRPr>
          </a:p>
          <a:p>
            <a:pPr algn="ctr"/>
            <a:r>
              <a:rPr lang="en-GB" sz="3600" dirty="0">
                <a:latin typeface="Garamond" panose="02020404030301010803" pitchFamily="18" charset="0"/>
              </a:rPr>
              <a:t>In the Gospel of Luke,             Jesus says :</a:t>
            </a:r>
            <a:endParaRPr lang="en-GB" dirty="0">
              <a:latin typeface="Garamond" panose="02020404030301010803" pitchFamily="18" charset="0"/>
            </a:endParaRPr>
          </a:p>
          <a:p>
            <a:pPr algn="ctr"/>
            <a:r>
              <a:rPr lang="en-GB" sz="400" dirty="0">
                <a:latin typeface="Garamond" panose="02020404030301010803" pitchFamily="18" charset="0"/>
              </a:rPr>
              <a:t>                                              </a:t>
            </a:r>
          </a:p>
          <a:p>
            <a:pPr algn="ctr"/>
            <a:r>
              <a:rPr lang="en-GB" dirty="0">
                <a:latin typeface="Garamond" panose="02020404030301010803" pitchFamily="18" charset="0"/>
              </a:rPr>
              <a:t>  </a:t>
            </a:r>
            <a:r>
              <a:rPr lang="en-GB" sz="4000" dirty="0">
                <a:latin typeface="Garamond" panose="02020404030301010803" pitchFamily="18" charset="0"/>
              </a:rPr>
              <a:t>“You shall worship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the Lord your God.”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0BB082-7727-8901-CE4B-6FE41B12C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/>
          <a:stretch/>
        </p:blipFill>
        <p:spPr bwMode="auto">
          <a:xfrm>
            <a:off x="653142" y="2335689"/>
            <a:ext cx="5703589" cy="423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5539" y="2412227"/>
            <a:ext cx="6856873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00" b="1" dirty="0">
              <a:latin typeface="Garamond" panose="02020404030301010803" pitchFamily="18" charset="0"/>
            </a:endParaRPr>
          </a:p>
          <a:p>
            <a:pPr algn="ctr" fontAlgn="base"/>
            <a:r>
              <a:rPr lang="en-US" sz="4400" b="0" i="0" dirty="0">
                <a:effectLst/>
                <a:latin typeface="Garamond" panose="02020404030301010803" pitchFamily="18" charset="0"/>
              </a:rPr>
              <a:t>CHRIST </a:t>
            </a:r>
          </a:p>
          <a:p>
            <a:pPr algn="ctr" fontAlgn="base"/>
            <a:r>
              <a:rPr lang="en-US" sz="4400" b="0" i="0" dirty="0">
                <a:effectLst/>
                <a:latin typeface="Garamond" panose="02020404030301010803" pitchFamily="18" charset="0"/>
              </a:rPr>
              <a:t>BE IN ALL HEARTS THINKING ABOUT ME</a:t>
            </a:r>
            <a:r>
              <a:rPr lang="en-GB" sz="4400" b="0" i="0" dirty="0">
                <a:effectLst/>
                <a:latin typeface="Garamond" panose="02020404030301010803" pitchFamily="18" charset="0"/>
              </a:rPr>
              <a:t>.</a:t>
            </a:r>
            <a:endParaRPr lang="en-US" sz="4400" b="0" i="0" dirty="0">
              <a:effectLst/>
              <a:latin typeface="Garamond" panose="02020404030301010803" pitchFamily="18" charset="0"/>
            </a:endParaRPr>
          </a:p>
          <a:p>
            <a:pPr algn="ctr" fontAlgn="base"/>
            <a:endParaRPr lang="en-US" sz="1050" dirty="0">
              <a:latin typeface="Garamond" panose="02020404030301010803" pitchFamily="18" charset="0"/>
            </a:endParaRPr>
          </a:p>
          <a:p>
            <a:pPr marL="342900" indent="-342900" algn="ctr" fontAlgn="base">
              <a:buFontTx/>
              <a:buChar char="-"/>
            </a:pPr>
            <a:r>
              <a:rPr lang="en-US" sz="2400" i="1" dirty="0">
                <a:latin typeface="Garamond" panose="02020404030301010803" pitchFamily="18" charset="0"/>
              </a:rPr>
              <a:t>From the prayer known as </a:t>
            </a:r>
          </a:p>
          <a:p>
            <a:pPr algn="ctr" fontAlgn="base"/>
            <a:r>
              <a:rPr lang="en-US" sz="2400" i="1" dirty="0">
                <a:latin typeface="Garamond" panose="02020404030301010803" pitchFamily="18" charset="0"/>
              </a:rPr>
              <a:t>      St Patrick’s Breastplate, </a:t>
            </a:r>
          </a:p>
          <a:p>
            <a:pPr algn="ctr" fontAlgn="base"/>
            <a:r>
              <a:rPr lang="en-US" sz="2400" i="1" dirty="0">
                <a:latin typeface="Garamond" panose="02020404030301010803" pitchFamily="18" charset="0"/>
              </a:rPr>
              <a:t>       5</a:t>
            </a:r>
            <a:r>
              <a:rPr lang="en-US" sz="2400" i="1" baseline="30000" dirty="0">
                <a:latin typeface="Garamond" panose="02020404030301010803" pitchFamily="18" charset="0"/>
              </a:rPr>
              <a:t>th</a:t>
            </a:r>
            <a:r>
              <a:rPr lang="en-US" sz="2400" i="1" dirty="0">
                <a:latin typeface="Garamond" panose="02020404030301010803" pitchFamily="18" charset="0"/>
              </a:rPr>
              <a:t> Century</a:t>
            </a:r>
            <a:endParaRPr lang="en-GB" sz="2400" i="1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79972" y="433033"/>
            <a:ext cx="11358561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83F13-03B9-C447-8B18-B9A2A01B4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0"/>
          <a:stretch/>
        </p:blipFill>
        <p:spPr>
          <a:xfrm>
            <a:off x="220766" y="2159670"/>
            <a:ext cx="4835997" cy="45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6942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5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9711" y="2108467"/>
            <a:ext cx="7122290" cy="3827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5400" dirty="0">
                <a:latin typeface="Garamond" panose="02020404030301010803" pitchFamily="18" charset="0"/>
              </a:rPr>
              <a:t>“Forgiveness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5400" dirty="0">
                <a:latin typeface="Garamond" panose="02020404030301010803" pitchFamily="18" charset="0"/>
              </a:rPr>
              <a:t>restores peace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r>
              <a:rPr lang="en-GB" sz="5400" dirty="0">
                <a:latin typeface="Garamond" panose="02020404030301010803" pitchFamily="18" charset="0"/>
              </a:rPr>
              <a:t>in our hearts.”</a:t>
            </a: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</a:t>
            </a: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340368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90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24425" y="272937"/>
            <a:ext cx="6815137" cy="23450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John of God                  </a:t>
            </a:r>
          </a:p>
          <a:p>
            <a:pPr algn="ctr"/>
            <a:endParaRPr lang="en-GB" altLang="en-US" sz="7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:8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424" y="2764470"/>
            <a:ext cx="68151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>
                <a:latin typeface="Garamond" panose="02020404030301010803" pitchFamily="18" charset="0"/>
              </a:rPr>
              <a:t>St John </a:t>
            </a:r>
            <a:r>
              <a:rPr lang="en-GB" sz="2000" dirty="0">
                <a:latin typeface="Garamond" panose="02020404030301010803" pitchFamily="18" charset="0"/>
              </a:rPr>
              <a:t>of God was born on 8</a:t>
            </a:r>
            <a:r>
              <a:rPr lang="en-GB" sz="2000" baseline="30000" dirty="0">
                <a:latin typeface="Garamond" panose="02020404030301010803" pitchFamily="18" charset="0"/>
              </a:rPr>
              <a:t>th</a:t>
            </a:r>
            <a:r>
              <a:rPr lang="en-GB" sz="2000" dirty="0">
                <a:latin typeface="Garamond" panose="02020404030301010803" pitchFamily="18" charset="0"/>
              </a:rPr>
              <a:t> March 1495 at Montemor-o-Novo in Portugal. He enlisted twice to fight in the Spanish army, once against the French and later against the Turks. </a:t>
            </a:r>
          </a:p>
          <a:p>
            <a:pPr algn="just"/>
            <a:r>
              <a:rPr lang="en-GB" sz="2000" dirty="0">
                <a:latin typeface="Garamond" panose="02020404030301010803" pitchFamily="18" charset="0"/>
              </a:rPr>
              <a:t>After years of living a highly religious way of life in Spain, resulting from a conversion experience, in 1535 he founded his first hospital at Granada, where he served the sick and afflicted. After ten years spent in the exercise of charity, he died on 8</a:t>
            </a:r>
            <a:r>
              <a:rPr lang="en-GB" sz="2000" baseline="30000" dirty="0">
                <a:latin typeface="Garamond" panose="02020404030301010803" pitchFamily="18" charset="0"/>
              </a:rPr>
              <a:t>th</a:t>
            </a:r>
            <a:r>
              <a:rPr lang="en-GB" sz="2000" dirty="0">
                <a:latin typeface="Garamond" panose="02020404030301010803" pitchFamily="18" charset="0"/>
              </a:rPr>
              <a:t> March 1550, of pneumonia, after he had plunged into a river to save a young man from drowning. He was made a saint by Pope Alexander VIII in 1690 and was declared the patron saint of the dying and of all hospitals by Pope Leo XIII in 1898.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C9D8F-FAF0-DA1F-09AC-CF10ED758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1" y="272937"/>
            <a:ext cx="4381247" cy="63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</p:spPr>
      </p:pic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EF37-16B6-88F0-0DD2-27EC9E80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97" y="280185"/>
            <a:ext cx="11576482" cy="1325563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2E75B6"/>
                </a:solidFill>
                <a:latin typeface="Garamond" panose="02020404030301010803" pitchFamily="18" charset="0"/>
              </a:rPr>
              <a:t>Rites of the Catholic Church # 4</a:t>
            </a:r>
            <a:endParaRPr lang="en-GB" sz="6000" b="1" dirty="0">
              <a:solidFill>
                <a:srgbClr val="2E75B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93147B-923A-EE28-4743-D41E46DEB6A1}"/>
              </a:ext>
            </a:extLst>
          </p:cNvPr>
          <p:cNvSpPr txBox="1">
            <a:spLocks/>
          </p:cNvSpPr>
          <p:nvPr/>
        </p:nvSpPr>
        <p:spPr>
          <a:xfrm>
            <a:off x="239697" y="5445760"/>
            <a:ext cx="9704403" cy="12156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b="1" dirty="0">
              <a:solidFill>
                <a:srgbClr val="2E75B6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The Chaldean Rite</a:t>
            </a:r>
          </a:p>
          <a:p>
            <a:pPr algn="ctr"/>
            <a:endParaRPr lang="en-GB" sz="6000" b="1" dirty="0">
              <a:solidFill>
                <a:srgbClr val="2E75B6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7" y="2047942"/>
            <a:ext cx="2986755" cy="29773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20146" y="1712152"/>
            <a:ext cx="8432157" cy="3899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b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THE SYRO-MALABAR CATHOLIC CHURCH         </a:t>
            </a:r>
            <a:r>
              <a:rPr lang="en-GB" sz="8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                   HURCH </a:t>
            </a:r>
            <a:r>
              <a:rPr lang="en-GB" sz="800" dirty="0">
                <a:solidFill>
                  <a:schemeClr val="bg1"/>
                </a:solidFill>
              </a:rPr>
              <a:t>ccccccccccccccccccccccccccccccccccccccccccccccccccccccccccccccccccccccccccccccccccccccccccccccccccccccccccccccccccccccccccccccccccccccccccccccccccccccccccccccccccccccccccc</a:t>
            </a:r>
            <a:r>
              <a:rPr lang="en-GB" sz="800" b="1" dirty="0">
                <a:solidFill>
                  <a:schemeClr val="bg1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                                      "</a:t>
            </a:r>
            <a:r>
              <a:rPr lang="en-GB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one of the major archiepiscopal churches of the Catholic Church which means that a m</a:t>
            </a:r>
            <a:r>
              <a:rPr lang="en-GB" sz="2400" dirty="0">
                <a:latin typeface="Garamond" panose="02020404030301010803" pitchFamily="18" charset="0"/>
              </a:rPr>
              <a:t>ajor archbishop presides over the entire church. Since January 2024 this has been Major Archbishop is Raphael </a:t>
            </a:r>
            <a:r>
              <a:rPr lang="en-GB" sz="2400" dirty="0" err="1">
                <a:latin typeface="Garamond" panose="02020404030301010803" pitchFamily="18" charset="0"/>
              </a:rPr>
              <a:t>Thattil</a:t>
            </a:r>
            <a:r>
              <a:rPr lang="en-GB" sz="2400" dirty="0">
                <a:latin typeface="Garamond" panose="02020404030301010803" pitchFamily="18" charset="0"/>
              </a:rPr>
              <a:t>. The </a:t>
            </a:r>
            <a:r>
              <a:rPr lang="en-GB" sz="2400" dirty="0" err="1">
                <a:latin typeface="Garamond" panose="02020404030301010803" pitchFamily="18" charset="0"/>
              </a:rPr>
              <a:t>Syro</a:t>
            </a:r>
            <a:r>
              <a:rPr lang="en-GB" sz="2400" dirty="0">
                <a:latin typeface="Garamond" panose="02020404030301010803" pitchFamily="18" charset="0"/>
              </a:rPr>
              <a:t>-Malabar Church is the largest Syriac Christian church and the largest Eastern Catholic church. </a:t>
            </a:r>
            <a:r>
              <a:rPr lang="en-GB" sz="2400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is called “</a:t>
            </a:r>
            <a:r>
              <a:rPr lang="en-GB" sz="2400" dirty="0" err="1">
                <a:latin typeface="Garamond" panose="02020404030301010803" pitchFamily="18" charset="0"/>
              </a:rPr>
              <a:t>Syro</a:t>
            </a:r>
            <a:r>
              <a:rPr lang="en-GB" sz="2400" dirty="0">
                <a:latin typeface="Garamond" panose="02020404030301010803" pitchFamily="18" charset="0"/>
              </a:rPr>
              <a:t>-Malabar” to reflect the church’s use of the East Syriac liturgy and its origins in Malabar (modern-day  Kerala, in India).</a:t>
            </a:r>
            <a:endParaRPr lang="en-GB" sz="2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016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10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March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Walking the Path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Walking the Path of Forgiveness ~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" y="5029200"/>
            <a:ext cx="1865376" cy="18288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9AAFD49-CB98-FB0E-74AF-2796700D1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3"/>
          <a:stretch/>
        </p:blipFill>
        <p:spPr bwMode="auto">
          <a:xfrm>
            <a:off x="3295470" y="2138769"/>
            <a:ext cx="5388841" cy="26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60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74C4D908A1454EA680D99890B63DD8" ma:contentTypeVersion="11" ma:contentTypeDescription="Create a new document." ma:contentTypeScope="" ma:versionID="9402c1d68d3900ee211fc7516b8e0b3d">
  <xsd:schema xmlns:xsd="http://www.w3.org/2001/XMLSchema" xmlns:xs="http://www.w3.org/2001/XMLSchema" xmlns:p="http://schemas.microsoft.com/office/2006/metadata/properties" xmlns:ns3="66f78821-969e-443f-8b7e-99ce487fda93" targetNamespace="http://schemas.microsoft.com/office/2006/metadata/properties" ma:root="true" ma:fieldsID="41d38482d1c0efd77029f8be5c83b58b" ns3:_="">
    <xsd:import namespace="66f78821-969e-443f-8b7e-99ce487fda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78821-969e-443f-8b7e-99ce487fd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5F0585-C9A4-4F37-BF45-19570350497D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66f78821-969e-443f-8b7e-99ce487fda9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71895A-9627-4D5A-93F3-5760510F59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1E2457-5AA8-4476-B0FB-665F6FA191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78821-969e-443f-8b7e-99ce487f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10712</TotalTime>
  <Words>502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Rites of the Catholic Church # 4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733</cp:revision>
  <dcterms:created xsi:type="dcterms:W3CDTF">2019-09-06T14:56:38Z</dcterms:created>
  <dcterms:modified xsi:type="dcterms:W3CDTF">2025-03-04T15:03:26Z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0x0101001674C4D908A1454EA680D99890B63DD8</vt:lpwstr>
  </property>
</Properties>
</file>