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411" r:id="rId6"/>
    <p:sldId id="297" r:id="rId7"/>
    <p:sldId id="396" r:id="rId8"/>
    <p:sldId id="360" r:id="rId9"/>
    <p:sldId id="373" r:id="rId10"/>
    <p:sldId id="413"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C0BD9-7F5B-4D23-8CFC-F58BC7BF265E}" v="3" dt="2025-03-04T13:03:35.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66" d="100"/>
          <a:sy n="66" d="100"/>
        </p:scale>
        <p:origin x="23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52FC404-A442-4BE1-B5FE-B6B592EDCEA4}"/>
    <pc:docChg chg="modSld">
      <pc:chgData name="John Adams" userId="1143faee-bb16-416e-8056-0ed4c730fe93" providerId="ADAL" clId="{852FC404-A442-4BE1-B5FE-B6B592EDCEA4}" dt="2025-03-04T13:31:47.897" v="1" actId="20577"/>
      <pc:docMkLst>
        <pc:docMk/>
      </pc:docMkLst>
      <pc:sldChg chg="modSp mod">
        <pc:chgData name="John Adams" userId="1143faee-bb16-416e-8056-0ed4c730fe93" providerId="ADAL" clId="{852FC404-A442-4BE1-B5FE-B6B592EDCEA4}" dt="2025-03-04T13:31:47.897" v="1" actId="20577"/>
        <pc:sldMkLst>
          <pc:docMk/>
          <pc:sldMk cId="839068252" sldId="411"/>
        </pc:sldMkLst>
        <pc:spChg chg="mod">
          <ac:chgData name="John Adams" userId="1143faee-bb16-416e-8056-0ed4c730fe93" providerId="ADAL" clId="{852FC404-A442-4BE1-B5FE-B6B592EDCEA4}" dt="2025-03-04T13:31:47.897" v="1" actId="20577"/>
          <ac:spMkLst>
            <pc:docMk/>
            <pc:sldMk cId="839068252" sldId="411"/>
            <ac:spMk id="3" creationId="{86474780-D29A-BA9B-DE86-5AFFDA1B96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12/03/2025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Seeking reconciliation—or atonement? - Montreal Dio">
            <a:extLst>
              <a:ext uri="{FF2B5EF4-FFF2-40B4-BE49-F238E27FC236}">
                <a16:creationId xmlns:a16="http://schemas.microsoft.com/office/drawing/2014/main" id="{D604E1D2-0FA4-559B-583A-888E2F1C2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551" y="1750823"/>
            <a:ext cx="5841599" cy="341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41C6-F3F5-4486-20C8-6554C96CDDE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B7DA63-7B2F-5124-137B-578C0A310DCC}"/>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0C1DB3B4-F871-3F63-3887-EA27A6696C07}"/>
              </a:ext>
            </a:extLst>
          </p:cNvPr>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Prayer and Forgiveness</a:t>
            </a:r>
          </a:p>
        </p:txBody>
      </p:sp>
      <p:sp>
        <p:nvSpPr>
          <p:cNvPr id="3" name="Rectangle 2">
            <a:extLst>
              <a:ext uri="{FF2B5EF4-FFF2-40B4-BE49-F238E27FC236}">
                <a16:creationId xmlns:a16="http://schemas.microsoft.com/office/drawing/2014/main" id="{86474780-D29A-BA9B-DE86-5AFFDA1B9640}"/>
              </a:ext>
            </a:extLst>
          </p:cNvPr>
          <p:cNvSpPr/>
          <p:nvPr/>
        </p:nvSpPr>
        <p:spPr>
          <a:xfrm>
            <a:off x="452438" y="2695525"/>
            <a:ext cx="6405562" cy="3354765"/>
          </a:xfrm>
          <a:prstGeom prst="rect">
            <a:avLst/>
          </a:prstGeom>
        </p:spPr>
        <p:txBody>
          <a:bodyPr wrap="square">
            <a:spAutoFit/>
          </a:bodyPr>
          <a:lstStyle/>
          <a:p>
            <a:pPr algn="ctr"/>
            <a:r>
              <a:rPr lang="en-US" sz="4400" b="0" i="0" dirty="0">
                <a:solidFill>
                  <a:srgbClr val="212544"/>
                </a:solidFill>
                <a:effectLst/>
                <a:latin typeface="Garamond" panose="02020404030301010803" pitchFamily="18" charset="0"/>
              </a:rPr>
              <a:t>“Forgive us our trespasses, </a:t>
            </a:r>
          </a:p>
          <a:p>
            <a:pPr algn="ctr"/>
            <a:r>
              <a:rPr lang="en-US" sz="4400" dirty="0">
                <a:solidFill>
                  <a:srgbClr val="212544"/>
                </a:solidFill>
                <a:latin typeface="Garamond" panose="02020404030301010803" pitchFamily="18" charset="0"/>
              </a:rPr>
              <a:t>a</a:t>
            </a:r>
            <a:r>
              <a:rPr lang="en-US" sz="4400" b="0" i="0">
                <a:solidFill>
                  <a:srgbClr val="212544"/>
                </a:solidFill>
                <a:effectLst/>
                <a:latin typeface="Garamond" panose="02020404030301010803" pitchFamily="18" charset="0"/>
              </a:rPr>
              <a:t>s </a:t>
            </a:r>
            <a:r>
              <a:rPr lang="en-US" sz="4400" b="0" i="0" dirty="0">
                <a:solidFill>
                  <a:srgbClr val="212544"/>
                </a:solidFill>
                <a:effectLst/>
                <a:latin typeface="Garamond" panose="02020404030301010803" pitchFamily="18" charset="0"/>
              </a:rPr>
              <a:t>we forgive those </a:t>
            </a:r>
          </a:p>
          <a:p>
            <a:pPr algn="ctr"/>
            <a:r>
              <a:rPr lang="en-US" sz="4400" b="0" i="0" dirty="0">
                <a:solidFill>
                  <a:srgbClr val="212544"/>
                </a:solidFill>
                <a:effectLst/>
                <a:latin typeface="Garamond" panose="02020404030301010803" pitchFamily="18" charset="0"/>
              </a:rPr>
              <a:t>who have trespassed </a:t>
            </a:r>
          </a:p>
          <a:p>
            <a:pPr algn="ctr"/>
            <a:r>
              <a:rPr lang="en-US" sz="4400" b="0" i="0" dirty="0">
                <a:solidFill>
                  <a:srgbClr val="212544"/>
                </a:solidFill>
                <a:effectLst/>
                <a:latin typeface="Garamond" panose="02020404030301010803" pitchFamily="18" charset="0"/>
              </a:rPr>
              <a:t>against us.”</a:t>
            </a:r>
          </a:p>
          <a:p>
            <a:pPr algn="ctr"/>
            <a:r>
              <a:rPr lang="en-US" sz="3600" dirty="0">
                <a:solidFill>
                  <a:srgbClr val="212544"/>
                </a:solidFill>
                <a:latin typeface="Garamond" panose="02020404030301010803" pitchFamily="18" charset="0"/>
              </a:rPr>
              <a:t>                                                         </a:t>
            </a:r>
            <a:endParaRPr lang="en-GB" sz="5000" dirty="0">
              <a:latin typeface="Garamond" panose="02020404030301010803" pitchFamily="18" charset="0"/>
            </a:endParaRPr>
          </a:p>
        </p:txBody>
      </p:sp>
      <p:pic>
        <p:nvPicPr>
          <p:cNvPr id="7" name="Content Placeholder 4">
            <a:extLst>
              <a:ext uri="{FF2B5EF4-FFF2-40B4-BE49-F238E27FC236}">
                <a16:creationId xmlns:a16="http://schemas.microsoft.com/office/drawing/2014/main" id="{89D38914-B9E6-65F2-C321-3EF5C2EFB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I Am Sorry. - Romance - Nigeria">
            <a:extLst>
              <a:ext uri="{FF2B5EF4-FFF2-40B4-BE49-F238E27FC236}">
                <a16:creationId xmlns:a16="http://schemas.microsoft.com/office/drawing/2014/main" id="{672BB710-EC5A-0C82-D82C-567EF0ADC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432" y="2425969"/>
            <a:ext cx="4580304" cy="320621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682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236316" y="2364590"/>
            <a:ext cx="5955684" cy="3587905"/>
          </a:xfrm>
          <a:prstGeom prst="rect">
            <a:avLst/>
          </a:prstGeom>
        </p:spPr>
        <p:txBody>
          <a:bodyPr wrap="square">
            <a:spAutoFit/>
          </a:bodyPr>
          <a:lstStyle/>
          <a:p>
            <a:pPr algn="ctr"/>
            <a:r>
              <a:rPr lang="en-GB" sz="3600" b="1" dirty="0">
                <a:latin typeface="Garamond" panose="02020404030301010803" pitchFamily="18" charset="0"/>
              </a:rPr>
              <a:t>16</a:t>
            </a:r>
            <a:r>
              <a:rPr lang="en-GB" sz="3600" b="1" baseline="30000" dirty="0">
                <a:latin typeface="Garamond" panose="02020404030301010803" pitchFamily="18" charset="0"/>
              </a:rPr>
              <a:t>th</a:t>
            </a:r>
            <a:r>
              <a:rPr lang="en-GB" sz="3600" b="1" dirty="0">
                <a:latin typeface="Garamond" panose="02020404030301010803" pitchFamily="18" charset="0"/>
              </a:rPr>
              <a:t> March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God tells us :</a:t>
            </a: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500" dirty="0">
                <a:latin typeface="Garamond" panose="02020404030301010803" pitchFamily="18" charset="0"/>
              </a:rPr>
              <a:t>                                              </a:t>
            </a:r>
          </a:p>
          <a:p>
            <a:pPr algn="ctr">
              <a:lnSpc>
                <a:spcPct val="107000"/>
              </a:lnSpc>
              <a:spcAft>
                <a:spcPts val="800"/>
              </a:spcAft>
            </a:pPr>
            <a:r>
              <a:rPr lang="en-GB" sz="500" dirty="0">
                <a:latin typeface="Garamond" panose="02020404030301010803" pitchFamily="18" charset="0"/>
              </a:rPr>
              <a:t>  </a:t>
            </a:r>
            <a:r>
              <a:rPr lang="en-GB" sz="3200" dirty="0">
                <a:latin typeface="Garamond" panose="02020404030301010803" pitchFamily="18" charset="0"/>
              </a:rPr>
              <a:t>“</a:t>
            </a:r>
            <a:r>
              <a:rPr lang="en-GB" sz="3200" dirty="0">
                <a:effectLst/>
                <a:latin typeface="Garamond" panose="02020404030301010803" pitchFamily="18" charset="0"/>
                <a:ea typeface="Calibri" panose="020F0502020204030204" pitchFamily="34" charset="0"/>
                <a:cs typeface="Times New Roman" panose="02020603050405020304" pitchFamily="18" charset="0"/>
              </a:rPr>
              <a:t>This is my Son,                            my Chosen One, </a:t>
            </a:r>
          </a:p>
          <a:p>
            <a:pPr algn="ctr"/>
            <a:r>
              <a:rPr lang="en-GB" sz="3200" dirty="0">
                <a:effectLst/>
                <a:latin typeface="Garamond" panose="02020404030301010803" pitchFamily="18" charset="0"/>
                <a:ea typeface="Calibri" panose="020F0502020204030204" pitchFamily="34" charset="0"/>
                <a:cs typeface="Times New Roman" panose="02020603050405020304" pitchFamily="18" charset="0"/>
              </a:rPr>
              <a:t>listen to Him.”</a:t>
            </a:r>
            <a:endParaRPr lang="en-GB" sz="32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a:extLst>
              <a:ext uri="{FF2B5EF4-FFF2-40B4-BE49-F238E27FC236}">
                <a16:creationId xmlns:a16="http://schemas.microsoft.com/office/drawing/2014/main" id="{4DD420B4-7CE9-CBB0-C729-15D74026B7ED}"/>
              </a:ext>
            </a:extLst>
          </p:cNvPr>
          <p:cNvPicPr>
            <a:picLocks noChangeAspect="1"/>
          </p:cNvPicPr>
          <p:nvPr/>
        </p:nvPicPr>
        <p:blipFill>
          <a:blip r:embed="rId3"/>
          <a:srcRect l="3759" r="7692"/>
          <a:stretch/>
        </p:blipFill>
        <p:spPr>
          <a:xfrm>
            <a:off x="627128" y="2217246"/>
            <a:ext cx="6507097" cy="4551854"/>
          </a:xfrm>
          <a:prstGeom prst="rect">
            <a:avLst/>
          </a:prstGeom>
          <a:effectLst>
            <a:softEdge rad="317500"/>
          </a:effec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402161" y="2323797"/>
            <a:ext cx="5539012" cy="3822650"/>
          </a:xfrm>
          <a:prstGeom prst="rect">
            <a:avLst/>
          </a:prstGeom>
        </p:spPr>
        <p:txBody>
          <a:bodyPr wrap="square">
            <a:spAutoFit/>
          </a:bodyPr>
          <a:lstStyle/>
          <a:p>
            <a:pPr algn="ctr"/>
            <a:endParaRPr lang="en-GB" sz="1200" b="1" dirty="0">
              <a:latin typeface="Garamond" panose="02020404030301010803" pitchFamily="18" charset="0"/>
            </a:endParaRPr>
          </a:p>
          <a:p>
            <a:pPr algn="ctr">
              <a:lnSpc>
                <a:spcPct val="107000"/>
              </a:lnSpc>
              <a:spcAft>
                <a:spcPts val="800"/>
              </a:spcAft>
            </a:pPr>
            <a:r>
              <a:rPr lang="en-GB" sz="4400" dirty="0">
                <a:effectLst/>
                <a:latin typeface="Garamond" panose="02020404030301010803" pitchFamily="18" charset="0"/>
                <a:ea typeface="Calibri" panose="020F0502020204030204" pitchFamily="34" charset="0"/>
                <a:cs typeface="Times New Roman" panose="02020603050405020304" pitchFamily="18" charset="0"/>
              </a:rPr>
              <a:t>CHRIST BE                   ON ALL TONGUES THAT SPEAK OF ME.</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2050" name="Picture 2" descr="Jesus speaks with the little children.">
            <a:extLst>
              <a:ext uri="{FF2B5EF4-FFF2-40B4-BE49-F238E27FC236}">
                <a16:creationId xmlns:a16="http://schemas.microsoft.com/office/drawing/2014/main" id="{343F7457-EDCB-8A1B-A8BA-86AF6B5645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86" t="338" r="9066" b="-338"/>
          <a:stretch/>
        </p:blipFill>
        <p:spPr bwMode="auto">
          <a:xfrm>
            <a:off x="317502" y="2094491"/>
            <a:ext cx="5921373" cy="43104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45886" y="2162481"/>
            <a:ext cx="7122290" cy="3831562"/>
          </a:xfrm>
          <a:prstGeom prst="rect">
            <a:avLst/>
          </a:prstGeom>
          <a:noFill/>
        </p:spPr>
        <p:txBody>
          <a:bodyPr wrap="square" rtlCol="0">
            <a:spAutoFit/>
          </a:bodyPr>
          <a:lstStyle/>
          <a:p>
            <a:pPr algn="ctr">
              <a:lnSpc>
                <a:spcPct val="107000"/>
              </a:lnSpc>
              <a:spcAft>
                <a:spcPts val="800"/>
              </a:spcAft>
              <a:buClr>
                <a:srgbClr val="212121"/>
              </a:buClr>
            </a:pPr>
            <a:r>
              <a:rPr lang="en-GB" sz="4400" dirty="0">
                <a:latin typeface="Garamond" panose="02020404030301010803" pitchFamily="18" charset="0"/>
              </a:rPr>
              <a:t>“</a:t>
            </a:r>
            <a:r>
              <a:rPr lang="en-GB" sz="4400" dirty="0">
                <a:effectLst/>
                <a:latin typeface="Garamond" panose="02020404030301010803" pitchFamily="18" charset="0"/>
                <a:ea typeface="Calibri" panose="020F0502020204030204" pitchFamily="34" charset="0"/>
                <a:cs typeface="Times New Roman" panose="02020603050405020304" pitchFamily="18" charset="0"/>
              </a:rPr>
              <a:t>Forgiveness                                  is the oxygen                                 which purifies the air              of hatred.”</a:t>
            </a: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15248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St Patrick’s Day : 17</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March ~</a:t>
            </a:r>
            <a:endParaRPr lang="en-GB" sz="66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1026" name="Picture 2" descr="upload.wikimedia.org/wikipedia/commons/thumb/2/...">
            <a:extLst>
              <a:ext uri="{FF2B5EF4-FFF2-40B4-BE49-F238E27FC236}">
                <a16:creationId xmlns:a16="http://schemas.microsoft.com/office/drawing/2014/main" id="{333B8D65-F8FC-41FD-B188-6DDF87989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482"/>
          <a:stretch/>
        </p:blipFill>
        <p:spPr bwMode="auto">
          <a:xfrm>
            <a:off x="552435" y="1985818"/>
            <a:ext cx="4470994" cy="4692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20DA52-60C3-4862-B51D-C475A068156E}"/>
              </a:ext>
            </a:extLst>
          </p:cNvPr>
          <p:cNvSpPr txBox="1"/>
          <p:nvPr/>
        </p:nvSpPr>
        <p:spPr>
          <a:xfrm>
            <a:off x="5202992" y="2125206"/>
            <a:ext cx="6989008" cy="4493538"/>
          </a:xfrm>
          <a:prstGeom prst="rect">
            <a:avLst/>
          </a:prstGeom>
          <a:noFill/>
        </p:spPr>
        <p:txBody>
          <a:bodyPr wrap="square" rtlCol="0">
            <a:spAutoFit/>
          </a:bodyPr>
          <a:lstStyle/>
          <a:p>
            <a:pPr algn="l"/>
            <a:r>
              <a:rPr lang="en-US" sz="2800" b="0" i="0" dirty="0">
                <a:effectLst/>
                <a:latin typeface="Garamond" panose="02020404030301010803" pitchFamily="18" charset="0"/>
              </a:rPr>
              <a:t>Christ beside me, Christ before me,</a:t>
            </a:r>
            <a:br>
              <a:rPr lang="en-US" sz="2800" b="0" i="0" dirty="0">
                <a:effectLst/>
                <a:latin typeface="Garamond" panose="02020404030301010803" pitchFamily="18" charset="0"/>
              </a:rPr>
            </a:br>
            <a:r>
              <a:rPr lang="en-US" sz="2800" b="0" i="0" dirty="0">
                <a:effectLst/>
                <a:latin typeface="Garamond" panose="02020404030301010803" pitchFamily="18" charset="0"/>
              </a:rPr>
              <a:t>Christ behind me, King of my heart;</a:t>
            </a:r>
            <a:br>
              <a:rPr lang="en-US" sz="2800" b="0" i="0" dirty="0">
                <a:effectLst/>
                <a:latin typeface="Garamond" panose="02020404030301010803" pitchFamily="18" charset="0"/>
              </a:rPr>
            </a:br>
            <a:r>
              <a:rPr lang="en-US" sz="2800" b="0" i="0" dirty="0">
                <a:effectLst/>
                <a:latin typeface="Garamond" panose="02020404030301010803" pitchFamily="18" charset="0"/>
              </a:rPr>
              <a:t>Christ within me, Christ below me,</a:t>
            </a:r>
            <a:br>
              <a:rPr lang="en-US" sz="2800" b="0" i="0" dirty="0">
                <a:effectLst/>
                <a:latin typeface="Garamond" panose="02020404030301010803" pitchFamily="18" charset="0"/>
              </a:rPr>
            </a:br>
            <a:r>
              <a:rPr lang="en-US" sz="2800" b="0" i="0" dirty="0">
                <a:effectLst/>
                <a:latin typeface="Garamond" panose="02020404030301010803" pitchFamily="18" charset="0"/>
              </a:rPr>
              <a:t>Christ above me, never to part.</a:t>
            </a:r>
            <a:r>
              <a:rPr lang="en-US" sz="800" b="0" i="0" dirty="0">
                <a:effectLst/>
                <a:latin typeface="Garamond" panose="02020404030301010803" pitchFamily="18" charset="0"/>
              </a:rPr>
              <a:t/>
            </a:r>
            <a:br>
              <a:rPr lang="en-US" sz="800" b="0" i="0" dirty="0">
                <a:effectLst/>
                <a:latin typeface="Garamond" panose="02020404030301010803" pitchFamily="18" charset="0"/>
              </a:rPr>
            </a:br>
            <a:endParaRPr lang="en-US" sz="800" b="0" i="0" dirty="0">
              <a:effectLst/>
              <a:latin typeface="Garamond" panose="02020404030301010803" pitchFamily="18" charset="0"/>
            </a:endParaRPr>
          </a:p>
          <a:p>
            <a:pPr algn="l"/>
            <a:r>
              <a:rPr lang="en-US" sz="2800" b="0" i="0" dirty="0">
                <a:effectLst/>
                <a:latin typeface="Garamond" panose="02020404030301010803" pitchFamily="18" charset="0"/>
              </a:rPr>
              <a:t>Christ on my right hand, Christ on my left hand,</a:t>
            </a:r>
            <a:br>
              <a:rPr lang="en-US" sz="2800" b="0" i="0" dirty="0">
                <a:effectLst/>
                <a:latin typeface="Garamond" panose="02020404030301010803" pitchFamily="18" charset="0"/>
              </a:rPr>
            </a:br>
            <a:r>
              <a:rPr lang="en-US" sz="2800" b="0" i="0" dirty="0">
                <a:effectLst/>
                <a:latin typeface="Garamond" panose="02020404030301010803" pitchFamily="18" charset="0"/>
              </a:rPr>
              <a:t>Christ all around me, shield in the strife;</a:t>
            </a:r>
            <a:br>
              <a:rPr lang="en-US" sz="2800" b="0" i="0" dirty="0">
                <a:effectLst/>
                <a:latin typeface="Garamond" panose="02020404030301010803" pitchFamily="18" charset="0"/>
              </a:rPr>
            </a:br>
            <a:r>
              <a:rPr lang="en-US" sz="2800" b="0" i="0" dirty="0">
                <a:effectLst/>
                <a:latin typeface="Garamond" panose="02020404030301010803" pitchFamily="18" charset="0"/>
              </a:rPr>
              <a:t>Christ in my sleeping, Christ in my sitting,</a:t>
            </a:r>
            <a:br>
              <a:rPr lang="en-US" sz="2800" b="0" i="0" dirty="0">
                <a:effectLst/>
                <a:latin typeface="Garamond" panose="02020404030301010803" pitchFamily="18" charset="0"/>
              </a:rPr>
            </a:br>
            <a:r>
              <a:rPr lang="en-US" sz="2800" b="0" i="0" dirty="0">
                <a:effectLst/>
                <a:latin typeface="Garamond" panose="02020404030301010803" pitchFamily="18" charset="0"/>
              </a:rPr>
              <a:t>Christ in my rising, light of my life.</a:t>
            </a:r>
          </a:p>
          <a:p>
            <a:pPr algn="l"/>
            <a:endParaRPr lang="en-US" sz="800" b="0" i="0" dirty="0">
              <a:effectLst/>
              <a:latin typeface="Garamond" panose="02020404030301010803" pitchFamily="18" charset="0"/>
            </a:endParaRPr>
          </a:p>
          <a:p>
            <a:pPr algn="l"/>
            <a:r>
              <a:rPr lang="en-US" sz="2400" i="1" dirty="0">
                <a:latin typeface="Garamond" panose="02020404030301010803" pitchFamily="18" charset="0"/>
              </a:rPr>
              <a:t>                        - from St Patrick’s Breastplate</a:t>
            </a:r>
            <a:endParaRPr lang="en-US" sz="2400" b="0" i="1" dirty="0">
              <a:effectLst/>
              <a:latin typeface="Garamond" panose="02020404030301010803" pitchFamily="18" charset="0"/>
            </a:endParaRPr>
          </a:p>
          <a:p>
            <a:endParaRPr lang="en-GB" dirty="0"/>
          </a:p>
        </p:txBody>
      </p:sp>
    </p:spTree>
    <p:extLst>
      <p:ext uri="{BB962C8B-B14F-4D97-AF65-F5344CB8AC3E}">
        <p14:creationId xmlns:p14="http://schemas.microsoft.com/office/powerpoint/2010/main" val="3950083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282750" y="1745186"/>
            <a:ext cx="7533429" cy="3477875"/>
          </a:xfrm>
          <a:prstGeom prst="rect">
            <a:avLst/>
          </a:prstGeom>
          <a:noFill/>
        </p:spPr>
        <p:txBody>
          <a:bodyPr wrap="square" rtlCol="0">
            <a:spAutoFit/>
          </a:bodyPr>
          <a:lstStyle/>
          <a:p>
            <a:pPr algn="ctr"/>
            <a:r>
              <a:rPr lang="en-GB" sz="2400" b="1" dirty="0">
                <a:latin typeface="Garamond" panose="02020404030301010803" pitchFamily="18" charset="0"/>
              </a:rPr>
              <a:t>THE ALBANIAN GREEK CATHOLIC CHURCH</a:t>
            </a:r>
          </a:p>
          <a:p>
            <a:pPr algn="ctr"/>
            <a:endParaRPr lang="en-GB" sz="400" b="1" dirty="0">
              <a:solidFill>
                <a:srgbClr val="FF0000"/>
              </a:solidFill>
              <a:latin typeface="Garamond" panose="02020404030301010803" pitchFamily="18" charset="0"/>
            </a:endParaRPr>
          </a:p>
          <a:p>
            <a:pPr algn="just"/>
            <a:r>
              <a:rPr lang="en-US" sz="2400" dirty="0">
                <a:latin typeface="Garamond" panose="02020404030301010803" pitchFamily="18" charset="0"/>
              </a:rPr>
              <a:t>Sometimes called the Albanian Greek Catholic Church, sometimes called the Albanian Byzantine Catholic Church, its members are largely resident in Albania.  During the Communist era the Church was effectively banned and until 1998 there was not a single parish church.  Even today it only has some 3,200 members in 9 parishes with 11 churches.  Their current archbishop, of the Archdiocese of Shköder-Pult,  is Archbishop Angelo Massafra, who retires this year</a:t>
            </a:r>
            <a:r>
              <a:rPr lang="en-US" sz="2400" dirty="0">
                <a:solidFill>
                  <a:srgbClr val="FF0000"/>
                </a:solidFill>
                <a:latin typeface="Garamond" panose="02020404030301010803" pitchFamily="18" charset="0"/>
              </a:rPr>
              <a:t>.</a:t>
            </a:r>
            <a:endParaRPr lang="en-GB" sz="2400" dirty="0">
              <a:solidFill>
                <a:srgbClr val="FF0000"/>
              </a:solidFill>
              <a:latin typeface="Garamond" panose="02020404030301010803" pitchFamily="18" charset="0"/>
            </a:endParaRPr>
          </a:p>
        </p:txBody>
      </p:sp>
      <p:pic>
        <p:nvPicPr>
          <p:cNvPr id="8" name="Picture 7">
            <a:extLst>
              <a:ext uri="{FF2B5EF4-FFF2-40B4-BE49-F238E27FC236}">
                <a16:creationId xmlns:a16="http://schemas.microsoft.com/office/drawing/2014/main" id="{6CD098E1-5C6E-BEFD-8C26-C60BF462FF22}"/>
              </a:ext>
            </a:extLst>
          </p:cNvPr>
          <p:cNvPicPr>
            <a:picLocks noChangeAspect="1"/>
          </p:cNvPicPr>
          <p:nvPr/>
        </p:nvPicPr>
        <p:blipFill>
          <a:blip r:embed="rId3"/>
          <a:srcRect l="9744" r="15443"/>
          <a:stretch/>
        </p:blipFill>
        <p:spPr>
          <a:xfrm>
            <a:off x="239697" y="1828447"/>
            <a:ext cx="3940417" cy="3394614"/>
          </a:xfrm>
          <a:prstGeom prst="rect">
            <a:avLst/>
          </a:prstGeom>
        </p:spPr>
      </p:pic>
    </p:spTree>
    <p:extLst>
      <p:ext uri="{BB962C8B-B14F-4D97-AF65-F5344CB8AC3E}">
        <p14:creationId xmlns:p14="http://schemas.microsoft.com/office/powerpoint/2010/main" val="40722130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62466-B390-0909-F207-B8E0733F1CC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440377-2223-0288-E7AA-757CEF1C986E}"/>
              </a:ext>
            </a:extLst>
          </p:cNvPr>
          <p:cNvSpPr>
            <a:spLocks noGrp="1"/>
          </p:cNvSpPr>
          <p:nvPr>
            <p:ph type="subTitle" idx="1"/>
          </p:nvPr>
        </p:nvSpPr>
        <p:spPr>
          <a:xfrm>
            <a:off x="1523997" y="5884888"/>
            <a:ext cx="9144000" cy="1655762"/>
          </a:xfrm>
        </p:spPr>
        <p:txBody>
          <a:bodyPr>
            <a:normAutofit/>
          </a:bodyPr>
          <a:lstStyle/>
          <a:p>
            <a:r>
              <a:rPr lang="en-GB" sz="2800">
                <a:solidFill>
                  <a:schemeClr val="accent4">
                    <a:lumMod val="75000"/>
                  </a:schemeClr>
                </a:solidFill>
                <a:latin typeface="Garamond" panose="02020404030301010803" pitchFamily="18" charset="0"/>
              </a:rPr>
              <a:t>Monday 17</a:t>
            </a:r>
            <a:r>
              <a:rPr lang="en-GB" sz="2800" baseline="30000">
                <a:solidFill>
                  <a:schemeClr val="accent4">
                    <a:lumMod val="75000"/>
                  </a:schemeClr>
                </a:solidFill>
                <a:latin typeface="Garamond" panose="02020404030301010803" pitchFamily="18" charset="0"/>
              </a:rPr>
              <a:t>th</a:t>
            </a:r>
            <a:r>
              <a:rPr lang="en-GB" sz="2800">
                <a:solidFill>
                  <a:schemeClr val="accent4">
                    <a:lumMod val="75000"/>
                  </a:schemeClr>
                </a:solidFill>
                <a:latin typeface="Garamond" panose="02020404030301010803" pitchFamily="18" charset="0"/>
              </a:rPr>
              <a:t> </a:t>
            </a:r>
            <a:r>
              <a:rPr lang="en-GB" sz="2800" dirty="0">
                <a:solidFill>
                  <a:schemeClr val="accent4">
                    <a:lumMod val="75000"/>
                  </a:schemeClr>
                </a:solidFill>
                <a:latin typeface="Garamond" panose="02020404030301010803" pitchFamily="18" charset="0"/>
              </a:rPr>
              <a:t>March 2025</a:t>
            </a:r>
          </a:p>
        </p:txBody>
      </p:sp>
      <p:pic>
        <p:nvPicPr>
          <p:cNvPr id="4" name="Picture 3">
            <a:extLst>
              <a:ext uri="{FF2B5EF4-FFF2-40B4-BE49-F238E27FC236}">
                <a16:creationId xmlns:a16="http://schemas.microsoft.com/office/drawing/2014/main" id="{CD050A96-59DF-436D-AB18-16A7E72A4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6FD78A9C-561E-2FA9-5CF1-4DD1598AB655}"/>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B24F94D6-2A66-8158-7D71-1A4D0D4A302C}"/>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A6A1C109-92EF-8085-5F6D-1F6BAFA16C73}"/>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a:extLst>
              <a:ext uri="{FF2B5EF4-FFF2-40B4-BE49-F238E27FC236}">
                <a16:creationId xmlns:a16="http://schemas.microsoft.com/office/drawing/2014/main" id="{93CF3606-0B51-5F58-B6B7-411C71AD7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Seeking reconciliation—or atonement? - Montreal Dio">
            <a:extLst>
              <a:ext uri="{FF2B5EF4-FFF2-40B4-BE49-F238E27FC236}">
                <a16:creationId xmlns:a16="http://schemas.microsoft.com/office/drawing/2014/main" id="{5E2ED1E3-1FC9-A403-2C38-3F9D76FCA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551" y="1750823"/>
            <a:ext cx="5841599" cy="341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3220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10626</TotalTime>
  <Words>332</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714</cp:revision>
  <dcterms:created xsi:type="dcterms:W3CDTF">2019-09-06T14:56:38Z</dcterms:created>
  <dcterms:modified xsi:type="dcterms:W3CDTF">2025-03-12T09:52:36Z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