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94" r:id="rId5"/>
    <p:sldId id="377" r:id="rId6"/>
    <p:sldId id="297" r:id="rId7"/>
    <p:sldId id="396" r:id="rId8"/>
    <p:sldId id="360" r:id="rId9"/>
    <p:sldId id="418" r:id="rId10"/>
    <p:sldId id="402" r:id="rId11"/>
    <p:sldId id="41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01/04/2025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01/04/2025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April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69071" y="2113511"/>
            <a:ext cx="5853850" cy="292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37057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ext Box 2"/>
          <p:cNvSpPr txBox="1">
            <a:spLocks noChangeArrowheads="1"/>
          </p:cNvSpPr>
          <p:nvPr/>
        </p:nvSpPr>
        <p:spPr bwMode="auto">
          <a:xfrm>
            <a:off x="641765" y="284490"/>
            <a:ext cx="10976097"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66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Hope</a:t>
            </a:r>
            <a:endParaRPr lang="en-GB" sz="66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52531000-85C1-27F4-641E-EAD5440E4FE7}"/>
              </a:ext>
            </a:extLst>
          </p:cNvPr>
          <p:cNvSpPr txBox="1"/>
          <p:nvPr/>
        </p:nvSpPr>
        <p:spPr>
          <a:xfrm>
            <a:off x="3825551" y="1770482"/>
            <a:ext cx="7883305" cy="4447371"/>
          </a:xfrm>
          <a:prstGeom prst="rect">
            <a:avLst/>
          </a:prstGeom>
          <a:solidFill>
            <a:schemeClr val="bg1"/>
          </a:solidFill>
          <a:ln>
            <a:solidFill>
              <a:schemeClr val="bg1"/>
            </a:solidFill>
          </a:ln>
        </p:spPr>
        <p:txBody>
          <a:bodyPr wrap="square" rtlCol="0">
            <a:spAutoFit/>
          </a:bodyPr>
          <a:lstStyle/>
          <a:p>
            <a:pPr algn="ctr"/>
            <a:r>
              <a:rPr lang="en-GB" sz="3200" dirty="0">
                <a:latin typeface="Garamond" panose="02020404030301010803" pitchFamily="18" charset="0"/>
              </a:rPr>
              <a:t>“To come to know God - the true God  -  </a:t>
            </a:r>
          </a:p>
          <a:p>
            <a:pPr algn="ctr"/>
            <a:r>
              <a:rPr lang="en-GB" sz="3200" dirty="0">
                <a:latin typeface="Garamond" panose="02020404030301010803" pitchFamily="18" charset="0"/>
              </a:rPr>
              <a:t>means to receive hope.”</a:t>
            </a:r>
            <a:endParaRPr lang="en-GB" sz="1400" dirty="0">
              <a:latin typeface="Garamond" panose="02020404030301010803" pitchFamily="18" charset="0"/>
            </a:endParaRPr>
          </a:p>
          <a:p>
            <a:pPr algn="ctr"/>
            <a:endParaRPr lang="en-GB" sz="1200" dirty="0">
              <a:latin typeface="Garamond" panose="02020404030301010803" pitchFamily="18" charset="0"/>
            </a:endParaRPr>
          </a:p>
          <a:p>
            <a:pPr marL="342900" indent="-342900" algn="ctr">
              <a:buFontTx/>
              <a:buChar char="-"/>
            </a:pPr>
            <a:r>
              <a:rPr lang="en-GB" sz="2400" dirty="0">
                <a:latin typeface="Garamond" panose="02020404030301010803" pitchFamily="18" charset="0"/>
              </a:rPr>
              <a:t>Pope Benedict XVI, reflecting on </a:t>
            </a:r>
          </a:p>
          <a:p>
            <a:pPr algn="ctr"/>
            <a:r>
              <a:rPr lang="en-GB" sz="2400" dirty="0">
                <a:latin typeface="Garamond" panose="02020404030301010803" pitchFamily="18" charset="0"/>
              </a:rPr>
              <a:t>      the life of St Josephine Bakhita.</a:t>
            </a:r>
          </a:p>
          <a:p>
            <a:pPr algn="ctr"/>
            <a:endParaRPr lang="en-GB" sz="1200" dirty="0">
              <a:latin typeface="Garamond" panose="02020404030301010803" pitchFamily="18" charset="0"/>
            </a:endParaRPr>
          </a:p>
          <a:p>
            <a:pPr algn="just"/>
            <a:r>
              <a:rPr lang="en-GB" sz="2100" dirty="0">
                <a:latin typeface="Garamond" panose="02020404030301010803" pitchFamily="18" charset="0"/>
              </a:rPr>
              <a:t>Josephine was taken to Italy and freed after many years of slavery. She journeyed around Italy in order to promote the missions. She felt she had to extend to others the liberation that she had received through her encounter with the God of Jesus Christ, that it had to be handed on to others, to the greatest possible number of people. </a:t>
            </a:r>
          </a:p>
          <a:p>
            <a:pPr algn="just"/>
            <a:r>
              <a:rPr lang="en-GB" sz="2100" dirty="0">
                <a:latin typeface="Garamond" panose="02020404030301010803" pitchFamily="18" charset="0"/>
              </a:rPr>
              <a:t>She could not keep to herself the hope born in her which had “redeemed” her; this hope had to reach many, to reach everybody.</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pic>
        <p:nvPicPr>
          <p:cNvPr id="2" name="Picture 2" descr="Bakhita Szent Jozefina.jpeg">
            <a:extLst>
              <a:ext uri="{FF2B5EF4-FFF2-40B4-BE49-F238E27FC236}">
                <a16:creationId xmlns:a16="http://schemas.microsoft.com/office/drawing/2014/main" id="{F9A7BA7E-2D7B-6283-4FC2-AB0739F399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764" y="1835923"/>
            <a:ext cx="2889017" cy="4700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6827087" y="2296918"/>
            <a:ext cx="5955684" cy="3754874"/>
          </a:xfrm>
          <a:prstGeom prst="rect">
            <a:avLst/>
          </a:prstGeom>
        </p:spPr>
        <p:txBody>
          <a:bodyPr wrap="square">
            <a:spAutoFit/>
          </a:bodyPr>
          <a:lstStyle/>
          <a:p>
            <a:pPr algn="ctr"/>
            <a:r>
              <a:rPr lang="en-GB" b="1" dirty="0">
                <a:solidFill>
                  <a:srgbClr val="FF0000"/>
                </a:solidFill>
                <a:latin typeface="Garamond" panose="02020404030301010803" pitchFamily="18" charset="0"/>
              </a:rPr>
              <a:t>Easter Sunday </a:t>
            </a:r>
          </a:p>
          <a:p>
            <a:pPr algn="ctr"/>
            <a:endParaRPr lang="en-GB" sz="800" b="1" dirty="0">
              <a:solidFill>
                <a:srgbClr val="FF0000"/>
              </a:solidFill>
              <a:latin typeface="Garamond" panose="02020404030301010803" pitchFamily="18" charset="0"/>
            </a:endParaRPr>
          </a:p>
          <a:p>
            <a:pPr algn="ctr"/>
            <a:r>
              <a:rPr lang="en-GB" sz="3400" b="1" dirty="0">
                <a:latin typeface="Garamond" panose="02020404030301010803" pitchFamily="18" charset="0"/>
              </a:rPr>
              <a:t>Sunday 20</a:t>
            </a:r>
            <a:r>
              <a:rPr lang="en-GB" sz="3400" b="1" baseline="30000" dirty="0">
                <a:latin typeface="Garamond" panose="02020404030301010803" pitchFamily="18" charset="0"/>
              </a:rPr>
              <a:t>th</a:t>
            </a:r>
            <a:r>
              <a:rPr lang="en-GB" sz="3400" b="1" dirty="0">
                <a:latin typeface="Garamond" panose="02020404030301010803" pitchFamily="18" charset="0"/>
              </a:rPr>
              <a:t> April 2025</a:t>
            </a:r>
            <a:r>
              <a:rPr lang="en-GB" sz="3400" dirty="0">
                <a:latin typeface="Garamond" panose="02020404030301010803" pitchFamily="18" charset="0"/>
              </a:rPr>
              <a:t>    </a:t>
            </a:r>
          </a:p>
          <a:p>
            <a:pPr algn="ctr"/>
            <a:endParaRPr lang="en-GB" sz="400" dirty="0">
              <a:latin typeface="Garamond" panose="02020404030301010803" pitchFamily="18" charset="0"/>
            </a:endParaRPr>
          </a:p>
          <a:p>
            <a:pPr algn="ctr"/>
            <a:r>
              <a:rPr lang="en-GB" sz="3400" dirty="0">
                <a:latin typeface="Garamond" panose="02020404030301010803" pitchFamily="18" charset="0"/>
              </a:rPr>
              <a:t>From </a:t>
            </a:r>
          </a:p>
          <a:p>
            <a:pPr algn="ctr"/>
            <a:r>
              <a:rPr lang="en-GB" sz="3400" dirty="0">
                <a:latin typeface="Garamond" panose="02020404030301010803" pitchFamily="18" charset="0"/>
              </a:rPr>
              <a:t> the Gospel of Luke : </a:t>
            </a:r>
          </a:p>
          <a:p>
            <a:pPr algn="ctr"/>
            <a:endParaRPr lang="en-GB" dirty="0">
              <a:latin typeface="Garamond" panose="02020404030301010803" pitchFamily="18" charset="0"/>
            </a:endParaRPr>
          </a:p>
          <a:p>
            <a:pPr algn="ctr"/>
            <a:r>
              <a:rPr lang="en-GB" sz="4400" b="1" dirty="0">
                <a:solidFill>
                  <a:srgbClr val="FF0000"/>
                </a:solidFill>
                <a:latin typeface="Garamond" panose="02020404030301010803" pitchFamily="18" charset="0"/>
              </a:rPr>
              <a:t>HE HAS BEEN         RAISED</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4026" y="2296918"/>
            <a:ext cx="6820019" cy="4145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Rectangle 1"/>
          <p:cNvSpPr/>
          <p:nvPr/>
        </p:nvSpPr>
        <p:spPr>
          <a:xfrm>
            <a:off x="4973315" y="2325968"/>
            <a:ext cx="6515420" cy="3516347"/>
          </a:xfrm>
          <a:prstGeom prst="rect">
            <a:avLst/>
          </a:prstGeom>
        </p:spPr>
        <p:txBody>
          <a:bodyPr wrap="square">
            <a:spAutoFit/>
          </a:bodyPr>
          <a:lstStyle/>
          <a:p>
            <a:pPr algn="ctr"/>
            <a:endParaRPr lang="en-GB" sz="1200" b="1" dirty="0">
              <a:latin typeface="Garamond" panose="02020404030301010803" pitchFamily="18" charset="0"/>
            </a:endParaRPr>
          </a:p>
          <a:p>
            <a:pPr algn="ctr"/>
            <a:r>
              <a:rPr lang="en-GB" sz="4000" dirty="0">
                <a:latin typeface="Garamond" panose="02020404030301010803" pitchFamily="18" charset="0"/>
              </a:rPr>
              <a:t>God, our loving Father, </a:t>
            </a:r>
          </a:p>
          <a:p>
            <a:pPr algn="ctr"/>
            <a:r>
              <a:rPr lang="en-GB" sz="4000" dirty="0">
                <a:latin typeface="Garamond" panose="02020404030301010803" pitchFamily="18" charset="0"/>
              </a:rPr>
              <a:t>remind us of our call               to love creation. </a:t>
            </a:r>
          </a:p>
          <a:p>
            <a:pPr algn="ctr"/>
            <a:r>
              <a:rPr lang="en-GB" sz="4000" b="1" dirty="0">
                <a:latin typeface="Garamond" panose="02020404030301010803" pitchFamily="18" charset="0"/>
              </a:rPr>
              <a:t>Guide us on our journey as pilgrims of hope.</a:t>
            </a:r>
            <a:r>
              <a:rPr lang="en-GB" b="1" dirty="0"/>
              <a:t> </a:t>
            </a:r>
            <a:endParaRPr lang="en-US" sz="4400" b="0" i="0" dirty="0">
              <a:effectLst/>
              <a:latin typeface="Garamond" panose="02020404030301010803" pitchFamily="18" charset="0"/>
            </a:endParaRPr>
          </a:p>
          <a:p>
            <a:pPr algn="ctr" fontAlgn="base"/>
            <a:endParaRPr lang="en-US" sz="105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itle 1"/>
          <p:cNvSpPr txBox="1">
            <a:spLocks/>
          </p:cNvSpPr>
          <p:nvPr/>
        </p:nvSpPr>
        <p:spPr>
          <a:xfrm>
            <a:off x="279972" y="433033"/>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3" name="Picture 2" descr="The Jubilee Year 2025 'Pilgrims of Hope' - Hallam Diocese">
            <a:extLst>
              <a:ext uri="{FF2B5EF4-FFF2-40B4-BE49-F238E27FC236}">
                <a16:creationId xmlns:a16="http://schemas.microsoft.com/office/drawing/2014/main" id="{2B9B0C29-BED1-0218-CB67-D5CDEECC476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970" r="25744"/>
          <a:stretch/>
        </p:blipFill>
        <p:spPr bwMode="auto">
          <a:xfrm>
            <a:off x="703264" y="2570079"/>
            <a:ext cx="4307580" cy="4077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46942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4780462" y="2232618"/>
            <a:ext cx="7122290" cy="3622082"/>
          </a:xfrm>
          <a:prstGeom prst="rect">
            <a:avLst/>
          </a:prstGeom>
          <a:noFill/>
        </p:spPr>
        <p:txBody>
          <a:bodyPr wrap="square" rtlCol="0">
            <a:spAutoFit/>
          </a:bodyPr>
          <a:lstStyle/>
          <a:p>
            <a:pPr algn="ctr">
              <a:lnSpc>
                <a:spcPct val="107000"/>
              </a:lnSpc>
              <a:spcAft>
                <a:spcPts val="800"/>
              </a:spcAft>
              <a:buClr>
                <a:srgbClr val="212121"/>
              </a:buClr>
            </a:pPr>
            <a:r>
              <a:rPr lang="en-GB" sz="5400" dirty="0">
                <a:latin typeface="Garamond" panose="02020404030301010803" pitchFamily="18" charset="0"/>
              </a:rPr>
              <a:t>“Hope                                 is a light                            in the night.”</a:t>
            </a:r>
          </a:p>
          <a:p>
            <a:pPr>
              <a:lnSpc>
                <a:spcPct val="107000"/>
              </a:lnSpc>
              <a:spcAft>
                <a:spcPts val="800"/>
              </a:spcAft>
              <a:buClr>
                <a:srgbClr val="212121"/>
              </a:buClr>
            </a:pPr>
            <a:endParaRPr lang="en-GB" sz="10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a:t>
            </a: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34482" y="117427"/>
            <a:ext cx="11008220" cy="154932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altLang="en-US" sz="6600" dirty="0">
              <a:solidFill>
                <a:schemeClr val="accent1">
                  <a:lumMod val="75000"/>
                </a:schemeClr>
              </a:solidFill>
              <a:latin typeface="Garamond" panose="02020404030301010803" pitchFamily="18" charset="0"/>
            </a:endParaRPr>
          </a:p>
          <a:p>
            <a:pPr algn="ctr"/>
            <a:r>
              <a:rPr lang="en-GB" altLang="en-US" sz="6600" dirty="0">
                <a:solidFill>
                  <a:schemeClr val="accent1">
                    <a:lumMod val="75000"/>
                  </a:schemeClr>
                </a:solidFill>
                <a:latin typeface="Garamond" panose="02020404030301010803" pitchFamily="18" charset="0"/>
              </a:rPr>
              <a:t>Easter Week </a:t>
            </a:r>
          </a:p>
          <a:p>
            <a:pPr algn="ctr"/>
            <a:endParaRPr lang="en-GB" sz="6600" dirty="0">
              <a:solidFill>
                <a:schemeClr val="accent1">
                  <a:lumMod val="75000"/>
                </a:schemeClr>
              </a:solidFill>
              <a:latin typeface="Garamond" panose="02020404030301010803" pitchFamily="18" charset="0"/>
            </a:endParaRPr>
          </a:p>
        </p:txBody>
      </p:sp>
      <p:sp>
        <p:nvSpPr>
          <p:cNvPr id="3" name="TextBox 2"/>
          <p:cNvSpPr txBox="1"/>
          <p:nvPr/>
        </p:nvSpPr>
        <p:spPr>
          <a:xfrm>
            <a:off x="587878" y="1867363"/>
            <a:ext cx="6046188" cy="4524315"/>
          </a:xfrm>
          <a:prstGeom prst="rect">
            <a:avLst/>
          </a:prstGeom>
          <a:noFill/>
        </p:spPr>
        <p:txBody>
          <a:bodyPr wrap="square" rtlCol="0">
            <a:spAutoFit/>
          </a:bodyPr>
          <a:lstStyle/>
          <a:p>
            <a:pPr algn="just"/>
            <a:r>
              <a:rPr lang="en-GB" sz="3600" dirty="0">
                <a:latin typeface="Garamond" panose="02020404030301010803" pitchFamily="18" charset="0"/>
              </a:rPr>
              <a:t>The joy we feel at Easter is not a passing joy, but rather a deep and radiant joy which comes from the Lord’s victory over sin and death, and we share in this joy through the very gift of baptism which is at the heart of our Easter liturgies.</a:t>
            </a:r>
            <a:endParaRPr lang="en-US" sz="36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1026" name="Picture 2">
            <a:extLst>
              <a:ext uri="{FF2B5EF4-FFF2-40B4-BE49-F238E27FC236}">
                <a16:creationId xmlns:a16="http://schemas.microsoft.com/office/drawing/2014/main" id="{19D9D9DC-47FE-452B-B95B-CEA4371D088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634066" y="2124971"/>
            <a:ext cx="5669903" cy="3781825"/>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20667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280185"/>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US" sz="6000" b="1" dirty="0">
                <a:solidFill>
                  <a:srgbClr val="2E75B6"/>
                </a:solidFill>
                <a:latin typeface="Garamond" panose="02020404030301010803" pitchFamily="18" charset="0"/>
              </a:rPr>
              <a:t>Rites of the Catholic Church # 7</a:t>
            </a:r>
            <a:endParaRPr lang="en-GB" sz="6000" b="1" dirty="0">
              <a:solidFill>
                <a:srgbClr val="2E75B6"/>
              </a:solidFill>
              <a:latin typeface="Garamond" panose="02020404030301010803" pitchFamily="18" charset="0"/>
            </a:endParaRPr>
          </a:p>
        </p:txBody>
      </p:sp>
      <p:sp>
        <p:nvSpPr>
          <p:cNvPr id="3" name="Title 1">
            <a:extLst>
              <a:ext uri="{FF2B5EF4-FFF2-40B4-BE49-F238E27FC236}">
                <a16:creationId xmlns:a16="http://schemas.microsoft.com/office/drawing/2014/main" id="{AF93147B-923A-EE28-4743-D41E46DEB6A1}"/>
              </a:ext>
            </a:extLst>
          </p:cNvPr>
          <p:cNvSpPr txBox="1">
            <a:spLocks/>
          </p:cNvSpPr>
          <p:nvPr/>
        </p:nvSpPr>
        <p:spPr>
          <a:xfrm>
            <a:off x="239697" y="5567422"/>
            <a:ext cx="9704403" cy="109395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dirty="0">
                <a:solidFill>
                  <a:srgbClr val="2E75B6"/>
                </a:solidFill>
                <a:latin typeface="Garamond" panose="02020404030301010803" pitchFamily="18" charset="0"/>
              </a:rPr>
              <a:t>The Byzantine Rite</a:t>
            </a:r>
            <a:endParaRPr lang="en-GB" sz="6000" b="1" dirty="0">
              <a:solidFill>
                <a:srgbClr val="2E75B6"/>
              </a:solidFill>
              <a:latin typeface="Garamond" panose="02020404030301010803"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696" y="1782855"/>
            <a:ext cx="2699719" cy="3656892"/>
          </a:xfrm>
          <a:prstGeom prst="rect">
            <a:avLst/>
          </a:prstGeom>
        </p:spPr>
      </p:pic>
      <p:sp>
        <p:nvSpPr>
          <p:cNvPr id="12" name="Rectangle 11"/>
          <p:cNvSpPr/>
          <p:nvPr/>
        </p:nvSpPr>
        <p:spPr>
          <a:xfrm>
            <a:off x="3293706" y="1733423"/>
            <a:ext cx="8373183" cy="3785652"/>
          </a:xfrm>
          <a:prstGeom prst="rect">
            <a:avLst/>
          </a:prstGeom>
        </p:spPr>
        <p:txBody>
          <a:bodyPr wrap="square">
            <a:spAutoFit/>
          </a:bodyPr>
          <a:lstStyle/>
          <a:p>
            <a:pPr algn="ctr"/>
            <a:r>
              <a:rPr lang="en-GB" sz="2400" b="1" dirty="0">
                <a:latin typeface="Garamond" panose="02020404030301010803" pitchFamily="18" charset="0"/>
              </a:rPr>
              <a:t>THE GEORGIAN CATHOLIC CHURCH</a:t>
            </a:r>
          </a:p>
          <a:p>
            <a:pPr algn="just"/>
            <a:r>
              <a:rPr lang="en-GB" sz="2400" dirty="0">
                <a:latin typeface="Garamond" panose="02020404030301010803" pitchFamily="18" charset="0"/>
              </a:rPr>
              <a:t>In 1861 Fr. Peter Kharischirashvili founded the Servites of the Immaculate Conception in Istanbul, to serve and educate Catholic, Orthodox and Muslim Georgians. When Tsar Nicholas II granted religious tolerance after the Russian Revolution of 1905,  Catholics in Georgia adopted the Byzantine Rite. Georgian Catholics in Istanbul can still worship in the Georgian Byzantine Rite in the church pictured,  Notre-Dame de Lourdes, although it is in the hands of Italian Catholic priests.  Gravestones bearing Georgian inscriptions can still be seen in its courtyard.</a:t>
            </a:r>
            <a:endParaRPr lang="en-GB" sz="24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3016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21</a:t>
            </a:r>
            <a:r>
              <a:rPr lang="en-GB" sz="2800" baseline="30000" dirty="0">
                <a:solidFill>
                  <a:schemeClr val="accent4">
                    <a:lumMod val="75000"/>
                  </a:schemeClr>
                </a:solidFill>
                <a:latin typeface="Garamond" panose="02020404030301010803" pitchFamily="18" charset="0"/>
              </a:rPr>
              <a:t>st</a:t>
            </a:r>
            <a:r>
              <a:rPr lang="en-GB" sz="2800" dirty="0">
                <a:solidFill>
                  <a:schemeClr val="accent4">
                    <a:lumMod val="75000"/>
                  </a:schemeClr>
                </a:solidFill>
                <a:latin typeface="Garamond" panose="02020404030301010803" pitchFamily="18" charset="0"/>
              </a:rPr>
              <a:t> April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69071" y="2113511"/>
            <a:ext cx="5853850" cy="292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411194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6f78821-969e-443f-8b7e-99ce487fda93"/>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471895A-9627-4D5A-93F3-5760510F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11170</TotalTime>
  <Words>409</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Rites of the Catholic Church # 7</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750</cp:revision>
  <dcterms:created xsi:type="dcterms:W3CDTF">2019-09-06T14:56:38Z</dcterms:created>
  <dcterms:modified xsi:type="dcterms:W3CDTF">2025-04-01T12:46:19Z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