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94" r:id="rId5"/>
    <p:sldId id="377" r:id="rId6"/>
    <p:sldId id="297" r:id="rId7"/>
    <p:sldId id="396" r:id="rId8"/>
    <p:sldId id="360" r:id="rId9"/>
    <p:sldId id="418" r:id="rId10"/>
    <p:sldId id="402" r:id="rId11"/>
    <p:sldId id="41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FFCCFF"/>
    <a:srgbClr val="FFCCCC"/>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5" autoAdjust="0"/>
    <p:restoredTop sz="94660"/>
  </p:normalViewPr>
  <p:slideViewPr>
    <p:cSldViewPr snapToGrid="0">
      <p:cViewPr varScale="1">
        <p:scale>
          <a:sx n="66" d="100"/>
          <a:sy n="66" d="100"/>
        </p:scale>
        <p:origin x="641" y="1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Adams" userId="1143faee-bb16-416e-8056-0ed4c730fe93" providerId="ADAL" clId="{E0B00AAC-7A5B-4BFE-8A62-D57447A9DE92}"/>
    <pc:docChg chg="undo custSel modSld">
      <pc:chgData name="John Adams" userId="1143faee-bb16-416e-8056-0ed4c730fe93" providerId="ADAL" clId="{E0B00AAC-7A5B-4BFE-8A62-D57447A9DE92}" dt="2025-04-22T09:34:42.773" v="7"/>
      <pc:docMkLst>
        <pc:docMk/>
      </pc:docMkLst>
      <pc:sldChg chg="modSp mod">
        <pc:chgData name="John Adams" userId="1143faee-bb16-416e-8056-0ed4c730fe93" providerId="ADAL" clId="{E0B00AAC-7A5B-4BFE-8A62-D57447A9DE92}" dt="2025-04-22T09:34:42.773" v="7"/>
        <pc:sldMkLst>
          <pc:docMk/>
          <pc:sldMk cId="863469421" sldId="396"/>
        </pc:sldMkLst>
        <pc:spChg chg="mod">
          <ac:chgData name="John Adams" userId="1143faee-bb16-416e-8056-0ed4c730fe93" providerId="ADAL" clId="{E0B00AAC-7A5B-4BFE-8A62-D57447A9DE92}" dt="2025-04-22T09:34:42.773" v="7"/>
          <ac:spMkLst>
            <pc:docMk/>
            <pc:sldMk cId="863469421" sldId="396"/>
            <ac:spMk id="2"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22/04/2025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22/04/2025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22/04/2025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22/04/2025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22/04/2025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22/04/2025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22/04/2025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22/04/2025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22/04/2025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22/04/2025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22/04/2025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22/04/2025</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5</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May 2025</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5">
                    <a:lumMod val="75000"/>
                  </a:schemeClr>
                </a:solidFill>
                <a:latin typeface="Garamond" panose="02020404030301010803" pitchFamily="18" charset="0"/>
              </a:rPr>
              <a:t>Walking the Path</a:t>
            </a:r>
          </a:p>
        </p:txBody>
      </p:sp>
      <p:sp>
        <p:nvSpPr>
          <p:cNvPr id="9" name="Subtitle 2"/>
          <p:cNvSpPr txBox="1">
            <a:spLocks/>
          </p:cNvSpPr>
          <p:nvPr/>
        </p:nvSpPr>
        <p:spPr>
          <a:xfrm>
            <a:off x="1145175"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Walking the Path of Hope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 y="5029200"/>
            <a:ext cx="1865376" cy="1828800"/>
          </a:xfrm>
          <a:prstGeom prst="rect">
            <a:avLst/>
          </a:prstGeom>
        </p:spPr>
      </p:pic>
      <p:pic>
        <p:nvPicPr>
          <p:cNvPr id="1026" name="Picture 2">
            <a:extLst>
              <a:ext uri="{FF2B5EF4-FFF2-40B4-BE49-F238E27FC236}">
                <a16:creationId xmlns:a16="http://schemas.microsoft.com/office/drawing/2014/main" id="{B9AAFD49-CB98-FB0E-74AF-2796700D10C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675101" y="2113511"/>
            <a:ext cx="4841789" cy="292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37057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1D6D902-36D1-4CF9-BDFA-75FE237F5371}"/>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ext Box 2"/>
          <p:cNvSpPr txBox="1">
            <a:spLocks noChangeArrowheads="1"/>
          </p:cNvSpPr>
          <p:nvPr/>
        </p:nvSpPr>
        <p:spPr bwMode="auto">
          <a:xfrm>
            <a:off x="641765" y="284490"/>
            <a:ext cx="10976097" cy="1292003"/>
          </a:xfrm>
          <a:prstGeom prst="rect">
            <a:avLst/>
          </a:prstGeom>
          <a:solidFill>
            <a:schemeClr val="accent1">
              <a:lumMod val="20000"/>
              <a:lumOff val="80000"/>
            </a:schemeClr>
          </a:solidFill>
          <a:ln w="57150">
            <a:solidFill>
              <a:schemeClr val="accent4">
                <a:lumMod val="75000"/>
              </a:schemeClr>
            </a:solid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6600" dirty="0">
                <a:solidFill>
                  <a:schemeClr val="accent5">
                    <a:lumMod val="75000"/>
                  </a:schemeClr>
                </a:solidFill>
                <a:latin typeface="Garamond" panose="02020404030301010803" pitchFamily="18" charset="0"/>
                <a:ea typeface="Calibri" panose="020F0502020204030204" pitchFamily="34" charset="0"/>
                <a:cs typeface="Times New Roman" panose="02020603050405020304" pitchFamily="18" charset="0"/>
              </a:rPr>
              <a:t>Walking the Path of Hope</a:t>
            </a:r>
            <a:endParaRPr lang="en-GB" sz="6600" dirty="0">
              <a:solidFill>
                <a:schemeClr val="accent5">
                  <a:lumMod val="75000"/>
                </a:schemeClr>
              </a:solidFill>
              <a:effectLst/>
              <a:latin typeface="Garamond" panose="02020404030301010803" pitchFamily="18"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52531000-85C1-27F4-641E-EAD5440E4FE7}"/>
              </a:ext>
            </a:extLst>
          </p:cNvPr>
          <p:cNvSpPr txBox="1"/>
          <p:nvPr/>
        </p:nvSpPr>
        <p:spPr>
          <a:xfrm>
            <a:off x="641766" y="1724895"/>
            <a:ext cx="10976096" cy="4401205"/>
          </a:xfrm>
          <a:prstGeom prst="rect">
            <a:avLst/>
          </a:prstGeom>
          <a:blipFill dpi="0"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a:blipFill>
          <a:ln>
            <a:solidFill>
              <a:schemeClr val="bg1"/>
            </a:solidFill>
          </a:ln>
        </p:spPr>
        <p:txBody>
          <a:bodyPr wrap="square" rtlCol="0">
            <a:spAutoFit/>
          </a:bodyPr>
          <a:lstStyle/>
          <a:p>
            <a:pPr algn="ctr"/>
            <a:r>
              <a:rPr lang="en-GB" sz="4000" dirty="0">
                <a:latin typeface="Garamond" panose="02020404030301010803" pitchFamily="18" charset="0"/>
              </a:rPr>
              <a:t>God gives us hope and so we pray :</a:t>
            </a:r>
          </a:p>
          <a:p>
            <a:pPr algn="ctr"/>
            <a:endParaRPr lang="en-GB" sz="4000" dirty="0">
              <a:latin typeface="Garamond" panose="02020404030301010803" pitchFamily="18" charset="0"/>
            </a:endParaRPr>
          </a:p>
          <a:p>
            <a:pPr algn="ctr"/>
            <a:r>
              <a:rPr lang="en-GB" sz="4000" dirty="0">
                <a:latin typeface="Garamond" panose="02020404030301010803" pitchFamily="18" charset="0"/>
              </a:rPr>
              <a:t>Praise to you Father.</a:t>
            </a:r>
            <a:br>
              <a:rPr lang="en-GB" sz="4000" dirty="0">
                <a:latin typeface="Garamond" panose="02020404030301010803" pitchFamily="18" charset="0"/>
              </a:rPr>
            </a:br>
            <a:r>
              <a:rPr lang="en-GB" sz="4000" dirty="0">
                <a:latin typeface="Garamond" panose="02020404030301010803" pitchFamily="18" charset="0"/>
              </a:rPr>
              <a:t>When I am afraid, you are with me.</a:t>
            </a:r>
            <a:br>
              <a:rPr lang="en-GB" sz="4000" dirty="0">
                <a:latin typeface="Garamond" panose="02020404030301010803" pitchFamily="18" charset="0"/>
              </a:rPr>
            </a:br>
            <a:r>
              <a:rPr lang="en-GB" sz="4000" dirty="0">
                <a:latin typeface="Garamond" panose="02020404030301010803" pitchFamily="18" charset="0"/>
              </a:rPr>
              <a:t>You are never far from me when I call out to you.</a:t>
            </a:r>
            <a:br>
              <a:rPr lang="en-GB" sz="4000" dirty="0">
                <a:latin typeface="Garamond" panose="02020404030301010803" pitchFamily="18" charset="0"/>
              </a:rPr>
            </a:br>
            <a:r>
              <a:rPr lang="en-GB" sz="4000" dirty="0">
                <a:latin typeface="Garamond" panose="02020404030301010803" pitchFamily="18" charset="0"/>
              </a:rPr>
              <a:t>Everyone should know this and praise you.</a:t>
            </a:r>
          </a:p>
          <a:p>
            <a:pPr algn="ctr"/>
            <a:endParaRPr lang="en-GB" sz="4000" dirty="0">
              <a:latin typeface="Garamond" panose="02020404030301010803" pitchFamily="18" charset="0"/>
            </a:endParaRP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2100" y="5845821"/>
            <a:ext cx="771525" cy="914400"/>
          </a:xfrm>
          <a:prstGeom prst="rect">
            <a:avLst/>
          </a:prstGeom>
        </p:spPr>
      </p:pic>
    </p:spTree>
    <p:extLst>
      <p:ext uri="{BB962C8B-B14F-4D97-AF65-F5344CB8AC3E}">
        <p14:creationId xmlns:p14="http://schemas.microsoft.com/office/powerpoint/2010/main" val="79840402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53143" y="415926"/>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In Sunday’s Gospel Reading  …</a:t>
            </a:r>
          </a:p>
        </p:txBody>
      </p:sp>
      <p:sp>
        <p:nvSpPr>
          <p:cNvPr id="3" name="Rectangle 2"/>
          <p:cNvSpPr/>
          <p:nvPr/>
        </p:nvSpPr>
        <p:spPr>
          <a:xfrm>
            <a:off x="5012353" y="2307759"/>
            <a:ext cx="5955684" cy="3247043"/>
          </a:xfrm>
          <a:prstGeom prst="rect">
            <a:avLst/>
          </a:prstGeom>
        </p:spPr>
        <p:txBody>
          <a:bodyPr wrap="square">
            <a:spAutoFit/>
          </a:bodyPr>
          <a:lstStyle/>
          <a:p>
            <a:pPr algn="ctr"/>
            <a:r>
              <a:rPr lang="en-GB" b="1" dirty="0">
                <a:solidFill>
                  <a:srgbClr val="FF0000"/>
                </a:solidFill>
                <a:latin typeface="Garamond" panose="02020404030301010803" pitchFamily="18" charset="0"/>
              </a:rPr>
              <a:t>3</a:t>
            </a:r>
            <a:r>
              <a:rPr lang="en-GB" b="1" baseline="30000" dirty="0">
                <a:solidFill>
                  <a:srgbClr val="FF0000"/>
                </a:solidFill>
                <a:latin typeface="Garamond" panose="02020404030301010803" pitchFamily="18" charset="0"/>
              </a:rPr>
              <a:t>rd</a:t>
            </a:r>
            <a:r>
              <a:rPr lang="en-GB" b="1" dirty="0">
                <a:solidFill>
                  <a:srgbClr val="FF0000"/>
                </a:solidFill>
                <a:latin typeface="Garamond" panose="02020404030301010803" pitchFamily="18" charset="0"/>
              </a:rPr>
              <a:t> Sunday of Easter </a:t>
            </a:r>
          </a:p>
          <a:p>
            <a:pPr algn="ctr"/>
            <a:endParaRPr lang="en-GB" sz="700" b="1" dirty="0">
              <a:solidFill>
                <a:srgbClr val="FF0000"/>
              </a:solidFill>
              <a:latin typeface="Garamond" panose="02020404030301010803" pitchFamily="18" charset="0"/>
            </a:endParaRPr>
          </a:p>
          <a:p>
            <a:pPr algn="ctr"/>
            <a:r>
              <a:rPr lang="en-GB" sz="3600" b="1" dirty="0">
                <a:latin typeface="Garamond" panose="02020404030301010803" pitchFamily="18" charset="0"/>
              </a:rPr>
              <a:t>Sunday 4</a:t>
            </a:r>
            <a:r>
              <a:rPr lang="en-GB" sz="3600" b="1" baseline="30000" dirty="0">
                <a:latin typeface="Garamond" panose="02020404030301010803" pitchFamily="18" charset="0"/>
              </a:rPr>
              <a:t>th</a:t>
            </a:r>
            <a:r>
              <a:rPr lang="en-GB" sz="3600" b="1" dirty="0">
                <a:latin typeface="Garamond" panose="02020404030301010803" pitchFamily="18" charset="0"/>
              </a:rPr>
              <a:t> May 2025</a:t>
            </a:r>
            <a:endParaRPr lang="en-GB" sz="400" b="1" dirty="0">
              <a:latin typeface="Garamond" panose="02020404030301010803" pitchFamily="18" charset="0"/>
            </a:endParaRPr>
          </a:p>
          <a:p>
            <a:pPr algn="ctr"/>
            <a:r>
              <a:rPr lang="en-GB" sz="400" dirty="0">
                <a:latin typeface="Garamond" panose="02020404030301010803" pitchFamily="18" charset="0"/>
              </a:rPr>
              <a:t>    </a:t>
            </a:r>
          </a:p>
          <a:p>
            <a:pPr algn="ctr"/>
            <a:endParaRPr lang="en-GB" sz="400" dirty="0">
              <a:latin typeface="Garamond" panose="02020404030301010803" pitchFamily="18" charset="0"/>
            </a:endParaRPr>
          </a:p>
          <a:p>
            <a:pPr algn="ctr"/>
            <a:r>
              <a:rPr lang="en-GB" sz="3600" dirty="0">
                <a:latin typeface="Garamond" panose="02020404030301010803" pitchFamily="18" charset="0"/>
              </a:rPr>
              <a:t>In the Gospel of John, </a:t>
            </a:r>
          </a:p>
          <a:p>
            <a:pPr algn="ctr"/>
            <a:r>
              <a:rPr lang="en-GB" sz="3600" dirty="0">
                <a:latin typeface="Garamond" panose="02020404030301010803" pitchFamily="18" charset="0"/>
              </a:rPr>
              <a:t>the beloved disciple exclaims :</a:t>
            </a:r>
            <a:endParaRPr lang="en-GB" sz="400" dirty="0">
              <a:latin typeface="Garamond" panose="02020404030301010803" pitchFamily="18" charset="0"/>
            </a:endParaRPr>
          </a:p>
          <a:p>
            <a:pPr algn="ctr"/>
            <a:r>
              <a:rPr lang="en-GB" sz="400" dirty="0">
                <a:latin typeface="Garamond" panose="02020404030301010803" pitchFamily="18" charset="0"/>
              </a:rPr>
              <a:t>            </a:t>
            </a:r>
          </a:p>
          <a:p>
            <a:pPr algn="ctr"/>
            <a:r>
              <a:rPr lang="en-GB" sz="400" dirty="0">
                <a:latin typeface="Garamond" panose="02020404030301010803" pitchFamily="18" charset="0"/>
              </a:rPr>
              <a:t>  </a:t>
            </a:r>
            <a:r>
              <a:rPr lang="en-GB" sz="6000" dirty="0">
                <a:latin typeface="Garamond" panose="02020404030301010803" pitchFamily="18" charset="0"/>
              </a:rPr>
              <a:t>“It is the Lord.”</a:t>
            </a:r>
            <a:endParaRPr lang="en-GB" sz="3600"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1026" name="Picture 2">
            <a:extLst>
              <a:ext uri="{FF2B5EF4-FFF2-40B4-BE49-F238E27FC236}">
                <a16:creationId xmlns:a16="http://schemas.microsoft.com/office/drawing/2014/main" id="{8C0BB082-7727-8901-CE4B-6FE41B12C34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11" t="3077" r="3037" b="4373"/>
          <a:stretch/>
        </p:blipFill>
        <p:spPr bwMode="auto">
          <a:xfrm>
            <a:off x="653143" y="2153799"/>
            <a:ext cx="4077477" cy="4489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88138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2" name="Rectangle 1"/>
          <p:cNvSpPr/>
          <p:nvPr/>
        </p:nvSpPr>
        <p:spPr>
          <a:xfrm>
            <a:off x="4812470" y="2315067"/>
            <a:ext cx="6515420" cy="3785652"/>
          </a:xfrm>
          <a:prstGeom prst="rect">
            <a:avLst/>
          </a:prstGeom>
        </p:spPr>
        <p:txBody>
          <a:bodyPr wrap="square">
            <a:spAutoFit/>
          </a:bodyPr>
          <a:lstStyle/>
          <a:p>
            <a:pPr algn="ctr"/>
            <a:r>
              <a:rPr lang="en-GB" sz="4000" dirty="0">
                <a:latin typeface="Garamond" panose="02020404030301010803" pitchFamily="18" charset="0"/>
              </a:rPr>
              <a:t>Jesus, our light, </a:t>
            </a:r>
          </a:p>
          <a:p>
            <a:pPr algn="ctr"/>
            <a:r>
              <a:rPr lang="en-GB" sz="4000" dirty="0">
                <a:latin typeface="Garamond" panose="02020404030301010803" pitchFamily="18" charset="0"/>
              </a:rPr>
              <a:t> you remind us of our call       to love our neighbours and      to set free those who suffer. </a:t>
            </a:r>
          </a:p>
          <a:p>
            <a:pPr algn="ctr"/>
            <a:r>
              <a:rPr lang="en-GB" sz="4000" b="1" dirty="0">
                <a:latin typeface="Garamond" panose="02020404030301010803" pitchFamily="18" charset="0"/>
              </a:rPr>
              <a:t>Guide us on our journey as pilgrims of hope. </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sp>
        <p:nvSpPr>
          <p:cNvPr id="9" name="Title 1"/>
          <p:cNvSpPr txBox="1">
            <a:spLocks/>
          </p:cNvSpPr>
          <p:nvPr/>
        </p:nvSpPr>
        <p:spPr>
          <a:xfrm>
            <a:off x="279972" y="433033"/>
            <a:ext cx="11358561"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Reflection </a:t>
            </a:r>
          </a:p>
        </p:txBody>
      </p:sp>
      <p:pic>
        <p:nvPicPr>
          <p:cNvPr id="3" name="Picture 2" descr="The Jubilee Year 2025 'Pilgrims of Hope' - Hallam Diocese">
            <a:extLst>
              <a:ext uri="{FF2B5EF4-FFF2-40B4-BE49-F238E27FC236}">
                <a16:creationId xmlns:a16="http://schemas.microsoft.com/office/drawing/2014/main" id="{6B189E95-95EC-ACEC-E55F-F25D05DCC67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970" r="25744"/>
          <a:stretch/>
        </p:blipFill>
        <p:spPr bwMode="auto">
          <a:xfrm>
            <a:off x="369588" y="2412226"/>
            <a:ext cx="4144288" cy="3923259"/>
          </a:xfrm>
          <a:prstGeom prst="rect">
            <a:avLst/>
          </a:prstGeom>
          <a:noFill/>
        </p:spPr>
      </p:pic>
    </p:spTree>
    <p:extLst>
      <p:ext uri="{BB962C8B-B14F-4D97-AF65-F5344CB8AC3E}">
        <p14:creationId xmlns:p14="http://schemas.microsoft.com/office/powerpoint/2010/main" val="86346942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9343" y="254646"/>
            <a:ext cx="1101022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dirty="0">
                <a:solidFill>
                  <a:schemeClr val="accent5">
                    <a:lumMod val="75000"/>
                  </a:schemeClr>
                </a:solidFill>
                <a:latin typeface="Garamond" panose="02020404030301010803" pitchFamily="18" charset="0"/>
              </a:rPr>
              <a:t>Preparing for World Youth Day 2027</a:t>
            </a:r>
            <a:endParaRPr lang="en-GB" sz="5400" dirty="0">
              <a:solidFill>
                <a:schemeClr val="accent5">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4" name="TextBox 3"/>
          <p:cNvSpPr txBox="1"/>
          <p:nvPr/>
        </p:nvSpPr>
        <p:spPr>
          <a:xfrm>
            <a:off x="5069711" y="2128100"/>
            <a:ext cx="7122290" cy="3622082"/>
          </a:xfrm>
          <a:prstGeom prst="rect">
            <a:avLst/>
          </a:prstGeom>
          <a:noFill/>
        </p:spPr>
        <p:txBody>
          <a:bodyPr wrap="square" rtlCol="0">
            <a:spAutoFit/>
          </a:bodyPr>
          <a:lstStyle/>
          <a:p>
            <a:pPr algn="ctr">
              <a:lnSpc>
                <a:spcPct val="107000"/>
              </a:lnSpc>
              <a:spcAft>
                <a:spcPts val="800"/>
              </a:spcAft>
              <a:buClr>
                <a:srgbClr val="212121"/>
              </a:buClr>
            </a:pPr>
            <a:r>
              <a:rPr lang="en-GB" sz="5400" dirty="0">
                <a:latin typeface="Garamond" panose="02020404030301010803" pitchFamily="18" charset="0"/>
              </a:rPr>
              <a:t>“Hope                                is a duty and a gift                  for every Christian.”</a:t>
            </a:r>
          </a:p>
          <a:p>
            <a:pPr>
              <a:lnSpc>
                <a:spcPct val="107000"/>
              </a:lnSpc>
              <a:spcAft>
                <a:spcPts val="800"/>
              </a:spcAft>
              <a:buClr>
                <a:srgbClr val="212121"/>
              </a:buClr>
            </a:pPr>
            <a:endParaRPr lang="en-GB" sz="1000" dirty="0">
              <a:effectLst/>
              <a:latin typeface="Garamond" panose="02020404030301010803" pitchFamily="18" charset="0"/>
              <a:ea typeface="Calibri" panose="020F0502020204030204" pitchFamily="34" charset="0"/>
              <a:cs typeface="Times New Roman" panose="02020603050405020304" pitchFamily="18" charset="0"/>
            </a:endParaRPr>
          </a:p>
          <a:p>
            <a:pPr algn="ctr"/>
            <a:r>
              <a:rPr lang="en-GB" sz="3200" dirty="0">
                <a:latin typeface="Garamond" panose="02020404030301010803" pitchFamily="18" charset="0"/>
              </a:rPr>
              <a:t> </a:t>
            </a:r>
            <a:r>
              <a:rPr lang="en-GB" sz="3200" dirty="0">
                <a:solidFill>
                  <a:srgbClr val="333333"/>
                </a:solidFill>
                <a:latin typeface="Garamond" panose="02020404030301010803" pitchFamily="18" charset="0"/>
                <a:cs typeface="Times New Roman" panose="02020603050405020304" pitchFamily="18" charset="0"/>
              </a:rPr>
              <a:t>- Pope Francis</a:t>
            </a:r>
          </a:p>
        </p:txBody>
      </p:sp>
      <p:pic>
        <p:nvPicPr>
          <p:cNvPr id="3" name="Picture 2" descr="World Youth Day - The next World Youth Day will be in Seoul, South Korea!  🇰🇷 See you in 2027! #WYD #Seoul2027 🇰🇷 🫰 Dicastery for Laity, Family  and Life | Facebook">
            <a:extLst>
              <a:ext uri="{FF2B5EF4-FFF2-40B4-BE49-F238E27FC236}">
                <a16:creationId xmlns:a16="http://schemas.microsoft.com/office/drawing/2014/main" id="{8D0F55F0-CD72-251A-5BC3-B5CEEC5F15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343" y="1833339"/>
            <a:ext cx="4340368" cy="4692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42909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4592" y="5906796"/>
            <a:ext cx="771525" cy="914400"/>
          </a:xfrm>
          <a:prstGeom prst="rect">
            <a:avLst/>
          </a:prstGeom>
        </p:spPr>
      </p:pic>
      <p:sp>
        <p:nvSpPr>
          <p:cNvPr id="6" name="TextBox 5"/>
          <p:cNvSpPr txBox="1"/>
          <p:nvPr/>
        </p:nvSpPr>
        <p:spPr>
          <a:xfrm>
            <a:off x="10098064" y="629797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401216" y="117427"/>
            <a:ext cx="11241485" cy="1549327"/>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600" dirty="0">
                <a:solidFill>
                  <a:schemeClr val="accent1">
                    <a:lumMod val="75000"/>
                  </a:schemeClr>
                </a:solidFill>
                <a:latin typeface="Garamond" panose="02020404030301010803" pitchFamily="18" charset="0"/>
              </a:rPr>
              <a:t>St John of Avila : 10</a:t>
            </a:r>
            <a:r>
              <a:rPr lang="en-GB" sz="6600" baseline="30000" dirty="0">
                <a:solidFill>
                  <a:schemeClr val="accent1">
                    <a:lumMod val="75000"/>
                  </a:schemeClr>
                </a:solidFill>
                <a:latin typeface="Garamond" panose="02020404030301010803" pitchFamily="18" charset="0"/>
              </a:rPr>
              <a:t>th</a:t>
            </a:r>
            <a:r>
              <a:rPr lang="en-GB" sz="6600" dirty="0">
                <a:solidFill>
                  <a:schemeClr val="accent1">
                    <a:lumMod val="75000"/>
                  </a:schemeClr>
                </a:solidFill>
                <a:latin typeface="Garamond" panose="02020404030301010803" pitchFamily="18" charset="0"/>
              </a:rPr>
              <a:t> May</a:t>
            </a:r>
          </a:p>
        </p:txBody>
      </p:sp>
      <p:sp>
        <p:nvSpPr>
          <p:cNvPr id="3" name="TextBox 2"/>
          <p:cNvSpPr txBox="1"/>
          <p:nvPr/>
        </p:nvSpPr>
        <p:spPr>
          <a:xfrm>
            <a:off x="4170784" y="1839681"/>
            <a:ext cx="7471917" cy="4693593"/>
          </a:xfrm>
          <a:prstGeom prst="rect">
            <a:avLst/>
          </a:prstGeom>
          <a:noFill/>
        </p:spPr>
        <p:txBody>
          <a:bodyPr wrap="square" rtlCol="0">
            <a:spAutoFit/>
          </a:bodyPr>
          <a:lstStyle/>
          <a:p>
            <a:pPr algn="just"/>
            <a:r>
              <a:rPr lang="en-GB" sz="2400" b="1" dirty="0">
                <a:latin typeface="Garamond" panose="02020404030301010803" pitchFamily="18" charset="0"/>
              </a:rPr>
              <a:t>John of Avila </a:t>
            </a:r>
            <a:r>
              <a:rPr lang="en-GB" sz="2400" dirty="0">
                <a:latin typeface="Garamond" panose="02020404030301010803" pitchFamily="18" charset="0"/>
              </a:rPr>
              <a:t>(1499-1569) was a Spanish priest, preacher, author and religious mystic who was canonised as a saint in 1970 and a Doctor of the Catholic Church in 2012.  He is called the apostle of Andalusia because of his ministry in that region.</a:t>
            </a:r>
            <a:endParaRPr lang="en-GB" sz="900" dirty="0">
              <a:latin typeface="Garamond" panose="02020404030301010803" pitchFamily="18" charset="0"/>
            </a:endParaRPr>
          </a:p>
          <a:p>
            <a:pPr algn="just"/>
            <a:endParaRPr lang="en-GB" sz="1050" dirty="0">
              <a:latin typeface="Garamond" panose="02020404030301010803" pitchFamily="18" charset="0"/>
            </a:endParaRPr>
          </a:p>
          <a:p>
            <a:pPr algn="just"/>
            <a:r>
              <a:rPr lang="en-GB" sz="2400" dirty="0">
                <a:latin typeface="Garamond" panose="02020404030301010803" pitchFamily="18" charset="0"/>
              </a:rPr>
              <a:t>In 1574, John’s followers published his most famous work, </a:t>
            </a:r>
            <a:r>
              <a:rPr lang="en-GB" sz="2400" i="1" dirty="0">
                <a:latin typeface="Garamond" panose="02020404030301010803" pitchFamily="18" charset="0"/>
              </a:rPr>
              <a:t>Audi Filia</a:t>
            </a:r>
            <a:r>
              <a:rPr lang="en-GB" sz="2400" dirty="0">
                <a:latin typeface="Garamond" panose="02020404030301010803" pitchFamily="18" charset="0"/>
              </a:rPr>
              <a:t> (“Listen, O Daughter”).  He took his title from Psalm 45 : 11 : “Listen, o daughter, and see, incline your ear.” Through 113 chapters, John explored this passage of Scripture in order to address issues such as the value of prayer, the role of faith and good works in salvation, and the nature of sin.</a:t>
            </a:r>
          </a:p>
        </p:txBody>
      </p:sp>
      <p:pic>
        <p:nvPicPr>
          <p:cNvPr id="5" name="Picture 4">
            <a:extLst>
              <a:ext uri="{FF2B5EF4-FFF2-40B4-BE49-F238E27FC236}">
                <a16:creationId xmlns:a16="http://schemas.microsoft.com/office/drawing/2014/main" id="{741EBEA1-8199-38F9-5466-C73EC298D4A3}"/>
              </a:ext>
            </a:extLst>
          </p:cNvPr>
          <p:cNvPicPr>
            <a:picLocks noChangeAspect="1"/>
          </p:cNvPicPr>
          <p:nvPr/>
        </p:nvPicPr>
        <p:blipFill>
          <a:blip r:embed="rId3"/>
          <a:stretch>
            <a:fillRect/>
          </a:stretch>
        </p:blipFill>
        <p:spPr>
          <a:xfrm>
            <a:off x="401216" y="1809082"/>
            <a:ext cx="3598441" cy="5012114"/>
          </a:xfrm>
          <a:prstGeom prst="rect">
            <a:avLst/>
          </a:prstGeom>
        </p:spPr>
      </p:pic>
    </p:spTree>
    <p:extLst>
      <p:ext uri="{BB962C8B-B14F-4D97-AF65-F5344CB8AC3E}">
        <p14:creationId xmlns:p14="http://schemas.microsoft.com/office/powerpoint/2010/main" val="598206679"/>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p:spPr>
      </p:pic>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2" name="Title 1">
            <a:extLst>
              <a:ext uri="{FF2B5EF4-FFF2-40B4-BE49-F238E27FC236}">
                <a16:creationId xmlns:a16="http://schemas.microsoft.com/office/drawing/2014/main" id="{053DEF37-16B6-88F0-0DD2-27EC9E80DED5}"/>
              </a:ext>
            </a:extLst>
          </p:cNvPr>
          <p:cNvSpPr>
            <a:spLocks noGrp="1"/>
          </p:cNvSpPr>
          <p:nvPr>
            <p:ph type="title"/>
          </p:nvPr>
        </p:nvSpPr>
        <p:spPr>
          <a:xfrm>
            <a:off x="239697" y="280185"/>
            <a:ext cx="11576482" cy="1325563"/>
          </a:xfrm>
          <a:solidFill>
            <a:schemeClr val="accent1">
              <a:lumMod val="40000"/>
              <a:lumOff val="60000"/>
            </a:schemeClr>
          </a:solidFill>
          <a:ln w="57150">
            <a:solidFill>
              <a:schemeClr val="accent4">
                <a:lumMod val="75000"/>
              </a:schemeClr>
            </a:solidFill>
          </a:ln>
        </p:spPr>
        <p:txBody>
          <a:bodyPr>
            <a:normAutofit/>
          </a:bodyPr>
          <a:lstStyle/>
          <a:p>
            <a:pPr algn="ctr"/>
            <a:r>
              <a:rPr lang="en-US" sz="6000" b="1" dirty="0">
                <a:solidFill>
                  <a:srgbClr val="2E75B6"/>
                </a:solidFill>
                <a:latin typeface="Garamond" panose="02020404030301010803" pitchFamily="18" charset="0"/>
              </a:rPr>
              <a:t>Rites of the Catholic Church # 5</a:t>
            </a:r>
            <a:endParaRPr lang="en-GB" sz="6000" b="1" dirty="0">
              <a:solidFill>
                <a:srgbClr val="2E75B6"/>
              </a:solidFill>
              <a:latin typeface="Garamond" panose="02020404030301010803" pitchFamily="18" charset="0"/>
            </a:endParaRPr>
          </a:p>
        </p:txBody>
      </p:sp>
      <p:sp>
        <p:nvSpPr>
          <p:cNvPr id="7" name="Title 1">
            <a:extLst>
              <a:ext uri="{FF2B5EF4-FFF2-40B4-BE49-F238E27FC236}">
                <a16:creationId xmlns:a16="http://schemas.microsoft.com/office/drawing/2014/main" id="{AF93147B-923A-EE28-4743-D41E46DEB6A1}"/>
              </a:ext>
            </a:extLst>
          </p:cNvPr>
          <p:cNvSpPr txBox="1">
            <a:spLocks/>
          </p:cNvSpPr>
          <p:nvPr/>
        </p:nvSpPr>
        <p:spPr>
          <a:xfrm>
            <a:off x="239698" y="5445760"/>
            <a:ext cx="9453578" cy="1215618"/>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a:solidFill>
                  <a:srgbClr val="2E75B6"/>
                </a:solidFill>
                <a:latin typeface="Garamond" panose="02020404030301010803" pitchFamily="18" charset="0"/>
              </a:rPr>
              <a:t>The Byzantine Rite</a:t>
            </a:r>
            <a:endParaRPr lang="en-GB" sz="6000" b="1" dirty="0">
              <a:solidFill>
                <a:srgbClr val="2E75B6"/>
              </a:solidFill>
              <a:latin typeface="Garamond" panose="02020404030301010803" pitchFamily="18" charset="0"/>
            </a:endParaRPr>
          </a:p>
        </p:txBody>
      </p:sp>
      <p:sp>
        <p:nvSpPr>
          <p:cNvPr id="8" name="TextBox 7"/>
          <p:cNvSpPr txBox="1"/>
          <p:nvPr/>
        </p:nvSpPr>
        <p:spPr>
          <a:xfrm>
            <a:off x="4058816" y="1695203"/>
            <a:ext cx="7757363" cy="3647152"/>
          </a:xfrm>
          <a:prstGeom prst="rect">
            <a:avLst/>
          </a:prstGeom>
          <a:noFill/>
        </p:spPr>
        <p:txBody>
          <a:bodyPr wrap="square" rtlCol="0">
            <a:spAutoFit/>
          </a:bodyPr>
          <a:lstStyle/>
          <a:p>
            <a:pPr algn="ctr"/>
            <a:r>
              <a:rPr lang="en-GB" sz="2400" b="1" dirty="0">
                <a:latin typeface="Garamond" panose="02020404030301010803" pitchFamily="18" charset="0"/>
              </a:rPr>
              <a:t>THE MELKITE GREEK CATHOLIC CHURCH</a:t>
            </a:r>
            <a:endParaRPr lang="en-GB" sz="700" b="1" dirty="0">
              <a:latin typeface="Garamond" panose="02020404030301010803" pitchFamily="18" charset="0"/>
            </a:endParaRPr>
          </a:p>
          <a:p>
            <a:pPr algn="ctr"/>
            <a:endParaRPr lang="en-GB" sz="700" b="1" dirty="0">
              <a:solidFill>
                <a:srgbClr val="424242"/>
              </a:solidFill>
              <a:latin typeface="Garamond" panose="02020404030301010803" pitchFamily="18" charset="0"/>
            </a:endParaRPr>
          </a:p>
          <a:p>
            <a:pPr algn="just"/>
            <a:r>
              <a:rPr lang="en-US" sz="2200" dirty="0">
                <a:solidFill>
                  <a:srgbClr val="424242"/>
                </a:solidFill>
                <a:latin typeface="Garamond" panose="02020404030301010803" pitchFamily="18" charset="0"/>
              </a:rPr>
              <a:t>This Church, based in the Cathedral of Our Lady of the Dormition in Damascus in Syria, is governed by Patriarch Youssef Absi.  In November 2024 it celebrated its 300 years of full communion with the Roman Catholic Church, in time for the launch of the Year of Jubilee, “Pilgrims of Hope.”</a:t>
            </a:r>
          </a:p>
          <a:p>
            <a:pPr algn="just"/>
            <a:r>
              <a:rPr lang="en-GB" sz="2200" dirty="0">
                <a:latin typeface="Garamond" panose="02020404030301010803" pitchFamily="18" charset="0"/>
              </a:rPr>
              <a:t>The Melkites trace their history to the early Christians of Antioch, formerly part of Syria and now in Turkey. Christianity was introduced to the region in the 1</a:t>
            </a:r>
            <a:r>
              <a:rPr lang="en-GB" sz="2200" baseline="30000" dirty="0">
                <a:latin typeface="Garamond" panose="02020404030301010803" pitchFamily="18" charset="0"/>
              </a:rPr>
              <a:t>st</a:t>
            </a:r>
            <a:r>
              <a:rPr lang="en-GB" sz="2200" dirty="0">
                <a:latin typeface="Garamond" panose="02020404030301010803" pitchFamily="18" charset="0"/>
              </a:rPr>
              <a:t> Century AD by Saint Peter. The foundation of the Church is based on the work of the Apostles Peter and Paul.</a:t>
            </a:r>
          </a:p>
        </p:txBody>
      </p:sp>
      <p:pic>
        <p:nvPicPr>
          <p:cNvPr id="2050" name="Picture 2" descr="Patriarch of the Melkite Greek Catholic Church Youssef Al Absi, center, leads prayers during the re-opening of the Greek Catholic Church of Our Lady, in Aleppo in 2019">
            <a:extLst>
              <a:ext uri="{FF2B5EF4-FFF2-40B4-BE49-F238E27FC236}">
                <a16:creationId xmlns:a16="http://schemas.microsoft.com/office/drawing/2014/main" id="{3690620F-A80D-0D97-CBEC-2C84CCBC624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218" t="500" r="15542" b="-500"/>
          <a:stretch/>
        </p:blipFill>
        <p:spPr bwMode="auto">
          <a:xfrm>
            <a:off x="222166" y="1757336"/>
            <a:ext cx="3571019" cy="357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430160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5</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May 2025</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5">
                    <a:lumMod val="75000"/>
                  </a:schemeClr>
                </a:solidFill>
                <a:latin typeface="Garamond" panose="02020404030301010803" pitchFamily="18" charset="0"/>
              </a:rPr>
              <a:t>Walking the Path</a:t>
            </a:r>
          </a:p>
        </p:txBody>
      </p:sp>
      <p:sp>
        <p:nvSpPr>
          <p:cNvPr id="9" name="Subtitle 2"/>
          <p:cNvSpPr txBox="1">
            <a:spLocks/>
          </p:cNvSpPr>
          <p:nvPr/>
        </p:nvSpPr>
        <p:spPr>
          <a:xfrm>
            <a:off x="1145175"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Walking the Path of Hope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 y="5029200"/>
            <a:ext cx="1865376" cy="1828800"/>
          </a:xfrm>
          <a:prstGeom prst="rect">
            <a:avLst/>
          </a:prstGeom>
        </p:spPr>
      </p:pic>
      <p:pic>
        <p:nvPicPr>
          <p:cNvPr id="1026" name="Picture 2">
            <a:extLst>
              <a:ext uri="{FF2B5EF4-FFF2-40B4-BE49-F238E27FC236}">
                <a16:creationId xmlns:a16="http://schemas.microsoft.com/office/drawing/2014/main" id="{B9AAFD49-CB98-FB0E-74AF-2796700D10C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675101" y="2113511"/>
            <a:ext cx="4841789" cy="292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960927"/>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674C4D908A1454EA680D99890B63DD8" ma:contentTypeVersion="11" ma:contentTypeDescription="Create a new document." ma:contentTypeScope="" ma:versionID="9402c1d68d3900ee211fc7516b8e0b3d">
  <xsd:schema xmlns:xsd="http://www.w3.org/2001/XMLSchema" xmlns:xs="http://www.w3.org/2001/XMLSchema" xmlns:p="http://schemas.microsoft.com/office/2006/metadata/properties" xmlns:ns3="66f78821-969e-443f-8b7e-99ce487fda93" targetNamespace="http://schemas.microsoft.com/office/2006/metadata/properties" ma:root="true" ma:fieldsID="41d38482d1c0efd77029f8be5c83b58b" ns3:_="">
    <xsd:import namespace="66f78821-969e-443f-8b7e-99ce487fda9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Location"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f78821-969e-443f-8b7e-99ce487fda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71895A-9627-4D5A-93F3-5760510F593D}">
  <ds:schemaRefs>
    <ds:schemaRef ds:uri="http://schemas.microsoft.com/sharepoint/v3/contenttype/forms"/>
  </ds:schemaRefs>
</ds:datastoreItem>
</file>

<file path=customXml/itemProps2.xml><?xml version="1.0" encoding="utf-8"?>
<ds:datastoreItem xmlns:ds="http://schemas.openxmlformats.org/officeDocument/2006/customXml" ds:itemID="{5F5F0585-C9A4-4F37-BF45-19570350497D}">
  <ds:schemaRefs>
    <ds:schemaRef ds:uri="http://purl.org/dc/terms/"/>
    <ds:schemaRef ds:uri="http://schemas.openxmlformats.org/package/2006/metadata/core-properties"/>
    <ds:schemaRef ds:uri="http://purl.org/dc/dcmitype/"/>
    <ds:schemaRef ds:uri="http://schemas.microsoft.com/office/2006/documentManagement/types"/>
    <ds:schemaRef ds:uri="66f78821-969e-443f-8b7e-99ce487fda93"/>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C51E2457-5AA8-4476-B0FB-665F6FA191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f78821-969e-443f-8b7e-99ce487fda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11245</TotalTime>
  <Words>460</Words>
  <Application>Microsoft Office PowerPoint</Application>
  <PresentationFormat>Widescreen</PresentationFormat>
  <Paragraphs>46</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Garamond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Rites of the Catholic Church # 5</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Catherine McKenna</cp:lastModifiedBy>
  <cp:revision>757</cp:revision>
  <dcterms:created xsi:type="dcterms:W3CDTF">2019-09-06T14:56:38Z</dcterms:created>
  <dcterms:modified xsi:type="dcterms:W3CDTF">2025-04-22T12:04:04Z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0x0101001674C4D908A1454EA680D99890B63DD8</vt:lpwstr>
  </property>
</Properties>
</file>