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297" r:id="rId7"/>
    <p:sldId id="360" r:id="rId8"/>
    <p:sldId id="389" r:id="rId9"/>
    <p:sldId id="402" r:id="rId10"/>
    <p:sldId id="42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58154-89F3-44BD-8FCC-E67351BD2DC6}" v="31" dt="2025-07-08T08:11:14.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77" d="100"/>
          <a:sy n="77"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09/07/2025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8" name="Picture 7">
            <a:extLst>
              <a:ext uri="{FF2B5EF4-FFF2-40B4-BE49-F238E27FC236}">
                <a16:creationId xmlns:a16="http://schemas.microsoft.com/office/drawing/2014/main" id="{2294672A-4271-6586-ED03-C12EB7CE712B}"/>
              </a:ext>
            </a:extLst>
          </p:cNvPr>
          <p:cNvPicPr>
            <a:picLocks noChangeAspect="1"/>
          </p:cNvPicPr>
          <p:nvPr/>
        </p:nvPicPr>
        <p:blipFill>
          <a:blip r:embed="rId4"/>
          <a:srcRect r="1786" b="18148"/>
          <a:stretch>
            <a:fillRect/>
          </a:stretch>
        </p:blipFill>
        <p:spPr>
          <a:xfrm>
            <a:off x="2728237" y="1920532"/>
            <a:ext cx="6555724" cy="3016935"/>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3260099" y="2223607"/>
            <a:ext cx="8378434" cy="4070666"/>
          </a:xfrm>
          <a:prstGeom prst="rect">
            <a:avLst/>
          </a:prstGeom>
        </p:spPr>
        <p:txBody>
          <a:bodyPr wrap="square">
            <a:spAutoFit/>
          </a:bodyPr>
          <a:lstStyle/>
          <a:p>
            <a:pPr algn="ctr">
              <a:lnSpc>
                <a:spcPct val="107000"/>
              </a:lnSpc>
              <a:spcAft>
                <a:spcPts val="800"/>
              </a:spcAft>
              <a:buNone/>
            </a:pPr>
            <a:r>
              <a:rPr lang="en-GB" sz="7200" dirty="0">
                <a:effectLst/>
                <a:latin typeface="Garamond" panose="02020404030301010803" pitchFamily="18" charset="0"/>
                <a:ea typeface="Calibri" panose="020F0502020204030204" pitchFamily="34" charset="0"/>
                <a:cs typeface="Times New Roman" panose="02020603050405020304" pitchFamily="18" charset="0"/>
              </a:rPr>
              <a:t>“</a:t>
            </a:r>
            <a:r>
              <a:rPr lang="en-GB" sz="7200" dirty="0">
                <a:latin typeface="Garamond" panose="02020404030301010803" pitchFamily="18" charset="0"/>
              </a:rPr>
              <a:t>In the stillness                         of the dance</a:t>
            </a:r>
            <a:br>
              <a:rPr lang="en-GB" sz="7200" dirty="0">
                <a:latin typeface="Garamond" panose="02020404030301010803" pitchFamily="18" charset="0"/>
              </a:rPr>
            </a:br>
            <a:r>
              <a:rPr lang="en-GB" sz="7200" dirty="0">
                <a:latin typeface="Garamond" panose="02020404030301010803" pitchFamily="18" charset="0"/>
              </a:rPr>
              <a:t>hold my hand</a:t>
            </a:r>
            <a:r>
              <a:rPr lang="en-GB" sz="7200" dirty="0">
                <a:effectLst/>
                <a:latin typeface="Garamond" panose="02020404030301010803" pitchFamily="18" charset="0"/>
                <a:ea typeface="Calibri" panose="020F0502020204030204" pitchFamily="34" charset="0"/>
                <a:cs typeface="Times New Roman" panose="02020603050405020304" pitchFamily="18" charset="0"/>
              </a:rPr>
              <a:t>.”</a:t>
            </a:r>
          </a:p>
          <a:p>
            <a:pPr algn="ctr">
              <a:lnSpc>
                <a:spcPct val="107000"/>
              </a:lnSpc>
              <a:spcAft>
                <a:spcPts val="800"/>
              </a:spcAft>
              <a:buNone/>
            </a:pPr>
            <a:r>
              <a:rPr lang="en-GB" sz="2000" b="1" dirty="0">
                <a:latin typeface="Garamond" panose="02020404030301010803" pitchFamily="18" charset="0"/>
                <a:ea typeface="Calibri" panose="020F0502020204030204" pitchFamily="34" charset="0"/>
                <a:cs typeface="Times New Roman" panose="02020603050405020304" pitchFamily="18" charset="0"/>
              </a:rPr>
              <a:t>- CAFOD Jubilee Prayer</a:t>
            </a: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2408" r="27454"/>
          <a:stretch>
            <a:fillRect/>
          </a:stretch>
        </p:blipFill>
        <p:spPr>
          <a:xfrm>
            <a:off x="279972" y="2169007"/>
            <a:ext cx="2882328" cy="4385152"/>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304577" y="2289661"/>
            <a:ext cx="5955684" cy="3474413"/>
          </a:xfrm>
          <a:prstGeom prst="rect">
            <a:avLst/>
          </a:prstGeom>
        </p:spPr>
        <p:txBody>
          <a:bodyPr wrap="square">
            <a:spAutoFit/>
          </a:bodyPr>
          <a:lstStyle/>
          <a:p>
            <a:pPr algn="ctr"/>
            <a:r>
              <a:rPr lang="en-US" sz="2000" b="1" i="0" dirty="0">
                <a:solidFill>
                  <a:srgbClr val="FF0000"/>
                </a:solidFill>
                <a:effectLst/>
                <a:latin typeface="Garamond" panose="02020404030301010803" pitchFamily="18" charset="0"/>
              </a:rPr>
              <a:t> </a:t>
            </a:r>
            <a:r>
              <a:rPr lang="en-GB" sz="3600" b="1" dirty="0">
                <a:latin typeface="Garamond" panose="02020404030301010803" pitchFamily="18" charset="0"/>
              </a:rPr>
              <a:t>13</a:t>
            </a:r>
            <a:r>
              <a:rPr lang="en-GB" sz="3600" b="1" baseline="30000" dirty="0">
                <a:latin typeface="Garamond" panose="02020404030301010803" pitchFamily="18" charset="0"/>
              </a:rPr>
              <a:t>th</a:t>
            </a:r>
            <a:r>
              <a:rPr lang="en-GB" sz="3600" b="1" dirty="0">
                <a:latin typeface="Garamond" panose="02020404030301010803" pitchFamily="18" charset="0"/>
              </a:rPr>
              <a:t> July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Jesus is asked :</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800" dirty="0">
                <a:latin typeface="Garamond" panose="02020404030301010803" pitchFamily="18" charset="0"/>
              </a:rPr>
              <a:t>  “Who is my      neighbour?”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 name="Picture 3">
            <a:extLst>
              <a:ext uri="{FF2B5EF4-FFF2-40B4-BE49-F238E27FC236}">
                <a16:creationId xmlns:a16="http://schemas.microsoft.com/office/drawing/2014/main" id="{54861F34-F9E5-7978-020E-6C097393BD21}"/>
              </a:ext>
            </a:extLst>
          </p:cNvPr>
          <p:cNvPicPr>
            <a:picLocks noChangeAspect="1"/>
          </p:cNvPicPr>
          <p:nvPr/>
        </p:nvPicPr>
        <p:blipFill>
          <a:blip r:embed="rId3"/>
          <a:srcRect t="12720" b="23740"/>
          <a:stretch>
            <a:fillRect/>
          </a:stretch>
        </p:blipFill>
        <p:spPr>
          <a:xfrm>
            <a:off x="653143" y="2239635"/>
            <a:ext cx="6064752" cy="4333875"/>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1988177"/>
            <a:ext cx="7122290" cy="3354829"/>
          </a:xfrm>
          <a:prstGeom prst="rect">
            <a:avLst/>
          </a:prstGeom>
          <a:noFill/>
        </p:spPr>
        <p:txBody>
          <a:bodyPr wrap="square" rtlCol="0">
            <a:spAutoFit/>
          </a:bodyPr>
          <a:lstStyle/>
          <a:p>
            <a:pPr algn="ctr">
              <a:lnSpc>
                <a:spcPct val="107000"/>
              </a:lnSpc>
              <a:spcAft>
                <a:spcPts val="800"/>
              </a:spcAft>
              <a:buClr>
                <a:srgbClr val="212121"/>
              </a:buClr>
            </a:pPr>
            <a:r>
              <a:rPr lang="en-GB" sz="5400" dirty="0">
                <a:latin typeface="Garamond" panose="02020404030301010803" pitchFamily="18" charset="0"/>
              </a:rPr>
              <a:t>“Let us train ourselves     to recognise             hope.”</a:t>
            </a:r>
            <a:endParaRPr lang="en-GB" sz="5400" dirty="0">
              <a:solidFill>
                <a:srgbClr val="333333"/>
              </a:solidFill>
              <a:latin typeface="Garamond" panose="02020404030301010803" pitchFamily="18" charset="0"/>
              <a:cs typeface="Times New Roman" panose="02020603050405020304" pitchFamily="18" charset="0"/>
            </a:endParaRP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A6E27-F275-EC0F-3707-6FA7811A45FA}"/>
              </a:ext>
            </a:extLst>
          </p:cNvPr>
          <p:cNvSpPr txBox="1"/>
          <p:nvPr/>
        </p:nvSpPr>
        <p:spPr>
          <a:xfrm>
            <a:off x="11214425" y="590154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9" name="Rectangle 8">
            <a:extLst>
              <a:ext uri="{FF2B5EF4-FFF2-40B4-BE49-F238E27FC236}">
                <a16:creationId xmlns:a16="http://schemas.microsoft.com/office/drawing/2014/main" id="{86DF3ECD-1A94-4E29-B9CC-75D7B04FE216}"/>
              </a:ext>
            </a:extLst>
          </p:cNvPr>
          <p:cNvSpPr/>
          <p:nvPr/>
        </p:nvSpPr>
        <p:spPr>
          <a:xfrm>
            <a:off x="226337" y="1637472"/>
            <a:ext cx="7718487" cy="461665"/>
          </a:xfrm>
          <a:prstGeom prst="rect">
            <a:avLst/>
          </a:prstGeom>
        </p:spPr>
        <p:txBody>
          <a:bodyPr wrap="square">
            <a:spAutoFit/>
          </a:bodyPr>
          <a:lstStyle/>
          <a:p>
            <a:pPr algn="just">
              <a:defRPr/>
            </a:pPr>
            <a:endParaRPr lang="en-US" sz="2400" dirty="0">
              <a:solidFill>
                <a:srgbClr val="202122"/>
              </a:solidFill>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296378" y="98769"/>
            <a:ext cx="11637004"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Feast of Our Lady of Mount Carmel : 16</a:t>
            </a:r>
            <a:r>
              <a:rPr lang="en-US" sz="4800" baseline="300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th</a:t>
            </a:r>
            <a:r>
              <a:rPr lang="en-US" sz="48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July</a:t>
            </a:r>
            <a:endParaRPr lang="en-GB" sz="4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575" y="5901545"/>
            <a:ext cx="788173" cy="934131"/>
          </a:xfrm>
          <a:prstGeom prst="rect">
            <a:avLst/>
          </a:prstGeom>
        </p:spPr>
      </p:pic>
      <p:sp>
        <p:nvSpPr>
          <p:cNvPr id="3" name="TextBox 2">
            <a:extLst>
              <a:ext uri="{FF2B5EF4-FFF2-40B4-BE49-F238E27FC236}">
                <a16:creationId xmlns:a16="http://schemas.microsoft.com/office/drawing/2014/main" id="{8BF3273C-962E-617E-59F7-7F370560810A}"/>
              </a:ext>
            </a:extLst>
          </p:cNvPr>
          <p:cNvSpPr txBox="1"/>
          <p:nvPr/>
        </p:nvSpPr>
        <p:spPr>
          <a:xfrm>
            <a:off x="10236850" y="590154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8" name="Picture 7">
            <a:extLst>
              <a:ext uri="{FF2B5EF4-FFF2-40B4-BE49-F238E27FC236}">
                <a16:creationId xmlns:a16="http://schemas.microsoft.com/office/drawing/2014/main" id="{AD054099-AA9B-6BB9-19DE-7825CEB50B2C}"/>
              </a:ext>
            </a:extLst>
          </p:cNvPr>
          <p:cNvPicPr>
            <a:picLocks noChangeAspect="1"/>
          </p:cNvPicPr>
          <p:nvPr/>
        </p:nvPicPr>
        <p:blipFill rotWithShape="1">
          <a:blip r:embed="rId3"/>
          <a:srcRect l="83155" t="81812" r="3301" b="8868"/>
          <a:stretch/>
        </p:blipFill>
        <p:spPr>
          <a:xfrm>
            <a:off x="9769159" y="5891289"/>
            <a:ext cx="2439662" cy="944387"/>
          </a:xfrm>
          <a:prstGeom prst="rect">
            <a:avLst/>
          </a:prstGeom>
        </p:spPr>
      </p:pic>
      <p:sp>
        <p:nvSpPr>
          <p:cNvPr id="12" name="Rectangle 7">
            <a:extLst>
              <a:ext uri="{FF2B5EF4-FFF2-40B4-BE49-F238E27FC236}">
                <a16:creationId xmlns:a16="http://schemas.microsoft.com/office/drawing/2014/main" id="{C55AA544-6F73-1249-9F0A-29EA754A6686}"/>
              </a:ext>
            </a:extLst>
          </p:cNvPr>
          <p:cNvSpPr>
            <a:spLocks noChangeArrowheads="1"/>
          </p:cNvSpPr>
          <p:nvPr/>
        </p:nvSpPr>
        <p:spPr bwMode="auto">
          <a:xfrm>
            <a:off x="4559536" y="1484950"/>
            <a:ext cx="71001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dirty="0">
                <a:latin typeface="Garamond" panose="02020404030301010803" pitchFamily="18" charset="0"/>
              </a:rPr>
              <a:t>Mount Carmel is where the prophet Elijah successfully challenged the priests of Baal, and references in the 12th century record a community of monks on the holy mountain. Despite continual difficulties, the community built a monastery and church dedicated to the Virgin Mary on Mount Carmel in 1263. Saint Louis, King of France, had visited Mount Carmel in 1254, and brought back six French hermits for whom he built a convent near Paris. Mount Carmel was conquered in 1291, the brothers were killed and the convent burned. The spread of the Carmelites in Europe is largely attributable to the work of Saint Simon Stock, whose relics can be seen in Aylesford Priory in Kent.</a:t>
            </a:r>
          </a:p>
        </p:txBody>
      </p:sp>
      <p:pic>
        <p:nvPicPr>
          <p:cNvPr id="10" name="Picture 9">
            <a:extLst>
              <a:ext uri="{FF2B5EF4-FFF2-40B4-BE49-F238E27FC236}">
                <a16:creationId xmlns:a16="http://schemas.microsoft.com/office/drawing/2014/main" id="{99CCD367-7EBB-9F6D-BED9-209AAFD0B1DF}"/>
              </a:ext>
            </a:extLst>
          </p:cNvPr>
          <p:cNvPicPr>
            <a:picLocks noChangeAspect="1"/>
          </p:cNvPicPr>
          <p:nvPr/>
        </p:nvPicPr>
        <p:blipFill>
          <a:blip r:embed="rId4"/>
          <a:srcRect l="10997" r="13703"/>
          <a:stretch>
            <a:fillRect/>
          </a:stretch>
        </p:blipFill>
        <p:spPr>
          <a:xfrm>
            <a:off x="296378" y="1637472"/>
            <a:ext cx="4124906" cy="4893647"/>
          </a:xfrm>
          <a:prstGeom prst="rect">
            <a:avLst/>
          </a:prstGeom>
        </p:spPr>
      </p:pic>
    </p:spTree>
    <p:extLst>
      <p:ext uri="{BB962C8B-B14F-4D97-AF65-F5344CB8AC3E}">
        <p14:creationId xmlns:p14="http://schemas.microsoft.com/office/powerpoint/2010/main" val="24874189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4562670" y="1763058"/>
            <a:ext cx="7253510" cy="3847207"/>
          </a:xfrm>
          <a:prstGeom prst="rect">
            <a:avLst/>
          </a:prstGeom>
          <a:noFill/>
        </p:spPr>
        <p:txBody>
          <a:bodyPr wrap="square" rtlCol="0">
            <a:spAutoFit/>
          </a:bodyPr>
          <a:lstStyle/>
          <a:p>
            <a:pPr algn="ctr"/>
            <a:r>
              <a:rPr lang="en-GB" sz="2400" b="1" dirty="0">
                <a:latin typeface="Garamond" panose="02020404030301010803" pitchFamily="18" charset="0"/>
              </a:rPr>
              <a:t>THE UKRAINIAN GREEK CATHOLIC CHURCH</a:t>
            </a:r>
          </a:p>
          <a:p>
            <a:pPr algn="ctr"/>
            <a:endParaRPr lang="en-GB" sz="400" b="1" dirty="0">
              <a:solidFill>
                <a:srgbClr val="FF0000"/>
              </a:solidFill>
              <a:latin typeface="Garamond" panose="02020404030301010803" pitchFamily="18" charset="0"/>
            </a:endParaRPr>
          </a:p>
          <a:p>
            <a:pPr algn="just"/>
            <a:r>
              <a:rPr lang="en-US" sz="2400" dirty="0">
                <a:latin typeface="Garamond" panose="02020404030301010803" pitchFamily="18" charset="0"/>
              </a:rPr>
              <a:t>The Ukrainian Greek Catholic Church is a Byzantine Rite Eastern Catholic Church in full communion with the Holy See. In the UK, the Ukrainian Catholic Church is known as the Ukrainian Catholic Eparchy of the Holy Family of London. It was elevated to an eparchial status (equivalent to a diocese) in 2013. The current Eparch is Bishop Kenneth Nowakowski. The main cathedral in London is the Ukrainian Catholic Cathedral of the Holy Family. </a:t>
            </a:r>
            <a:endParaRPr lang="en-US" sz="2400" dirty="0">
              <a:solidFill>
                <a:srgbClr val="202122"/>
              </a:solidFill>
              <a:latin typeface="Garamond" panose="02020404030301010803" pitchFamily="18" charset="0"/>
            </a:endParaRPr>
          </a:p>
          <a:p>
            <a:pPr algn="just">
              <a:buNone/>
            </a:pPr>
            <a:endParaRPr lang="en-US" sz="2400" b="0" i="0" dirty="0">
              <a:solidFill>
                <a:srgbClr val="202122"/>
              </a:solidFill>
              <a:effectLst/>
              <a:latin typeface="Garamond" panose="02020404030301010803" pitchFamily="18" charset="0"/>
            </a:endParaRPr>
          </a:p>
        </p:txBody>
      </p:sp>
      <p:pic>
        <p:nvPicPr>
          <p:cNvPr id="9" name="Picture 8">
            <a:extLst>
              <a:ext uri="{FF2B5EF4-FFF2-40B4-BE49-F238E27FC236}">
                <a16:creationId xmlns:a16="http://schemas.microsoft.com/office/drawing/2014/main" id="{624A5C75-2516-E19F-AB6B-52AA1C1F5E14}"/>
              </a:ext>
            </a:extLst>
          </p:cNvPr>
          <p:cNvPicPr>
            <a:picLocks noChangeAspect="1"/>
          </p:cNvPicPr>
          <p:nvPr/>
        </p:nvPicPr>
        <p:blipFill>
          <a:blip r:embed="rId3"/>
          <a:srcRect l="20911" r="22418" b="16651"/>
          <a:stretch>
            <a:fillRect/>
          </a:stretch>
        </p:blipFill>
        <p:spPr>
          <a:xfrm>
            <a:off x="239697" y="1763058"/>
            <a:ext cx="4211005" cy="3525392"/>
          </a:xfrm>
          <a:prstGeom prst="rect">
            <a:avLst/>
          </a:prstGeom>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0CDF-5BEB-0C52-0D94-19FFB1D8519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B0D731-535D-C9DE-81F4-0CF741F31B5B}"/>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2025</a:t>
            </a:r>
          </a:p>
        </p:txBody>
      </p:sp>
      <p:pic>
        <p:nvPicPr>
          <p:cNvPr id="4" name="Picture 3">
            <a:extLst>
              <a:ext uri="{FF2B5EF4-FFF2-40B4-BE49-F238E27FC236}">
                <a16:creationId xmlns:a16="http://schemas.microsoft.com/office/drawing/2014/main" id="{1D54CEE5-C98E-AD1D-3B8A-E0BF7CE20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6FAF08D1-F1DB-8326-0F52-CFE87BE79FC8}"/>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94384345-1A7A-29EB-AFD1-BC7DE0E6F813}"/>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CD52AD93-9883-27E3-13D9-7AA1FBA34DE5}"/>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6A438602-31B0-AEF1-CBAD-ED9AFC029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8" name="Picture 7">
            <a:extLst>
              <a:ext uri="{FF2B5EF4-FFF2-40B4-BE49-F238E27FC236}">
                <a16:creationId xmlns:a16="http://schemas.microsoft.com/office/drawing/2014/main" id="{FFC6FC74-689B-74DC-2C54-B914F17E9389}"/>
              </a:ext>
            </a:extLst>
          </p:cNvPr>
          <p:cNvPicPr>
            <a:picLocks noChangeAspect="1"/>
          </p:cNvPicPr>
          <p:nvPr/>
        </p:nvPicPr>
        <p:blipFill>
          <a:blip r:embed="rId4"/>
          <a:srcRect r="1786" b="18148"/>
          <a:stretch>
            <a:fillRect/>
          </a:stretch>
        </p:blipFill>
        <p:spPr>
          <a:xfrm>
            <a:off x="2728237" y="1920532"/>
            <a:ext cx="6555724" cy="3016935"/>
          </a:xfrm>
          <a:prstGeom prst="rect">
            <a:avLst/>
          </a:prstGeom>
        </p:spPr>
      </p:pic>
    </p:spTree>
    <p:extLst>
      <p:ext uri="{BB962C8B-B14F-4D97-AF65-F5344CB8AC3E}">
        <p14:creationId xmlns:p14="http://schemas.microsoft.com/office/powerpoint/2010/main" val="93390943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11134</TotalTime>
  <Words>336</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719</cp:revision>
  <dcterms:created xsi:type="dcterms:W3CDTF">2019-09-06T14:56:38Z</dcterms:created>
  <dcterms:modified xsi:type="dcterms:W3CDTF">2025-07-09T12:02:42Z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