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96" r:id="rId6"/>
    <p:sldId id="407" r:id="rId7"/>
    <p:sldId id="297" r:id="rId8"/>
    <p:sldId id="360" r:id="rId9"/>
    <p:sldId id="367" r:id="rId10"/>
    <p:sldId id="406" r:id="rId11"/>
    <p:sldId id="288" r:id="rId12"/>
    <p:sldId id="359" r:id="rId13"/>
    <p:sldId id="404" r:id="rId14"/>
    <p:sldId id="4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75" autoAdjust="0"/>
    <p:restoredTop sz="94660"/>
  </p:normalViewPr>
  <p:slideViewPr>
    <p:cSldViewPr snapToGrid="0">
      <p:cViewPr varScale="1">
        <p:scale>
          <a:sx n="82" d="100"/>
          <a:sy n="82" d="100"/>
        </p:scale>
        <p:origin x="36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11/09/2025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11/09/2025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11/09/2025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11/09/2025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11/09/2025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11/09/2025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11/09/2025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video" Target="https://www.youtube.com/embed/b55k2uV7bu8?start=2&amp;feature=oembed"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6" y="5524243"/>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2025</a:t>
            </a:r>
          </a:p>
          <a:p>
            <a:r>
              <a:rPr lang="en-GB" sz="2800" dirty="0">
                <a:solidFill>
                  <a:schemeClr val="accent4">
                    <a:lumMod val="75000"/>
                  </a:schemeClr>
                </a:solidFill>
                <a:latin typeface="Garamond" panose="02020404030301010803" pitchFamily="18" charset="0"/>
              </a:rPr>
              <a:t>Jubilee of Consolation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040141" y="4881028"/>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3" name="Picture 12" descr="A person hugging another person&#10;&#10;AI-generated content may be incorrect.">
            <a:extLst>
              <a:ext uri="{FF2B5EF4-FFF2-40B4-BE49-F238E27FC236}">
                <a16:creationId xmlns:a16="http://schemas.microsoft.com/office/drawing/2014/main" id="{2A7747B4-6349-17F8-C317-ED0E12B76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1921909"/>
            <a:ext cx="4242014" cy="2843897"/>
          </a:xfrm>
          <a:prstGeom prst="rect">
            <a:avLst/>
          </a:prstGeom>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YOUCAT WEEKLY SELECTION</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386532" y="1819810"/>
            <a:ext cx="7853175" cy="4401205"/>
          </a:xfrm>
          <a:prstGeom prst="rect">
            <a:avLst/>
          </a:prstGeom>
          <a:noFill/>
        </p:spPr>
        <p:txBody>
          <a:bodyPr wrap="square" rtlCol="0">
            <a:spAutoFit/>
          </a:bodyPr>
          <a:lstStyle/>
          <a:p>
            <a:pPr algn="ctr"/>
            <a:r>
              <a:rPr lang="en-GB" sz="2000" b="1" i="1" dirty="0">
                <a:latin typeface="Garamond" panose="02020404030301010803" pitchFamily="18" charset="0"/>
              </a:rPr>
              <a:t>#11 DOES SACRED SCRIPTURE SPEAK </a:t>
            </a:r>
          </a:p>
          <a:p>
            <a:pPr algn="ctr"/>
            <a:r>
              <a:rPr lang="en-GB" sz="2000" b="1" i="1" dirty="0">
                <a:latin typeface="Garamond" panose="02020404030301010803" pitchFamily="18" charset="0"/>
              </a:rPr>
              <a:t>ABOUT A WAY TO HAPPINESS?  </a:t>
            </a:r>
          </a:p>
          <a:p>
            <a:endParaRPr lang="en-GB" sz="2400" dirty="0">
              <a:latin typeface="Garamond" panose="02020404030301010803" pitchFamily="18" charset="0"/>
            </a:endParaRPr>
          </a:p>
          <a:p>
            <a:pPr algn="just"/>
            <a:r>
              <a:rPr lang="en-GB" sz="2400" dirty="0">
                <a:latin typeface="Garamond" panose="02020404030301010803" pitchFamily="18" charset="0"/>
              </a:rPr>
              <a:t>We become happy by trusting in Jesus’ words in the Beatitudes.</a:t>
            </a:r>
            <a:br>
              <a:rPr lang="en-GB" sz="2400" dirty="0">
                <a:latin typeface="Garamond" panose="02020404030301010803" pitchFamily="18" charset="0"/>
              </a:rPr>
            </a:br>
            <a:br>
              <a:rPr lang="en-GB" sz="2400" dirty="0">
                <a:latin typeface="Garamond" panose="02020404030301010803" pitchFamily="18" charset="0"/>
              </a:rPr>
            </a:br>
            <a:r>
              <a:rPr lang="en-GB" sz="2400" dirty="0">
                <a:latin typeface="Garamond" panose="02020404030301010803" pitchFamily="18" charset="0"/>
              </a:rPr>
              <a:t>(CCC 1716) The Beatitudes are at the heart of Jesus' preaching. They take up the promises made to the chosen people since Abraham. The Beatitudes </a:t>
            </a:r>
            <a:r>
              <a:rPr lang="en-GB" sz="2400" dirty="0" err="1">
                <a:latin typeface="Garamond" panose="02020404030301010803" pitchFamily="18" charset="0"/>
              </a:rPr>
              <a:t>fulfill</a:t>
            </a:r>
            <a:r>
              <a:rPr lang="en-GB" sz="2400" dirty="0">
                <a:latin typeface="Garamond" panose="02020404030301010803" pitchFamily="18" charset="0"/>
              </a:rPr>
              <a:t> the promises by ordering them no longer merely to the possession of a territory, but to the Kingdom of heaven: </a:t>
            </a:r>
          </a:p>
          <a:p>
            <a:pPr algn="just"/>
            <a:endParaRPr lang="en-GB" sz="2400" dirty="0">
              <a:latin typeface="Garamond" panose="02020404030301010803" pitchFamily="18" charset="0"/>
            </a:endParaRPr>
          </a:p>
          <a:p>
            <a:pPr algn="just"/>
            <a:r>
              <a:rPr lang="en-GB" sz="2400" dirty="0">
                <a:latin typeface="Garamond" panose="02020404030301010803" pitchFamily="18" charset="0"/>
              </a:rPr>
              <a:t>Read the Beatitudes in Mattews 5:13-12</a:t>
            </a:r>
            <a:r>
              <a:rPr lang="en-US" sz="2400" i="1" dirty="0">
                <a:latin typeface="Garamond" panose="02020404030301010803" pitchFamily="18" charset="0"/>
              </a:rPr>
              <a:t>.</a:t>
            </a:r>
            <a:endParaRPr lang="en-US" sz="2400" i="0" dirty="0">
              <a:solidFill>
                <a:srgbClr val="202122"/>
              </a:solidFill>
              <a:effectLst/>
              <a:latin typeface="Garamond" panose="02020404030301010803" pitchFamily="18" charset="0"/>
            </a:endParaRPr>
          </a:p>
        </p:txBody>
      </p:sp>
      <p:pic>
        <p:nvPicPr>
          <p:cNvPr id="8" name="Picture 7">
            <a:extLst>
              <a:ext uri="{FF2B5EF4-FFF2-40B4-BE49-F238E27FC236}">
                <a16:creationId xmlns:a16="http://schemas.microsoft.com/office/drawing/2014/main" id="{7040FFE7-5C1A-AEAA-90CD-82918558CF7A}"/>
              </a:ext>
            </a:extLst>
          </p:cNvPr>
          <p:cNvPicPr>
            <a:picLocks noChangeAspect="1"/>
          </p:cNvPicPr>
          <p:nvPr/>
        </p:nvPicPr>
        <p:blipFill>
          <a:blip r:embed="rId3"/>
          <a:stretch>
            <a:fillRect/>
          </a:stretch>
        </p:blipFill>
        <p:spPr>
          <a:xfrm>
            <a:off x="8491326" y="2104146"/>
            <a:ext cx="2476711" cy="3652759"/>
          </a:xfrm>
          <a:prstGeom prst="rect">
            <a:avLst/>
          </a:prstGeom>
          <a:ln w="38100">
            <a:solidFill>
              <a:schemeClr val="tx1"/>
            </a:solidFill>
          </a:ln>
        </p:spPr>
      </p:pic>
    </p:spTree>
    <p:extLst>
      <p:ext uri="{BB962C8B-B14F-4D97-AF65-F5344CB8AC3E}">
        <p14:creationId xmlns:p14="http://schemas.microsoft.com/office/powerpoint/2010/main" val="377352523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B85E5-227F-3531-C1CE-C169EB93F6A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3369E5B-0087-2A9B-EA80-D7497102981E}"/>
              </a:ext>
            </a:extLst>
          </p:cNvPr>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2025</a:t>
            </a:r>
          </a:p>
        </p:txBody>
      </p:sp>
      <p:pic>
        <p:nvPicPr>
          <p:cNvPr id="4" name="Picture 3">
            <a:extLst>
              <a:ext uri="{FF2B5EF4-FFF2-40B4-BE49-F238E27FC236}">
                <a16:creationId xmlns:a16="http://schemas.microsoft.com/office/drawing/2014/main" id="{496A5726-2E94-9994-5027-AB2A98F1D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881C9116-BC4C-FDE5-4B95-8A7C174106AA}"/>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35D3D629-D6D5-5D46-81C2-D5E5F990FF9D}"/>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B45D8C8E-B988-FBB0-C581-E15F698693AB}"/>
              </a:ext>
            </a:extLst>
          </p:cNvPr>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30109624-5C06-EE5E-7BC8-03BF50D508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1" name="Picture 10" descr="A person hugging another person&#10;&#10;AI-generated content may be incorrect.">
            <a:extLst>
              <a:ext uri="{FF2B5EF4-FFF2-40B4-BE49-F238E27FC236}">
                <a16:creationId xmlns:a16="http://schemas.microsoft.com/office/drawing/2014/main" id="{79F0B2FD-F556-B882-009A-DA92CF899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840" y="1992424"/>
            <a:ext cx="4354564" cy="2919352"/>
          </a:xfrm>
          <a:prstGeom prst="rect">
            <a:avLst/>
          </a:prstGeom>
        </p:spPr>
      </p:pic>
    </p:spTree>
    <p:extLst>
      <p:ext uri="{BB962C8B-B14F-4D97-AF65-F5344CB8AC3E}">
        <p14:creationId xmlns:p14="http://schemas.microsoft.com/office/powerpoint/2010/main" val="294857708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4161452" y="1994423"/>
            <a:ext cx="7327283" cy="4672113"/>
          </a:xfrm>
          <a:prstGeom prst="rect">
            <a:avLst/>
          </a:prstGeom>
        </p:spPr>
        <p:txBody>
          <a:bodyPr wrap="square">
            <a:spAutoFit/>
          </a:bodyPr>
          <a:lstStyle/>
          <a:p>
            <a:pPr algn="just"/>
            <a:r>
              <a:rPr lang="en-GB" sz="2000" dirty="0">
                <a:latin typeface="Garamond" panose="02020404030301010803" pitchFamily="18" charset="0"/>
              </a:rPr>
              <a:t>The icon portrays Jesus faithfully in the Northern Ethiopian tradition and is consistent with Ethiopian facial expressions and clothing, such as the women's head coverings. The gold used for Jesus’ halo is paint rather than gold leaf; the artist using what he had available in an area where there is conflict and drought.</a:t>
            </a:r>
          </a:p>
          <a:p>
            <a:pPr algn="just"/>
            <a:endParaRPr lang="en-GB" sz="2000" dirty="0">
              <a:latin typeface="Garamond" panose="02020404030301010803" pitchFamily="18" charset="0"/>
            </a:endParaRPr>
          </a:p>
          <a:p>
            <a:pPr algn="just"/>
            <a:r>
              <a:rPr lang="en-GB" sz="2000" dirty="0">
                <a:latin typeface="Garamond" panose="02020404030301010803" pitchFamily="18" charset="0"/>
              </a:rPr>
              <a:t>In the icon, men and women, the old and the young all gather together as sign that the good news is for everyone.</a:t>
            </a:r>
          </a:p>
          <a:p>
            <a:pPr algn="just"/>
            <a:r>
              <a:rPr lang="en-GB" sz="2000" dirty="0">
                <a:latin typeface="Garamond" panose="02020404030301010803" pitchFamily="18" charset="0"/>
              </a:rPr>
              <a:t>This gathering is outside of the synagogue’s walls, in an open space, beyond segregation and division. </a:t>
            </a:r>
          </a:p>
          <a:p>
            <a:pPr algn="just"/>
            <a:r>
              <a:rPr lang="en-GB" sz="2000" dirty="0">
                <a:latin typeface="Garamond" panose="02020404030301010803" pitchFamily="18" charset="0"/>
              </a:rPr>
              <a:t>The rainbow in the background a symbol of hope and light, even in the darkness.</a:t>
            </a:r>
            <a:endParaRPr lang="en-GB" dirty="0">
              <a:latin typeface="Garamond" panose="02020404030301010803" pitchFamily="18" charset="0"/>
            </a:endParaRPr>
          </a:p>
          <a:p>
            <a:pPr algn="ctr">
              <a:lnSpc>
                <a:spcPct val="107000"/>
              </a:lnSpc>
              <a:spcAft>
                <a:spcPts val="800"/>
              </a:spcAft>
              <a:buNone/>
            </a:pPr>
            <a:endParaRPr lang="en-GB" sz="2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b="1" dirty="0">
                <a:latin typeface="Garamond" panose="02020404030301010803" pitchFamily="18" charset="0"/>
                <a:ea typeface="Calibri" panose="020F0502020204030204" pitchFamily="34" charset="0"/>
                <a:cs typeface="Times New Roman" panose="02020603050405020304" pitchFamily="18" charset="0"/>
              </a:rPr>
              <a:t>- CAFOD </a:t>
            </a:r>
            <a:r>
              <a:rPr lang="en-US" sz="2000" b="1" dirty="0">
                <a:latin typeface="Garamond" panose="02020404030301010803" pitchFamily="18" charset="0"/>
              </a:rPr>
              <a:t>Jubilee 2025: Exploring the Jubilee Icon</a:t>
            </a:r>
          </a:p>
          <a:p>
            <a:pPr algn="ctr">
              <a:lnSpc>
                <a:spcPct val="107000"/>
              </a:lnSpc>
              <a:spcAft>
                <a:spcPts val="800"/>
              </a:spcAft>
              <a:buNone/>
            </a:pPr>
            <a:endParaRPr lang="en-GB" sz="2000" b="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185958"/>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8" name="Picture 7">
            <a:extLst>
              <a:ext uri="{FF2B5EF4-FFF2-40B4-BE49-F238E27FC236}">
                <a16:creationId xmlns:a16="http://schemas.microsoft.com/office/drawing/2014/main" id="{5BB46D0B-A337-2B17-2CC2-EA7F7AD3ACBA}"/>
              </a:ext>
            </a:extLst>
          </p:cNvPr>
          <p:cNvPicPr>
            <a:picLocks noChangeAspect="1"/>
          </p:cNvPicPr>
          <p:nvPr/>
        </p:nvPicPr>
        <p:blipFill>
          <a:blip r:embed="rId3"/>
          <a:srcRect l="22408" r="27454"/>
          <a:stretch>
            <a:fillRect/>
          </a:stretch>
        </p:blipFill>
        <p:spPr>
          <a:xfrm>
            <a:off x="703264" y="2020216"/>
            <a:ext cx="2980127" cy="4533943"/>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1BB1-5FCC-2DD1-73FD-1EAFD799D93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480E13C-9E87-3F9F-E1F3-C3F322A100F1}"/>
              </a:ext>
            </a:extLst>
          </p:cNvPr>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a:extLst>
              <a:ext uri="{FF2B5EF4-FFF2-40B4-BE49-F238E27FC236}">
                <a16:creationId xmlns:a16="http://schemas.microsoft.com/office/drawing/2014/main" id="{8C828797-8D89-0948-63BF-D7702994B982}"/>
              </a:ext>
            </a:extLst>
          </p:cNvPr>
          <p:cNvSpPr/>
          <p:nvPr/>
        </p:nvSpPr>
        <p:spPr>
          <a:xfrm>
            <a:off x="4161453" y="2210979"/>
            <a:ext cx="7548465" cy="3102452"/>
          </a:xfrm>
          <a:prstGeom prst="rect">
            <a:avLst/>
          </a:prstGeom>
        </p:spPr>
        <p:txBody>
          <a:bodyPr wrap="square">
            <a:spAutoFit/>
          </a:bodyPr>
          <a:lstStyle/>
          <a:p>
            <a:pPr algn="just"/>
            <a:r>
              <a:rPr lang="en-GB" sz="2000" dirty="0">
                <a:latin typeface="Garamond" panose="02020404030301010803" pitchFamily="18" charset="0"/>
              </a:rPr>
              <a:t>The icon portrays Jesus faithfully in the Northern Ethiopian tradition and is consistent with Ethiopian facial expressions and clothing, such as the women's head coverings.</a:t>
            </a:r>
          </a:p>
          <a:p>
            <a:pPr algn="just"/>
            <a:endParaRPr lang="en-GB" sz="2000" dirty="0">
              <a:latin typeface="Garamond" panose="02020404030301010803" pitchFamily="18" charset="0"/>
            </a:endParaRPr>
          </a:p>
          <a:p>
            <a:pPr algn="just"/>
            <a:r>
              <a:rPr lang="en-GB" sz="2000" dirty="0">
                <a:latin typeface="Garamond" panose="02020404030301010803" pitchFamily="18" charset="0"/>
              </a:rPr>
              <a:t>Take a moment now to explore the meaning contained within the icon from the artist himself by watching the video by clicking on the video link. </a:t>
            </a:r>
            <a:endParaRPr lang="en-GB" dirty="0">
              <a:latin typeface="Garamond" panose="02020404030301010803" pitchFamily="18" charset="0"/>
            </a:endParaRPr>
          </a:p>
          <a:p>
            <a:pPr algn="just"/>
            <a:endParaRPr lang="en-GB" dirty="0">
              <a:latin typeface="Garamond" panose="02020404030301010803" pitchFamily="18" charset="0"/>
            </a:endParaRPr>
          </a:p>
          <a:p>
            <a:pPr algn="just">
              <a:lnSpc>
                <a:spcPct val="107000"/>
              </a:lnSpc>
              <a:spcAft>
                <a:spcPts val="800"/>
              </a:spcAft>
              <a:buNone/>
            </a:pPr>
            <a:endParaRPr lang="en-GB" sz="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GB" sz="2000" b="1" dirty="0">
                <a:latin typeface="Garamond" panose="02020404030301010803" pitchFamily="18" charset="0"/>
                <a:ea typeface="Calibri" panose="020F0502020204030204" pitchFamily="34" charset="0"/>
                <a:cs typeface="Times New Roman" panose="02020603050405020304" pitchFamily="18" charset="0"/>
              </a:rPr>
              <a:t>- CAFOD </a:t>
            </a:r>
            <a:r>
              <a:rPr lang="en-US" sz="2000" b="1" dirty="0">
                <a:latin typeface="Garamond" panose="02020404030301010803" pitchFamily="18" charset="0"/>
              </a:rPr>
              <a:t>Jubilee 2025: Exploring the Jubilee Icon</a:t>
            </a:r>
          </a:p>
          <a:p>
            <a:pPr algn="ctr">
              <a:lnSpc>
                <a:spcPct val="107000"/>
              </a:lnSpc>
              <a:spcAft>
                <a:spcPts val="800"/>
              </a:spcAft>
              <a:buNone/>
            </a:pPr>
            <a:endParaRPr lang="en-GB" sz="2000" b="1" dirty="0">
              <a:latin typeface="Garamond" panose="02020404030301010803" pitchFamily="18" charset="0"/>
            </a:endParaRPr>
          </a:p>
        </p:txBody>
      </p:sp>
      <p:pic>
        <p:nvPicPr>
          <p:cNvPr id="7" name="Content Placeholder 4">
            <a:extLst>
              <a:ext uri="{FF2B5EF4-FFF2-40B4-BE49-F238E27FC236}">
                <a16:creationId xmlns:a16="http://schemas.microsoft.com/office/drawing/2014/main" id="{00E9094B-9030-E2B4-ED97-88640DE05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a:extLst>
              <a:ext uri="{FF2B5EF4-FFF2-40B4-BE49-F238E27FC236}">
                <a16:creationId xmlns:a16="http://schemas.microsoft.com/office/drawing/2014/main" id="{4E3CC3A9-A7C3-AFFC-9381-450D21346E59}"/>
              </a:ext>
            </a:extLst>
          </p:cNvPr>
          <p:cNvSpPr txBox="1">
            <a:spLocks/>
          </p:cNvSpPr>
          <p:nvPr/>
        </p:nvSpPr>
        <p:spPr>
          <a:xfrm>
            <a:off x="279972" y="185958"/>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Video Reflection </a:t>
            </a:r>
          </a:p>
        </p:txBody>
      </p:sp>
      <p:pic>
        <p:nvPicPr>
          <p:cNvPr id="3" name="Online Media 2" title="The Jubilee 2025 icon: Meaning and symbolism | CAFOD">
            <a:hlinkClick r:id="" action="ppaction://media"/>
            <a:extLst>
              <a:ext uri="{FF2B5EF4-FFF2-40B4-BE49-F238E27FC236}">
                <a16:creationId xmlns:a16="http://schemas.microsoft.com/office/drawing/2014/main" id="{FB3FD077-F5F5-4935-EDB0-3DD095922D60}"/>
              </a:ext>
            </a:extLst>
          </p:cNvPr>
          <p:cNvPicPr>
            <a:picLocks noRot="1" noChangeAspect="1"/>
          </p:cNvPicPr>
          <p:nvPr>
            <a:videoFile r:link="rId1"/>
          </p:nvPr>
        </p:nvPicPr>
        <p:blipFill>
          <a:blip r:embed="rId4"/>
          <a:stretch>
            <a:fillRect/>
          </a:stretch>
        </p:blipFill>
        <p:spPr>
          <a:xfrm>
            <a:off x="204366" y="2934269"/>
            <a:ext cx="3661164" cy="2066940"/>
          </a:xfrm>
          <a:prstGeom prst="rect">
            <a:avLst/>
          </a:prstGeom>
        </p:spPr>
      </p:pic>
    </p:spTree>
    <p:extLst>
      <p:ext uri="{BB962C8B-B14F-4D97-AF65-F5344CB8AC3E}">
        <p14:creationId xmlns:p14="http://schemas.microsoft.com/office/powerpoint/2010/main" val="139264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5623443" y="2751892"/>
            <a:ext cx="5955684" cy="2123658"/>
          </a:xfrm>
          <a:prstGeom prst="rect">
            <a:avLst/>
          </a:prstGeom>
        </p:spPr>
        <p:txBody>
          <a:bodyPr wrap="square">
            <a:spAutoFit/>
          </a:bodyPr>
          <a:lstStyle/>
          <a:p>
            <a:pPr algn="ctr"/>
            <a:r>
              <a:rPr lang="en-US" sz="2000" b="1" i="0" dirty="0">
                <a:solidFill>
                  <a:srgbClr val="FF0000"/>
                </a:solidFill>
                <a:effectLst/>
                <a:latin typeface="Garamond" panose="02020404030301010803" pitchFamily="18" charset="0"/>
              </a:rPr>
              <a:t> </a:t>
            </a:r>
            <a:r>
              <a:rPr lang="en-GB" sz="4400" dirty="0">
                <a:latin typeface="Garamond" panose="02020404030301010803" pitchFamily="18" charset="0"/>
              </a:rPr>
              <a:t>“For God so loved the world that he gave his one and only Son.”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4" name="Picture 3" descr="A person holding a planet&#10;&#10;AI-generated content may be incorrect.">
            <a:extLst>
              <a:ext uri="{FF2B5EF4-FFF2-40B4-BE49-F238E27FC236}">
                <a16:creationId xmlns:a16="http://schemas.microsoft.com/office/drawing/2014/main" id="{0EE6A206-43EE-E8A5-A1D9-975204E8F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368" y="2289661"/>
            <a:ext cx="3430929" cy="3958764"/>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C52A67-1756-3020-59D2-15C2F34D0CEE}"/>
              </a:ext>
            </a:extLst>
          </p:cNvPr>
          <p:cNvSpPr txBox="1"/>
          <p:nvPr/>
        </p:nvSpPr>
        <p:spPr>
          <a:xfrm>
            <a:off x="5274857" y="2949778"/>
            <a:ext cx="6301354" cy="3231654"/>
          </a:xfrm>
          <a:prstGeom prst="rect">
            <a:avLst/>
          </a:prstGeom>
          <a:noFill/>
        </p:spPr>
        <p:txBody>
          <a:bodyPr wrap="square" rtlCol="0">
            <a:spAutoFit/>
          </a:bodyPr>
          <a:lstStyle/>
          <a:p>
            <a:pPr algn="ctr"/>
            <a:r>
              <a:rPr lang="en-US" sz="4000" dirty="0">
                <a:latin typeface="Garamond" panose="02020404030301010803" pitchFamily="18" charset="0"/>
              </a:rPr>
              <a:t>“Aspire to great things, aspire to holiness.”</a:t>
            </a:r>
          </a:p>
          <a:p>
            <a:pPr algn="ctr"/>
            <a:endParaRPr lang="en-US" sz="4000" dirty="0">
              <a:solidFill>
                <a:srgbClr val="000000"/>
              </a:solidFill>
              <a:latin typeface="Garamond" panose="02020404030301010803" pitchFamily="18" charset="0"/>
            </a:endParaRPr>
          </a:p>
          <a:p>
            <a:pPr algn="ctr"/>
            <a:r>
              <a:rPr lang="en-US" sz="4000" dirty="0">
                <a:solidFill>
                  <a:srgbClr val="000000"/>
                </a:solidFill>
                <a:latin typeface="Garamond" panose="02020404030301010803" pitchFamily="18" charset="0"/>
              </a:rPr>
              <a:t>Pope Leo, </a:t>
            </a:r>
          </a:p>
          <a:p>
            <a:pPr algn="ctr"/>
            <a:endParaRPr lang="en-US" sz="800" dirty="0">
              <a:solidFill>
                <a:srgbClr val="000000"/>
              </a:solidFill>
              <a:latin typeface="Garamond" panose="02020404030301010803" pitchFamily="18" charset="0"/>
            </a:endParaRPr>
          </a:p>
          <a:p>
            <a:pPr algn="ctr"/>
            <a:r>
              <a:rPr lang="en-US" sz="3600" dirty="0">
                <a:solidFill>
                  <a:srgbClr val="000000"/>
                </a:solidFill>
                <a:latin typeface="Garamond" panose="02020404030301010803" pitchFamily="18" charset="0"/>
              </a:rPr>
              <a:t>4</a:t>
            </a:r>
            <a:r>
              <a:rPr lang="en-US" sz="3600" baseline="30000" dirty="0">
                <a:solidFill>
                  <a:srgbClr val="000000"/>
                </a:solidFill>
                <a:latin typeface="Garamond" panose="02020404030301010803" pitchFamily="18" charset="0"/>
              </a:rPr>
              <a:t>th</a:t>
            </a:r>
            <a:r>
              <a:rPr lang="en-US" sz="3600" dirty="0">
                <a:solidFill>
                  <a:srgbClr val="000000"/>
                </a:solidFill>
                <a:latin typeface="Garamond" panose="02020404030301010803" pitchFamily="18" charset="0"/>
              </a:rPr>
              <a:t> August 2025</a:t>
            </a:r>
            <a:endParaRPr lang="en-GB" sz="4000" dirty="0">
              <a:latin typeface="Garamond" panose="02020404030301010803" pitchFamily="18" charset="0"/>
            </a:endParaRPr>
          </a:p>
        </p:txBody>
      </p:sp>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C17C6C-7D94-5EE6-742F-BACB4E27BC36}"/>
              </a:ext>
            </a:extLst>
          </p:cNvPr>
          <p:cNvPicPr>
            <a:picLocks noChangeAspect="1"/>
          </p:cNvPicPr>
          <p:nvPr/>
        </p:nvPicPr>
        <p:blipFill>
          <a:blip r:embed="rId2"/>
          <a:stretch>
            <a:fillRect/>
          </a:stretch>
        </p:blipFill>
        <p:spPr>
          <a:xfrm>
            <a:off x="399352" y="457201"/>
            <a:ext cx="6789658" cy="3582954"/>
          </a:xfrm>
          <a:prstGeom prst="rect">
            <a:avLst/>
          </a:prstGeom>
        </p:spPr>
      </p:pic>
      <p:sp>
        <p:nvSpPr>
          <p:cNvPr id="6" name="TextBox 5"/>
          <p:cNvSpPr txBox="1"/>
          <p:nvPr/>
        </p:nvSpPr>
        <p:spPr>
          <a:xfrm>
            <a:off x="10647363" y="5903893"/>
            <a:ext cx="1544637"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020" y="5905089"/>
            <a:ext cx="806818" cy="956229"/>
          </a:xfrm>
          <a:prstGeom prst="rect">
            <a:avLst/>
          </a:prstGeom>
        </p:spPr>
      </p:pic>
      <p:sp>
        <p:nvSpPr>
          <p:cNvPr id="3" name="Title 1">
            <a:extLst>
              <a:ext uri="{FF2B5EF4-FFF2-40B4-BE49-F238E27FC236}">
                <a16:creationId xmlns:a16="http://schemas.microsoft.com/office/drawing/2014/main" id="{D3D3E0DF-4BCE-FDF6-BBB2-27C850E1670D}"/>
              </a:ext>
            </a:extLst>
          </p:cNvPr>
          <p:cNvSpPr txBox="1">
            <a:spLocks/>
          </p:cNvSpPr>
          <p:nvPr/>
        </p:nvSpPr>
        <p:spPr>
          <a:xfrm>
            <a:off x="7446486" y="1115189"/>
            <a:ext cx="4346162" cy="216127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dirty="0">
                <a:solidFill>
                  <a:schemeClr val="accent4">
                    <a:lumMod val="75000"/>
                  </a:schemeClr>
                </a:solidFill>
                <a:latin typeface="Garamond" panose="02020404030301010803" pitchFamily="18" charset="0"/>
              </a:rPr>
              <a:t>Our Lady of Sorrows </a:t>
            </a:r>
          </a:p>
          <a:p>
            <a:pPr algn="ctr"/>
            <a:r>
              <a:rPr lang="en-GB" altLang="en-US" sz="4000" dirty="0">
                <a:solidFill>
                  <a:schemeClr val="accent4">
                    <a:lumMod val="75000"/>
                  </a:schemeClr>
                </a:solidFill>
                <a:latin typeface="Garamond" panose="02020404030301010803" pitchFamily="18" charset="0"/>
              </a:rPr>
              <a:t>15</a:t>
            </a:r>
            <a:r>
              <a:rPr lang="en-GB" altLang="en-US" sz="4000" baseline="30000" dirty="0">
                <a:solidFill>
                  <a:schemeClr val="accent4">
                    <a:lumMod val="75000"/>
                  </a:schemeClr>
                </a:solidFill>
                <a:latin typeface="Garamond" panose="02020404030301010803" pitchFamily="18" charset="0"/>
              </a:rPr>
              <a:t>th</a:t>
            </a:r>
            <a:r>
              <a:rPr lang="en-GB" altLang="en-US" sz="4000" dirty="0">
                <a:solidFill>
                  <a:schemeClr val="accent4">
                    <a:lumMod val="75000"/>
                  </a:schemeClr>
                </a:solidFill>
                <a:latin typeface="Garamond" panose="02020404030301010803" pitchFamily="18" charset="0"/>
              </a:rPr>
              <a:t> September</a:t>
            </a:r>
            <a:endParaRPr lang="en-GB" sz="4000" dirty="0">
              <a:solidFill>
                <a:schemeClr val="accent4">
                  <a:lumMod val="75000"/>
                </a:schemeClr>
              </a:solidFill>
              <a:latin typeface="Garamond" panose="02020404030301010803" pitchFamily="18" charset="0"/>
            </a:endParaRPr>
          </a:p>
        </p:txBody>
      </p:sp>
      <p:sp>
        <p:nvSpPr>
          <p:cNvPr id="4" name="TextBox 3">
            <a:extLst>
              <a:ext uri="{FF2B5EF4-FFF2-40B4-BE49-F238E27FC236}">
                <a16:creationId xmlns:a16="http://schemas.microsoft.com/office/drawing/2014/main" id="{9153EE40-58DB-8C2D-1CDB-76933412DB68}"/>
              </a:ext>
            </a:extLst>
          </p:cNvPr>
          <p:cNvSpPr txBox="1"/>
          <p:nvPr/>
        </p:nvSpPr>
        <p:spPr>
          <a:xfrm>
            <a:off x="326336" y="4277141"/>
            <a:ext cx="11539327" cy="1785104"/>
          </a:xfrm>
          <a:prstGeom prst="rect">
            <a:avLst/>
          </a:prstGeom>
          <a:noFill/>
        </p:spPr>
        <p:txBody>
          <a:bodyPr wrap="square" rtlCol="0">
            <a:spAutoFit/>
          </a:bodyPr>
          <a:lstStyle/>
          <a:p>
            <a:pPr algn="just"/>
            <a:r>
              <a:rPr lang="en-US" sz="2200" dirty="0">
                <a:solidFill>
                  <a:srgbClr val="202122"/>
                </a:solidFill>
                <a:latin typeface="Garamond" panose="02020404030301010803" pitchFamily="18" charset="0"/>
              </a:rPr>
              <a:t>Our Lady of Sorrows is the Feast on the day immediately after the Exaltation of the Holy Cross and commemorates the great union of Our Lady with Our </a:t>
            </a:r>
            <a:r>
              <a:rPr lang="en-US" sz="2200" dirty="0" err="1">
                <a:solidFill>
                  <a:srgbClr val="202122"/>
                </a:solidFill>
                <a:latin typeface="Garamond" panose="02020404030301010803" pitchFamily="18" charset="0"/>
              </a:rPr>
              <a:t>Saviour</a:t>
            </a:r>
            <a:r>
              <a:rPr lang="en-US" sz="2200" dirty="0">
                <a:solidFill>
                  <a:srgbClr val="202122"/>
                </a:solidFill>
                <a:latin typeface="Garamond" panose="02020404030301010803" pitchFamily="18" charset="0"/>
              </a:rPr>
              <a:t>. </a:t>
            </a:r>
          </a:p>
          <a:p>
            <a:pPr algn="just"/>
            <a:endParaRPr lang="en-US" sz="2200" dirty="0">
              <a:solidFill>
                <a:srgbClr val="202122"/>
              </a:solidFill>
              <a:latin typeface="Garamond" panose="02020404030301010803" pitchFamily="18" charset="0"/>
            </a:endParaRPr>
          </a:p>
          <a:p>
            <a:pPr algn="just"/>
            <a:r>
              <a:rPr lang="en-GB" sz="2200" dirty="0">
                <a:latin typeface="Garamond" panose="02020404030301010803" pitchFamily="18" charset="0"/>
              </a:rPr>
              <a:t>The title Our Lady of Sorrows, honours the trials that the Mother of the “Suffering Servant” (Isaiah 52:13–53:12) faced, the </a:t>
            </a:r>
            <a:r>
              <a:rPr lang="en-US" sz="2200" dirty="0">
                <a:solidFill>
                  <a:srgbClr val="202122"/>
                </a:solidFill>
                <a:latin typeface="Garamond" panose="02020404030301010803" pitchFamily="18" charset="0"/>
              </a:rPr>
              <a:t>struggles of her mission through her Son’s mission are remembered today.</a:t>
            </a:r>
          </a:p>
        </p:txBody>
      </p:sp>
    </p:spTree>
    <p:extLst>
      <p:ext uri="{BB962C8B-B14F-4D97-AF65-F5344CB8AC3E}">
        <p14:creationId xmlns:p14="http://schemas.microsoft.com/office/powerpoint/2010/main" val="59621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39746-16D7-7ED5-ED6C-0B673DE3E82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477AE99-35D4-0393-14BB-250EBA04F9FD}"/>
              </a:ext>
            </a:extLst>
          </p:cNvPr>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a:extLst>
              <a:ext uri="{FF2B5EF4-FFF2-40B4-BE49-F238E27FC236}">
                <a16:creationId xmlns:a16="http://schemas.microsoft.com/office/drawing/2014/main" id="{E4AFABD3-1AA6-5BE4-DD17-1E857EA9B91E}"/>
              </a:ext>
            </a:extLst>
          </p:cNvPr>
          <p:cNvSpPr txBox="1">
            <a:spLocks/>
          </p:cNvSpPr>
          <p:nvPr/>
        </p:nvSpPr>
        <p:spPr>
          <a:xfrm>
            <a:off x="6613865" y="424724"/>
            <a:ext cx="5028836" cy="216127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100" dirty="0">
                <a:solidFill>
                  <a:schemeClr val="accent4">
                    <a:lumMod val="75000"/>
                  </a:schemeClr>
                </a:solidFill>
                <a:latin typeface="Garamond" panose="02020404030301010803" pitchFamily="18" charset="0"/>
              </a:rPr>
              <a:t>Saints Cornelius and Cyprian </a:t>
            </a:r>
          </a:p>
          <a:p>
            <a:pPr algn="ctr"/>
            <a:r>
              <a:rPr lang="en-GB" altLang="en-US" sz="4000" dirty="0">
                <a:solidFill>
                  <a:schemeClr val="accent4">
                    <a:lumMod val="75000"/>
                  </a:schemeClr>
                </a:solidFill>
                <a:latin typeface="Garamond" panose="02020404030301010803" pitchFamily="18" charset="0"/>
              </a:rPr>
              <a:t>16</a:t>
            </a:r>
            <a:r>
              <a:rPr lang="en-GB" altLang="en-US" sz="4000" baseline="30000" dirty="0">
                <a:solidFill>
                  <a:schemeClr val="accent4">
                    <a:lumMod val="75000"/>
                  </a:schemeClr>
                </a:solidFill>
                <a:latin typeface="Garamond" panose="02020404030301010803" pitchFamily="18" charset="0"/>
              </a:rPr>
              <a:t>th</a:t>
            </a:r>
            <a:r>
              <a:rPr lang="en-GB" altLang="en-US" sz="4000" dirty="0">
                <a:solidFill>
                  <a:schemeClr val="accent4">
                    <a:lumMod val="75000"/>
                  </a:schemeClr>
                </a:solidFill>
                <a:latin typeface="Garamond" panose="02020404030301010803" pitchFamily="18" charset="0"/>
              </a:rPr>
              <a:t> September</a:t>
            </a:r>
            <a:endParaRPr lang="en-GB" sz="4000" dirty="0">
              <a:solidFill>
                <a:schemeClr val="accent4">
                  <a:lumMod val="75000"/>
                </a:schemeClr>
              </a:solidFill>
              <a:latin typeface="Garamond" panose="02020404030301010803" pitchFamily="18" charset="0"/>
            </a:endParaRPr>
          </a:p>
        </p:txBody>
      </p:sp>
      <p:sp>
        <p:nvSpPr>
          <p:cNvPr id="3" name="TextBox 2">
            <a:extLst>
              <a:ext uri="{FF2B5EF4-FFF2-40B4-BE49-F238E27FC236}">
                <a16:creationId xmlns:a16="http://schemas.microsoft.com/office/drawing/2014/main" id="{CEA6B6D4-565E-0C91-C8E3-C887BC846B85}"/>
              </a:ext>
            </a:extLst>
          </p:cNvPr>
          <p:cNvSpPr txBox="1"/>
          <p:nvPr/>
        </p:nvSpPr>
        <p:spPr>
          <a:xfrm>
            <a:off x="136221" y="2743157"/>
            <a:ext cx="11539327" cy="3816429"/>
          </a:xfrm>
          <a:prstGeom prst="rect">
            <a:avLst/>
          </a:prstGeom>
          <a:noFill/>
        </p:spPr>
        <p:txBody>
          <a:bodyPr wrap="square" rtlCol="0">
            <a:spAutoFit/>
          </a:bodyPr>
          <a:lstStyle/>
          <a:p>
            <a:pPr algn="just"/>
            <a:r>
              <a:rPr lang="en-US" sz="2200" b="1" i="0" dirty="0">
                <a:solidFill>
                  <a:srgbClr val="202122"/>
                </a:solidFill>
                <a:effectLst/>
                <a:latin typeface="Garamond" panose="02020404030301010803" pitchFamily="18" charset="0"/>
              </a:rPr>
              <a:t>Cornelius</a:t>
            </a:r>
            <a:r>
              <a:rPr lang="en-US" sz="2200" b="0" i="0" dirty="0">
                <a:solidFill>
                  <a:srgbClr val="202122"/>
                </a:solidFill>
                <a:effectLst/>
                <a:latin typeface="Garamond" panose="02020404030301010803" pitchFamily="18" charset="0"/>
              </a:rPr>
              <a:t> was made bishop of th</a:t>
            </a:r>
            <a:r>
              <a:rPr lang="en-US" sz="2200" dirty="0">
                <a:solidFill>
                  <a:srgbClr val="202122"/>
                </a:solidFill>
                <a:latin typeface="Garamond" panose="02020404030301010803" pitchFamily="18" charset="0"/>
              </a:rPr>
              <a:t>e Church in Rome in 251 and, with the help of Cyprian, established his authority there until the emperor Gallus sent him into exile and he died in Civitavecchia in 253. He is buried in Rome.</a:t>
            </a:r>
          </a:p>
          <a:p>
            <a:pPr algn="just"/>
            <a:endParaRPr lang="en-US" sz="2200" dirty="0">
              <a:solidFill>
                <a:srgbClr val="202122"/>
              </a:solidFill>
              <a:latin typeface="Garamond" panose="02020404030301010803" pitchFamily="18" charset="0"/>
            </a:endParaRPr>
          </a:p>
          <a:p>
            <a:pPr algn="just"/>
            <a:r>
              <a:rPr lang="en-US" sz="2200" b="1" dirty="0">
                <a:solidFill>
                  <a:srgbClr val="202122"/>
                </a:solidFill>
                <a:latin typeface="Garamond" panose="02020404030301010803" pitchFamily="18" charset="0"/>
              </a:rPr>
              <a:t>Cyprian</a:t>
            </a:r>
            <a:r>
              <a:rPr lang="en-US" sz="2200" dirty="0">
                <a:solidFill>
                  <a:srgbClr val="202122"/>
                </a:solidFill>
                <a:latin typeface="Garamond" panose="02020404030301010803" pitchFamily="18" charset="0"/>
              </a:rPr>
              <a:t> spent most of his life practicing the law and after he converted to Christianity, was made bishop of Carthage in 249. The church saw some troubled times, and in order to continue to support the church, Cyprian went into hiding after the persecution of emperor Decius. In 258, the persecution of emperor Valerian began and Cyprian was exiled and then executed. </a:t>
            </a:r>
          </a:p>
          <a:p>
            <a:pPr algn="just"/>
            <a:r>
              <a:rPr lang="en-US" sz="2200" dirty="0">
                <a:solidFill>
                  <a:srgbClr val="202122"/>
                </a:solidFill>
                <a:latin typeface="Garamond" panose="02020404030301010803" pitchFamily="18" charset="0"/>
              </a:rPr>
              <a:t>He is known for his illuminating letters which are valuable for not only doctrine, but also for their historical contribution to understanding the life of those in constant peril, but with a determination      and ultimate commitment to their faith.  </a:t>
            </a:r>
          </a:p>
        </p:txBody>
      </p:sp>
      <p:pic>
        <p:nvPicPr>
          <p:cNvPr id="7" name="Content Placeholder 4">
            <a:extLst>
              <a:ext uri="{FF2B5EF4-FFF2-40B4-BE49-F238E27FC236}">
                <a16:creationId xmlns:a16="http://schemas.microsoft.com/office/drawing/2014/main" id="{953F240A-75E2-CC4D-93F2-B3C14D7BE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4" name="Picture 3" descr="A painting of two men&#10;&#10;AI-generated content may be incorrect.">
            <a:extLst>
              <a:ext uri="{FF2B5EF4-FFF2-40B4-BE49-F238E27FC236}">
                <a16:creationId xmlns:a16="http://schemas.microsoft.com/office/drawing/2014/main" id="{89AEC68B-7F20-D635-11FA-6E9440F50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815" y="424724"/>
            <a:ext cx="3921370" cy="2161273"/>
          </a:xfrm>
          <a:prstGeom prst="rect">
            <a:avLst/>
          </a:prstGeom>
        </p:spPr>
      </p:pic>
    </p:spTree>
    <p:extLst>
      <p:ext uri="{BB962C8B-B14F-4D97-AF65-F5344CB8AC3E}">
        <p14:creationId xmlns:p14="http://schemas.microsoft.com/office/powerpoint/2010/main" val="56807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711519" y="106581"/>
            <a:ext cx="5028836" cy="38100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Hildegard of </a:t>
            </a:r>
            <a:r>
              <a:rPr lang="en-GB" altLang="en-US" sz="6600" dirty="0" err="1">
                <a:solidFill>
                  <a:schemeClr val="accent4">
                    <a:lumMod val="75000"/>
                  </a:schemeClr>
                </a:solidFill>
                <a:latin typeface="Garamond" panose="02020404030301010803" pitchFamily="18" charset="0"/>
              </a:rPr>
              <a:t>Bingen</a:t>
            </a:r>
            <a:r>
              <a:rPr lang="en-GB" altLang="en-US" sz="6600" dirty="0">
                <a:solidFill>
                  <a:schemeClr val="accent4">
                    <a:lumMod val="75000"/>
                  </a:schemeClr>
                </a:solidFill>
                <a:latin typeface="Garamond" panose="02020404030301010803" pitchFamily="18" charset="0"/>
              </a:rPr>
              <a:t>: </a:t>
            </a:r>
          </a:p>
          <a:p>
            <a:pPr algn="ctr"/>
            <a:r>
              <a:rPr lang="en-GB" altLang="en-US" sz="6600" dirty="0">
                <a:solidFill>
                  <a:schemeClr val="accent4">
                    <a:lumMod val="75000"/>
                  </a:schemeClr>
                </a:solidFill>
                <a:latin typeface="Garamond" panose="02020404030301010803" pitchFamily="18" charset="0"/>
              </a:rPr>
              <a:t>17</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September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201028" y="3890245"/>
            <a:ext cx="11539327" cy="2800767"/>
          </a:xfrm>
          <a:prstGeom prst="rect">
            <a:avLst/>
          </a:prstGeom>
          <a:noFill/>
        </p:spPr>
        <p:txBody>
          <a:bodyPr wrap="square" rtlCol="0">
            <a:spAutoFit/>
          </a:bodyPr>
          <a:lstStyle/>
          <a:p>
            <a:pPr algn="just"/>
            <a:r>
              <a:rPr lang="en-US" sz="2200" b="0" i="0" dirty="0">
                <a:solidFill>
                  <a:srgbClr val="202122"/>
                </a:solidFill>
                <a:effectLst/>
                <a:latin typeface="Garamond" panose="02020404030301010803" pitchFamily="18" charset="0"/>
              </a:rPr>
              <a:t>Hildegard was born in 1098 and experienced visions from a young age.  She joined a Benedictine convent, of which she became the abbess. </a:t>
            </a:r>
            <a:r>
              <a:rPr lang="en-US" sz="2200" dirty="0">
                <a:solidFill>
                  <a:srgbClr val="202122"/>
                </a:solidFill>
                <a:latin typeface="Garamond" panose="02020404030301010803" pitchFamily="18" charset="0"/>
              </a:rPr>
              <a:t> She had extraordinary gifts and as well as being remembered as a visionary, </a:t>
            </a:r>
            <a:r>
              <a:rPr lang="en-US" sz="2200" b="0" i="0" dirty="0">
                <a:solidFill>
                  <a:srgbClr val="202122"/>
                </a:solidFill>
                <a:effectLst/>
                <a:latin typeface="Garamond" panose="02020404030301010803" pitchFamily="18" charset="0"/>
              </a:rPr>
              <a:t> she achieved fame as a scholar, a writer, a composer, a philosopher and a mystic. She wrote theological, botanical and medical texts as well as letters, hymns, antiphons, and poems.  </a:t>
            </a:r>
            <a:r>
              <a:rPr lang="en-US" sz="2200" dirty="0">
                <a:solidFill>
                  <a:srgbClr val="202122"/>
                </a:solidFill>
                <a:latin typeface="Garamond" panose="02020404030301010803" pitchFamily="18" charset="0"/>
              </a:rPr>
              <a:t>She is one of the few known composers of the Middle Ages to have written both the music and the words.  She wrote the earliest surviving mystery play and invented a language;  she is seen as the founder of scientific natural history in Germany. </a:t>
            </a:r>
            <a:r>
              <a:rPr lang="en-US" sz="2200" b="0" i="0" dirty="0">
                <a:solidFill>
                  <a:srgbClr val="202122"/>
                </a:solidFill>
                <a:effectLst/>
                <a:latin typeface="Garamond" panose="02020404030301010803" pitchFamily="18" charset="0"/>
              </a:rPr>
              <a:t>On 7</a:t>
            </a:r>
            <a:r>
              <a:rPr lang="en-US" sz="2200" b="0" i="0" baseline="30000" dirty="0">
                <a:solidFill>
                  <a:srgbClr val="202122"/>
                </a:solidFill>
                <a:effectLst/>
                <a:latin typeface="Garamond" panose="02020404030301010803" pitchFamily="18" charset="0"/>
              </a:rPr>
              <a:t>th</a:t>
            </a:r>
            <a:r>
              <a:rPr lang="en-US" sz="2200" b="0" i="0" dirty="0">
                <a:solidFill>
                  <a:srgbClr val="202122"/>
                </a:solidFill>
                <a:effectLst/>
                <a:latin typeface="Garamond" panose="02020404030301010803" pitchFamily="18" charset="0"/>
              </a:rPr>
              <a:t> October 2012, Pope Benedict XVI named her a Doctor of the </a:t>
            </a:r>
            <a:r>
              <a:rPr lang="en-US" sz="2200" b="0" i="0" dirty="0">
                <a:solidFill>
                  <a:schemeClr val="bg1"/>
                </a:solidFill>
                <a:effectLst/>
                <a:latin typeface="Garamond" panose="02020404030301010803" pitchFamily="18" charset="0"/>
              </a:rPr>
              <a:t>xxx </a:t>
            </a:r>
            <a:r>
              <a:rPr lang="en-US" sz="2200" b="0" i="0" dirty="0">
                <a:solidFill>
                  <a:srgbClr val="202122"/>
                </a:solidFill>
                <a:effectLst/>
                <a:latin typeface="Garamond" panose="02020404030301010803" pitchFamily="18" charset="0"/>
              </a:rPr>
              <a:t>Church, in recognition of “her holiness of life and the originality of her teaching.”</a:t>
            </a:r>
            <a:r>
              <a:rPr lang="en-US" sz="2200" dirty="0">
                <a:solidFill>
                  <a:srgbClr val="202122"/>
                </a:solidFill>
                <a:latin typeface="Garamond" panose="02020404030301010803" pitchFamily="18" charset="0"/>
              </a:rPr>
              <a:t>  </a:t>
            </a:r>
            <a:endParaRPr lang="en-US" sz="2200" b="0" i="0" dirty="0">
              <a:solidFill>
                <a:srgbClr val="202122"/>
              </a:solidFill>
              <a:effectLst/>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4098" name="Picture 2">
            <a:extLst>
              <a:ext uri="{FF2B5EF4-FFF2-40B4-BE49-F238E27FC236}">
                <a16:creationId xmlns:a16="http://schemas.microsoft.com/office/drawing/2014/main" id="{D9B20AF0-9738-4ED0-8732-6830D07207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56" r="5443"/>
          <a:stretch/>
        </p:blipFill>
        <p:spPr bwMode="auto">
          <a:xfrm>
            <a:off x="201028" y="106581"/>
            <a:ext cx="638504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31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946043" y="27753"/>
            <a:ext cx="8245957" cy="14067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4">
                    <a:lumMod val="75000"/>
                  </a:schemeClr>
                </a:solidFill>
                <a:latin typeface="Garamond" panose="02020404030301010803" pitchFamily="18" charset="0"/>
              </a:rPr>
              <a:t>St Andrew Kim </a:t>
            </a:r>
            <a:r>
              <a:rPr lang="en-GB" sz="5400" dirty="0" err="1">
                <a:solidFill>
                  <a:schemeClr val="accent4">
                    <a:lumMod val="75000"/>
                  </a:schemeClr>
                </a:solidFill>
                <a:latin typeface="Garamond" panose="02020404030301010803" pitchFamily="18" charset="0"/>
              </a:rPr>
              <a:t>Taegon</a:t>
            </a:r>
            <a:r>
              <a:rPr lang="en-GB" sz="5400" dirty="0">
                <a:solidFill>
                  <a:schemeClr val="accent4">
                    <a:lumMod val="75000"/>
                  </a:schemeClr>
                </a:solidFill>
                <a:latin typeface="Garamond" panose="02020404030301010803" pitchFamily="18" charset="0"/>
              </a:rPr>
              <a:t>: </a:t>
            </a:r>
          </a:p>
          <a:p>
            <a:pPr algn="ctr"/>
            <a:r>
              <a:rPr lang="en-GB" sz="5400" dirty="0">
                <a:solidFill>
                  <a:schemeClr val="accent4">
                    <a:lumMod val="75000"/>
                  </a:schemeClr>
                </a:solidFill>
                <a:latin typeface="Garamond" panose="02020404030301010803" pitchFamily="18" charset="0"/>
              </a:rPr>
              <a:t>20</a:t>
            </a:r>
            <a:r>
              <a:rPr lang="en-GB" sz="5400" baseline="30000" dirty="0">
                <a:solidFill>
                  <a:schemeClr val="accent4">
                    <a:lumMod val="75000"/>
                  </a:schemeClr>
                </a:solidFill>
                <a:latin typeface="Garamond" panose="02020404030301010803" pitchFamily="18" charset="0"/>
              </a:rPr>
              <a:t>th</a:t>
            </a:r>
            <a:r>
              <a:rPr lang="en-GB" sz="5400" dirty="0">
                <a:solidFill>
                  <a:schemeClr val="accent4">
                    <a:lumMod val="75000"/>
                  </a:schemeClr>
                </a:solidFill>
                <a:latin typeface="Garamond" panose="02020404030301010803" pitchFamily="18" charset="0"/>
              </a:rPr>
              <a:t> September</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sp>
        <p:nvSpPr>
          <p:cNvPr id="5" name="TextBox 4"/>
          <p:cNvSpPr txBox="1"/>
          <p:nvPr/>
        </p:nvSpPr>
        <p:spPr>
          <a:xfrm>
            <a:off x="4285673" y="1757790"/>
            <a:ext cx="7625748" cy="461665"/>
          </a:xfrm>
          <a:prstGeom prst="rect">
            <a:avLst/>
          </a:prstGeom>
          <a:noFill/>
        </p:spPr>
        <p:txBody>
          <a:bodyPr wrap="square" rtlCol="0">
            <a:spAutoFit/>
          </a:bodyPr>
          <a:lstStyle/>
          <a:p>
            <a:pPr algn="just"/>
            <a:r>
              <a:rPr lang="en-GB" sz="2400" dirty="0">
                <a:latin typeface="Garamond" panose="02020404030301010803" pitchFamily="18" charset="0"/>
              </a:rPr>
              <a:t>.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2" name="TextBox 1"/>
          <p:cNvSpPr txBox="1"/>
          <p:nvPr/>
        </p:nvSpPr>
        <p:spPr>
          <a:xfrm>
            <a:off x="4474079" y="1692583"/>
            <a:ext cx="7070701" cy="4893647"/>
          </a:xfrm>
          <a:prstGeom prst="rect">
            <a:avLst/>
          </a:prstGeom>
          <a:noFill/>
        </p:spPr>
        <p:txBody>
          <a:bodyPr wrap="square" rtlCol="0">
            <a:spAutoFit/>
          </a:bodyPr>
          <a:lstStyle/>
          <a:p>
            <a:pPr algn="just"/>
            <a:r>
              <a:rPr lang="en-GB" sz="2400" dirty="0">
                <a:latin typeface="Garamond" panose="02020404030301010803" pitchFamily="18" charset="0"/>
              </a:rPr>
              <a:t>St Andrew Kim </a:t>
            </a:r>
            <a:r>
              <a:rPr lang="en-GB" sz="2400" dirty="0" err="1">
                <a:latin typeface="Garamond" panose="02020404030301010803" pitchFamily="18" charset="0"/>
              </a:rPr>
              <a:t>Taegon</a:t>
            </a:r>
            <a:r>
              <a:rPr lang="en-GB" sz="2400" dirty="0">
                <a:latin typeface="Garamond" panose="02020404030301010803" pitchFamily="18" charset="0"/>
              </a:rPr>
              <a:t> was the first Korean-born Catholic priest and is the patron saint of Korean clergy.  </a:t>
            </a:r>
          </a:p>
          <a:p>
            <a:pPr algn="just"/>
            <a:endParaRPr lang="en-GB" sz="2400" dirty="0">
              <a:latin typeface="Garamond" panose="02020404030301010803" pitchFamily="18" charset="0"/>
            </a:endParaRPr>
          </a:p>
          <a:p>
            <a:pPr algn="just"/>
            <a:r>
              <a:rPr lang="en-GB" sz="2400" dirty="0">
                <a:latin typeface="Garamond" panose="02020404030301010803" pitchFamily="18" charset="0"/>
              </a:rPr>
              <a:t>He was baptised at the age 15 and joined the seminary in Macau. He then became a priest and returned to Korea.</a:t>
            </a:r>
          </a:p>
          <a:p>
            <a:pPr algn="just"/>
            <a:endParaRPr lang="en-GB" sz="2400" dirty="0">
              <a:latin typeface="Garamond" panose="02020404030301010803" pitchFamily="18" charset="0"/>
            </a:endParaRPr>
          </a:p>
          <a:p>
            <a:pPr algn="just"/>
            <a:r>
              <a:rPr lang="en-GB" sz="2400" dirty="0">
                <a:latin typeface="Garamond" panose="02020404030301010803" pitchFamily="18" charset="0"/>
              </a:rPr>
              <a:t>Christianity was persecuted in his home country and at the age of 25 he was martyred near Seoul.</a:t>
            </a:r>
          </a:p>
          <a:p>
            <a:pPr algn="just"/>
            <a:endParaRPr lang="en-GB" sz="2400" dirty="0">
              <a:latin typeface="Garamond" panose="02020404030301010803" pitchFamily="18" charset="0"/>
            </a:endParaRPr>
          </a:p>
          <a:p>
            <a:pPr algn="just"/>
            <a:r>
              <a:rPr lang="en-GB" sz="2400" dirty="0">
                <a:latin typeface="Garamond" panose="02020404030301010803" pitchFamily="18" charset="0"/>
              </a:rPr>
              <a:t>He was canonised in 1984 during a visit of Pope John Paul II to Korea and his feast day is celebrated on 20</a:t>
            </a:r>
            <a:r>
              <a:rPr lang="en-GB" sz="2400" baseline="30000" dirty="0">
                <a:latin typeface="Garamond" panose="02020404030301010803" pitchFamily="18" charset="0"/>
              </a:rPr>
              <a:t>th</a:t>
            </a:r>
            <a:r>
              <a:rPr lang="en-GB" sz="2400" dirty="0">
                <a:latin typeface="Garamond" panose="02020404030301010803" pitchFamily="18" charset="0"/>
              </a:rPr>
              <a:t> September.</a:t>
            </a:r>
          </a:p>
          <a:p>
            <a:pPr algn="just"/>
            <a:endParaRPr lang="en-GB" sz="2400" dirty="0">
              <a:latin typeface="Garamond" panose="02020404030301010803" pitchFamily="18" charset="0"/>
            </a:endParaRPr>
          </a:p>
        </p:txBody>
      </p:sp>
      <p:pic>
        <p:nvPicPr>
          <p:cNvPr id="9" name="Picture 2">
            <a:extLst>
              <a:ext uri="{FF2B5EF4-FFF2-40B4-BE49-F238E27FC236}">
                <a16:creationId xmlns:a16="http://schemas.microsoft.com/office/drawing/2014/main" id="{5C6E93DB-E68A-E7DF-35E9-E4689FCE44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27" r="18788"/>
          <a:stretch/>
        </p:blipFill>
        <p:spPr bwMode="auto">
          <a:xfrm>
            <a:off x="0" y="0"/>
            <a:ext cx="39460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34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11542</TotalTime>
  <Words>874</Words>
  <Application>Microsoft Office PowerPoint</Application>
  <PresentationFormat>Widescreen</PresentationFormat>
  <Paragraphs>72</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YOUCAT WEEKLY SELECTION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Clodagh Benning</cp:lastModifiedBy>
  <cp:revision>723</cp:revision>
  <dcterms:created xsi:type="dcterms:W3CDTF">2019-09-06T14:56:38Z</dcterms:created>
  <dcterms:modified xsi:type="dcterms:W3CDTF">2025-09-11T08:52:57Z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