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405" r:id="rId7"/>
    <p:sldId id="297" r:id="rId8"/>
    <p:sldId id="360" r:id="rId9"/>
    <p:sldId id="327" r:id="rId10"/>
    <p:sldId id="401" r:id="rId11"/>
    <p:sldId id="290" r:id="rId12"/>
    <p:sldId id="402" r:id="rId13"/>
    <p:sldId id="4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73D"/>
    <a:srgbClr val="143350"/>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CB619-6190-480D-BB23-EE9BD3243317}" v="26" dt="2025-09-15T15:16:15.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84" d="100"/>
          <a:sy n="84" d="100"/>
        </p:scale>
        <p:origin x="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17/09/2025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17/09/2025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walsingham.org.uk/history/" TargetMode="External"/><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10.jf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September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Pope Leo urges youth to find hope, friendship in Christ in uncertain times">
            <a:extLst>
              <a:ext uri="{FF2B5EF4-FFF2-40B4-BE49-F238E27FC236}">
                <a16:creationId xmlns:a16="http://schemas.microsoft.com/office/drawing/2014/main" id="{F6A66063-E06A-E285-4856-0CA03A776F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927" b="6983"/>
          <a:stretch>
            <a:fillRect/>
          </a:stretch>
        </p:blipFill>
        <p:spPr bwMode="auto">
          <a:xfrm>
            <a:off x="1523996" y="1946444"/>
            <a:ext cx="9144000" cy="296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3B33A-8F17-893F-065B-178B96C5C16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DECC22-4C8D-ABEC-F9F8-73EED9102725}"/>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September 2025</a:t>
            </a:r>
          </a:p>
        </p:txBody>
      </p:sp>
      <p:pic>
        <p:nvPicPr>
          <p:cNvPr id="4" name="Picture 3">
            <a:extLst>
              <a:ext uri="{FF2B5EF4-FFF2-40B4-BE49-F238E27FC236}">
                <a16:creationId xmlns:a16="http://schemas.microsoft.com/office/drawing/2014/main" id="{C284DE6F-89C3-A5A6-EBC3-C69BEDBDF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44B26429-35F9-4F76-C339-D808F5EC924A}"/>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AF0F6F47-FE30-9A1A-8BC6-CDA342EA6414}"/>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41644685-A41E-DFE8-EED0-DE30AA59867D}"/>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A50AECB9-0F41-7674-9089-16C358ED1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6" name="Picture 2" descr="Pope Leo urges youth to find hope, friendship in Christ in uncertain times">
            <a:extLst>
              <a:ext uri="{FF2B5EF4-FFF2-40B4-BE49-F238E27FC236}">
                <a16:creationId xmlns:a16="http://schemas.microsoft.com/office/drawing/2014/main" id="{88AE77AC-5760-04F8-45FF-4348825DA4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927" b="6983"/>
          <a:stretch>
            <a:fillRect/>
          </a:stretch>
        </p:blipFill>
        <p:spPr bwMode="auto">
          <a:xfrm>
            <a:off x="1523996" y="1946444"/>
            <a:ext cx="9144000" cy="296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4661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096000" y="1902399"/>
            <a:ext cx="5542533" cy="4637873"/>
          </a:xfrm>
          <a:prstGeom prst="rect">
            <a:avLst/>
          </a:prstGeom>
        </p:spPr>
        <p:txBody>
          <a:bodyPr wrap="square">
            <a:spAutoFit/>
          </a:bodyPr>
          <a:lstStyle/>
          <a:p>
            <a:pPr algn="ctr">
              <a:lnSpc>
                <a:spcPct val="107000"/>
              </a:lnSpc>
              <a:spcAft>
                <a:spcPts val="800"/>
              </a:spcAft>
              <a:buNone/>
            </a:pPr>
            <a:r>
              <a:rPr lang="en-US" sz="2800" dirty="0">
                <a:latin typeface="Garamond" panose="02020404030301010803" pitchFamily="18" charset="0"/>
                <a:ea typeface="Calibri" panose="020F0502020204030204" pitchFamily="34" charset="0"/>
                <a:cs typeface="Times New Roman" panose="02020603050405020304" pitchFamily="18" charset="0"/>
              </a:rPr>
              <a:t>Look at the crowd gathered               to listen to Jesus.                                  It includes men, women and children. Old and young.                               Their eyes are fixed on Jesus,                they are engaged with                         the Word of God.</a:t>
            </a: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40" r="565"/>
          <a:stretch>
            <a:fillRect/>
          </a:stretch>
        </p:blipFill>
        <p:spPr>
          <a:xfrm>
            <a:off x="279972" y="1972589"/>
            <a:ext cx="5895975"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C3EF1-51B8-790C-7716-E41CC45A5A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3D0134-0440-0A72-B094-567FB496C10E}"/>
              </a:ext>
            </a:extLst>
          </p:cNvPr>
          <p:cNvPicPr>
            <a:picLocks noChangeAspect="1"/>
          </p:cNvPicPr>
          <p:nvPr/>
        </p:nvPicPr>
        <p:blipFill>
          <a:blip r:embed="rId2"/>
          <a:stretch>
            <a:fillRect/>
          </a:stretch>
        </p:blipFill>
        <p:spPr>
          <a:xfrm>
            <a:off x="0" y="699062"/>
            <a:ext cx="12192000" cy="6158938"/>
          </a:xfrm>
          <a:prstGeom prst="rect">
            <a:avLst/>
          </a:prstGeom>
        </p:spPr>
      </p:pic>
      <p:sp>
        <p:nvSpPr>
          <p:cNvPr id="6" name="TextBox 5">
            <a:extLst>
              <a:ext uri="{FF2B5EF4-FFF2-40B4-BE49-F238E27FC236}">
                <a16:creationId xmlns:a16="http://schemas.microsoft.com/office/drawing/2014/main" id="{73CA988E-8BA9-927F-AC23-3D64072BCD4F}"/>
              </a:ext>
            </a:extLst>
          </p:cNvPr>
          <p:cNvSpPr txBox="1"/>
          <p:nvPr/>
        </p:nvSpPr>
        <p:spPr>
          <a:xfrm>
            <a:off x="9944099" y="6143316"/>
            <a:ext cx="1544637" cy="523220"/>
          </a:xfrm>
          <a:prstGeom prst="rect">
            <a:avLst/>
          </a:prstGeom>
          <a:noFill/>
        </p:spPr>
        <p:txBody>
          <a:bodyPr wrap="square" rtlCol="0">
            <a:spAutoFit/>
          </a:bodyPr>
          <a:lstStyle/>
          <a:p>
            <a:r>
              <a:rPr lang="en-GB" sz="2800" b="1">
                <a:solidFill>
                  <a:schemeClr val="accent1">
                    <a:lumMod val="50000"/>
                  </a:schemeClr>
                </a:solidFill>
              </a:rPr>
              <a:t>BDES</a:t>
            </a:r>
            <a:endParaRPr lang="en-GB" sz="2800" b="1" dirty="0">
              <a:solidFill>
                <a:schemeClr val="accent1">
                  <a:lumMod val="50000"/>
                </a:schemeClr>
              </a:solidFill>
            </a:endParaRPr>
          </a:p>
        </p:txBody>
      </p:sp>
      <p:sp>
        <p:nvSpPr>
          <p:cNvPr id="15" name="TextBox 14">
            <a:extLst>
              <a:ext uri="{FF2B5EF4-FFF2-40B4-BE49-F238E27FC236}">
                <a16:creationId xmlns:a16="http://schemas.microsoft.com/office/drawing/2014/main" id="{191006C6-1F57-EBAE-50C8-3E7A113181AC}"/>
              </a:ext>
            </a:extLst>
          </p:cNvPr>
          <p:cNvSpPr txBox="1"/>
          <p:nvPr/>
        </p:nvSpPr>
        <p:spPr>
          <a:xfrm>
            <a:off x="9944098" y="5850874"/>
            <a:ext cx="1544637" cy="938719"/>
          </a:xfrm>
          <a:prstGeom prst="rect">
            <a:avLst/>
          </a:prstGeom>
          <a:solidFill>
            <a:schemeClr val="bg1"/>
          </a:solidFill>
        </p:spPr>
        <p:txBody>
          <a:bodyPr wrap="square" rtlCol="0">
            <a:spAutoFit/>
          </a:bodyPr>
          <a:lstStyle/>
          <a:p>
            <a:endParaRPr lang="en-GB" sz="1600" b="1" dirty="0">
              <a:solidFill>
                <a:schemeClr val="accent1">
                  <a:lumMod val="50000"/>
                </a:schemeClr>
              </a:solidFill>
            </a:endParaRPr>
          </a:p>
          <a:p>
            <a:r>
              <a:rPr lang="en-GB" sz="2800" b="1" dirty="0">
                <a:solidFill>
                  <a:schemeClr val="accent1">
                    <a:lumMod val="50000"/>
                  </a:schemeClr>
                </a:solidFill>
              </a:rPr>
              <a:t>BDES</a:t>
            </a:r>
          </a:p>
          <a:p>
            <a:endParaRPr lang="en-GB" sz="1100" b="1" dirty="0">
              <a:solidFill>
                <a:schemeClr val="accent1">
                  <a:lumMod val="50000"/>
                </a:schemeClr>
              </a:solidFill>
            </a:endParaRPr>
          </a:p>
        </p:txBody>
      </p:sp>
      <p:pic>
        <p:nvPicPr>
          <p:cNvPr id="14" name="Content Placeholder 4">
            <a:extLst>
              <a:ext uri="{FF2B5EF4-FFF2-40B4-BE49-F238E27FC236}">
                <a16:creationId xmlns:a16="http://schemas.microsoft.com/office/drawing/2014/main" id="{A3A00DB4-9604-4811-30E9-99BB1D31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6" y="5850873"/>
            <a:ext cx="804863" cy="953912"/>
          </a:xfrm>
          <a:prstGeom prst="rect">
            <a:avLst/>
          </a:prstGeom>
        </p:spPr>
      </p:pic>
      <p:sp>
        <p:nvSpPr>
          <p:cNvPr id="7" name="Title 1">
            <a:extLst>
              <a:ext uri="{FF2B5EF4-FFF2-40B4-BE49-F238E27FC236}">
                <a16:creationId xmlns:a16="http://schemas.microsoft.com/office/drawing/2014/main" id="{4ADAD9C6-960A-240E-F2C9-D0C3C100B22B}"/>
              </a:ext>
            </a:extLst>
          </p:cNvPr>
          <p:cNvSpPr txBox="1">
            <a:spLocks/>
          </p:cNvSpPr>
          <p:nvPr/>
        </p:nvSpPr>
        <p:spPr>
          <a:xfrm>
            <a:off x="132443" y="191464"/>
            <a:ext cx="11735707" cy="136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err="1">
                <a:solidFill>
                  <a:schemeClr val="accent5">
                    <a:lumMod val="75000"/>
                  </a:schemeClr>
                </a:solidFill>
                <a:latin typeface="Garamond" panose="02020404030301010803" pitchFamily="18" charset="0"/>
              </a:rPr>
              <a:t>Evangelli</a:t>
            </a:r>
            <a:r>
              <a:rPr lang="en-GB" sz="6000" dirty="0">
                <a:solidFill>
                  <a:schemeClr val="accent5">
                    <a:lumMod val="75000"/>
                  </a:schemeClr>
                </a:solidFill>
                <a:latin typeface="Garamond" panose="02020404030301010803" pitchFamily="18" charset="0"/>
              </a:rPr>
              <a:t> Gaudium Sunday</a:t>
            </a:r>
          </a:p>
        </p:txBody>
      </p:sp>
      <p:sp>
        <p:nvSpPr>
          <p:cNvPr id="8" name="Title 1">
            <a:extLst>
              <a:ext uri="{FF2B5EF4-FFF2-40B4-BE49-F238E27FC236}">
                <a16:creationId xmlns:a16="http://schemas.microsoft.com/office/drawing/2014/main" id="{E5B5066D-2ABF-DCF4-2002-19F9490566B0}"/>
              </a:ext>
            </a:extLst>
          </p:cNvPr>
          <p:cNvSpPr txBox="1">
            <a:spLocks/>
          </p:cNvSpPr>
          <p:nvPr/>
        </p:nvSpPr>
        <p:spPr>
          <a:xfrm>
            <a:off x="228147" y="5305425"/>
            <a:ext cx="9431788" cy="136111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The Joy of the Gospel</a:t>
            </a:r>
          </a:p>
        </p:txBody>
      </p:sp>
    </p:spTree>
    <p:extLst>
      <p:ext uri="{BB962C8B-B14F-4D97-AF65-F5344CB8AC3E}">
        <p14:creationId xmlns:p14="http://schemas.microsoft.com/office/powerpoint/2010/main" val="219478200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4577" y="2289661"/>
            <a:ext cx="5611198" cy="3679597"/>
          </a:xfrm>
          <a:prstGeom prst="rect">
            <a:avLst/>
          </a:prstGeom>
        </p:spPr>
        <p:txBody>
          <a:bodyPr wrap="square">
            <a:spAutoFit/>
          </a:bodyPr>
          <a:lstStyle/>
          <a:p>
            <a:pPr algn="ctr"/>
            <a:r>
              <a:rPr lang="en-GB" sz="2000" b="1" i="0" dirty="0">
                <a:solidFill>
                  <a:srgbClr val="FF0000"/>
                </a:solidFill>
                <a:effectLst/>
                <a:latin typeface="Garamond" panose="02020404030301010803" pitchFamily="18" charset="0"/>
              </a:rPr>
              <a:t>25</a:t>
            </a:r>
            <a:r>
              <a:rPr lang="en-GB" sz="2000" b="1" i="0" baseline="30000" dirty="0">
                <a:solidFill>
                  <a:srgbClr val="FF0000"/>
                </a:solidFill>
                <a:effectLst/>
                <a:latin typeface="Garamond" panose="02020404030301010803" pitchFamily="18" charset="0"/>
              </a:rPr>
              <a:t>th</a:t>
            </a:r>
            <a:r>
              <a:rPr lang="en-GB" sz="2000" b="1" i="0" dirty="0">
                <a:solidFill>
                  <a:srgbClr val="FF0000"/>
                </a:solidFill>
                <a:effectLst/>
                <a:latin typeface="Garamond" panose="02020404030301010803" pitchFamily="18" charset="0"/>
              </a:rPr>
              <a:t> Sunday in Ordinary Time                               </a:t>
            </a:r>
            <a:r>
              <a:rPr lang="en-GB" sz="3600" b="1" dirty="0">
                <a:latin typeface="Garamond" panose="02020404030301010803" pitchFamily="18" charset="0"/>
              </a:rPr>
              <a:t>21</a:t>
            </a:r>
            <a:r>
              <a:rPr lang="en-GB" sz="3600" b="1" baseline="30000" dirty="0">
                <a:latin typeface="Garamond" panose="02020404030301010803" pitchFamily="18" charset="0"/>
              </a:rPr>
              <a:t>st</a:t>
            </a:r>
            <a:r>
              <a:rPr lang="en-GB" sz="3600" b="1" dirty="0">
                <a:latin typeface="Garamond" panose="02020404030301010803" pitchFamily="18" charset="0"/>
              </a:rPr>
              <a:t> September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tells us that</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800" dirty="0">
                <a:latin typeface="Garamond" panose="02020404030301010803" pitchFamily="18" charset="0"/>
              </a:rPr>
              <a:t>  “No one can serve two masters.”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Why Can’t We Serve Two Masters? ">
            <a:extLst>
              <a:ext uri="{FF2B5EF4-FFF2-40B4-BE49-F238E27FC236}">
                <a16:creationId xmlns:a16="http://schemas.microsoft.com/office/drawing/2014/main" id="{AD2C6EAE-C703-AFBB-8FB3-A7B62C35A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6631">
            <a:off x="651217" y="2886031"/>
            <a:ext cx="5618982" cy="29337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5343525" y="2031712"/>
            <a:ext cx="6697662" cy="4124206"/>
          </a:xfrm>
          <a:prstGeom prst="rect">
            <a:avLst/>
          </a:prstGeom>
          <a:noFill/>
        </p:spPr>
        <p:txBody>
          <a:bodyPr wrap="square" rtlCol="0">
            <a:spAutoFit/>
          </a:bodyPr>
          <a:lstStyle/>
          <a:p>
            <a:pPr algn="ctr"/>
            <a:r>
              <a:rPr lang="en-US" sz="4100" b="0" i="0" dirty="0">
                <a:solidFill>
                  <a:srgbClr val="000000"/>
                </a:solidFill>
                <a:effectLst/>
                <a:latin typeface="Garamond" panose="02020404030301010803" pitchFamily="18" charset="0"/>
              </a:rPr>
              <a:t>“</a:t>
            </a:r>
            <a:r>
              <a:rPr lang="en-GB" sz="4100" dirty="0">
                <a:latin typeface="Garamond" panose="02020404030301010803" pitchFamily="18" charset="0"/>
              </a:rPr>
              <a:t>Be courageous                          in your choices                       and in                                          your friendships</a:t>
            </a:r>
            <a:r>
              <a:rPr lang="en-US" sz="4100" b="0" dirty="0">
                <a:solidFill>
                  <a:srgbClr val="000000"/>
                </a:solidFill>
                <a:effectLst/>
                <a:latin typeface="Garamond" panose="02020404030301010803" pitchFamily="18" charset="0"/>
              </a:rPr>
              <a:t>.”</a:t>
            </a:r>
          </a:p>
          <a:p>
            <a:pPr algn="ctr"/>
            <a:endParaRPr lang="en-US" sz="3200" dirty="0">
              <a:solidFill>
                <a:srgbClr val="000000"/>
              </a:solidFill>
              <a:latin typeface="Garamond" panose="02020404030301010803" pitchFamily="18" charset="0"/>
            </a:endParaRPr>
          </a:p>
          <a:p>
            <a:pPr algn="ctr"/>
            <a:r>
              <a:rPr lang="en-US" sz="3200" dirty="0">
                <a:solidFill>
                  <a:srgbClr val="000000"/>
                </a:solidFill>
                <a:latin typeface="Garamond" panose="02020404030301010803" pitchFamily="18" charset="0"/>
              </a:rPr>
              <a:t>- Pope Leo,                                              </a:t>
            </a:r>
          </a:p>
          <a:p>
            <a:pPr algn="ctr"/>
            <a:endParaRPr lang="en-US" sz="600" dirty="0">
              <a:solidFill>
                <a:srgbClr val="000000"/>
              </a:solidFill>
              <a:latin typeface="Garamond" panose="02020404030301010803" pitchFamily="18" charset="0"/>
            </a:endParaRPr>
          </a:p>
          <a:p>
            <a:pPr algn="ctr"/>
            <a:r>
              <a:rPr lang="en-US" sz="2800" dirty="0">
                <a:solidFill>
                  <a:srgbClr val="000000"/>
                </a:solidFill>
                <a:latin typeface="Garamond" panose="02020404030301010803" pitchFamily="18" charset="0"/>
              </a:rPr>
              <a:t>August 2025</a:t>
            </a:r>
            <a:endParaRPr lang="en-GB" sz="32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1">
                    <a:lumMod val="75000"/>
                  </a:schemeClr>
                </a:solidFill>
                <a:latin typeface="Garamond" panose="02020404030301010803" pitchFamily="18" charset="0"/>
              </a:rPr>
              <a:t>Saint Pius of </a:t>
            </a:r>
            <a:r>
              <a:rPr lang="en-GB" sz="5400" dirty="0" err="1">
                <a:solidFill>
                  <a:schemeClr val="accent1">
                    <a:lumMod val="75000"/>
                  </a:schemeClr>
                </a:solidFill>
                <a:latin typeface="Garamond" panose="02020404030301010803" pitchFamily="18" charset="0"/>
              </a:rPr>
              <a:t>Pietrelcina</a:t>
            </a:r>
            <a:r>
              <a:rPr lang="en-GB" sz="5400" dirty="0">
                <a:solidFill>
                  <a:schemeClr val="accent1">
                    <a:lumMod val="75000"/>
                  </a:schemeClr>
                </a:solidFill>
                <a:latin typeface="Garamond" panose="02020404030301010803" pitchFamily="18" charset="0"/>
              </a:rPr>
              <a:t> (Padre </a:t>
            </a:r>
            <a:r>
              <a:rPr lang="en-GB" sz="5400" dirty="0" err="1">
                <a:solidFill>
                  <a:schemeClr val="accent1">
                    <a:lumMod val="75000"/>
                  </a:schemeClr>
                </a:solidFill>
                <a:latin typeface="Garamond" panose="02020404030301010803" pitchFamily="18" charset="0"/>
              </a:rPr>
              <a:t>Pio</a:t>
            </a:r>
            <a:r>
              <a:rPr lang="en-GB" sz="5400" dirty="0">
                <a:solidFill>
                  <a:schemeClr val="accent1">
                    <a:lumMod val="75000"/>
                  </a:schemeClr>
                </a:solidFill>
                <a:latin typeface="Garamond" panose="02020404030301010803" pitchFamily="18" charset="0"/>
              </a:rPr>
              <a:t>): 23</a:t>
            </a:r>
            <a:r>
              <a:rPr lang="en-GB" sz="5400" baseline="30000" dirty="0">
                <a:solidFill>
                  <a:schemeClr val="accent1">
                    <a:lumMod val="75000"/>
                  </a:schemeClr>
                </a:solidFill>
                <a:latin typeface="Garamond" panose="02020404030301010803" pitchFamily="18" charset="0"/>
              </a:rPr>
              <a:t>rd</a:t>
            </a:r>
            <a:r>
              <a:rPr lang="en-GB" sz="5400" dirty="0">
                <a:solidFill>
                  <a:schemeClr val="accent1">
                    <a:lumMod val="75000"/>
                  </a:schemeClr>
                </a:solidFill>
                <a:latin typeface="Garamond" panose="02020404030301010803" pitchFamily="18" charset="0"/>
              </a:rPr>
              <a:t>  September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576" y="2024790"/>
            <a:ext cx="3977196" cy="49509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4770537"/>
          </a:xfrm>
          <a:prstGeom prst="rect">
            <a:avLst/>
          </a:prstGeom>
          <a:noFill/>
        </p:spPr>
        <p:txBody>
          <a:bodyPr wrap="square" rtlCol="0">
            <a:spAutoFit/>
          </a:bodyPr>
          <a:lstStyle/>
          <a:p>
            <a:pPr algn="just"/>
            <a:r>
              <a:rPr lang="en-GB" sz="2200" b="1" dirty="0">
                <a:latin typeface="Garamond" panose="02020404030301010803" pitchFamily="18" charset="0"/>
              </a:rPr>
              <a:t>Francesco </a:t>
            </a:r>
            <a:r>
              <a:rPr lang="en-GB" sz="2200" b="1" dirty="0" err="1">
                <a:latin typeface="Garamond" panose="02020404030301010803" pitchFamily="18" charset="0"/>
              </a:rPr>
              <a:t>Forgione</a:t>
            </a:r>
            <a:r>
              <a:rPr lang="en-GB" sz="2200" dirty="0">
                <a:latin typeface="Garamond" panose="02020404030301010803" pitchFamily="18" charset="0"/>
              </a:rPr>
              <a:t>, better known as </a:t>
            </a:r>
            <a:r>
              <a:rPr lang="en-GB" sz="2200" b="1" dirty="0">
                <a:latin typeface="Garamond" panose="02020404030301010803" pitchFamily="18" charset="0"/>
              </a:rPr>
              <a:t>Padre Pio</a:t>
            </a:r>
            <a:r>
              <a:rPr lang="en-GB" sz="2200" dirty="0">
                <a:latin typeface="Garamond" panose="02020404030301010803" pitchFamily="18" charset="0"/>
              </a:rPr>
              <a:t> and also </a:t>
            </a:r>
            <a:r>
              <a:rPr lang="en-GB" sz="2200" b="1" dirty="0">
                <a:latin typeface="Garamond" panose="02020404030301010803" pitchFamily="18" charset="0"/>
              </a:rPr>
              <a:t>Saint Pius of </a:t>
            </a:r>
            <a:r>
              <a:rPr lang="en-GB" sz="2200" b="1" dirty="0" err="1">
                <a:latin typeface="Garamond" panose="02020404030301010803" pitchFamily="18" charset="0"/>
              </a:rPr>
              <a:t>Pietrelcina</a:t>
            </a:r>
            <a:r>
              <a:rPr lang="en-GB" sz="2200" dirty="0">
                <a:latin typeface="Garamond" panose="02020404030301010803" pitchFamily="18" charset="0"/>
              </a:rPr>
              <a:t>  was born on 25 May 1887 and died on 23</a:t>
            </a:r>
            <a:r>
              <a:rPr lang="en-GB" sz="2200" baseline="30000" dirty="0">
                <a:latin typeface="Garamond" panose="02020404030301010803" pitchFamily="18" charset="0"/>
              </a:rPr>
              <a:t>rd</a:t>
            </a:r>
            <a:r>
              <a:rPr lang="en-GB" sz="2200" dirty="0">
                <a:latin typeface="Garamond" panose="02020404030301010803" pitchFamily="18" charset="0"/>
              </a:rPr>
              <a:t>  September 1968. He was a member of the Italian Franciscan Capuchin order.</a:t>
            </a:r>
          </a:p>
          <a:p>
            <a:pPr algn="just"/>
            <a:r>
              <a:rPr lang="en-GB" sz="2200" dirty="0">
                <a:latin typeface="Garamond" panose="02020404030301010803" pitchFamily="18" charset="0"/>
              </a:rPr>
              <a:t>Padre </a:t>
            </a:r>
            <a:r>
              <a:rPr lang="en-GB" sz="2200" dirty="0" err="1">
                <a:latin typeface="Garamond" panose="02020404030301010803" pitchFamily="18" charset="0"/>
              </a:rPr>
              <a:t>Pio</a:t>
            </a:r>
            <a:r>
              <a:rPr lang="en-GB" sz="2200" dirty="0">
                <a:latin typeface="Garamond" panose="02020404030301010803" pitchFamily="18" charset="0"/>
              </a:rPr>
              <a:t> became famous for exhibiting stigmata for most of his life, thereby generating much interest and controversy.  This means that he experienced bodily marks, pain, and bleeding in locations corresponding to the crucifixion wounds of Jesus.</a:t>
            </a:r>
          </a:p>
          <a:p>
            <a:pPr algn="just"/>
            <a:r>
              <a:rPr lang="en-GB" sz="2200" dirty="0">
                <a:latin typeface="Garamond" panose="02020404030301010803" pitchFamily="18" charset="0"/>
              </a:rPr>
              <a:t>He was beatified (made Blessed) in 1999. After consideration of Padre Pio's virtues and ability to do good even after his death, including discussion of healings attributed to his intercession, John Paul II declared Padre Pio a saint on 16</a:t>
            </a:r>
            <a:r>
              <a:rPr lang="en-GB" sz="2200" baseline="30000" dirty="0">
                <a:latin typeface="Garamond" panose="02020404030301010803" pitchFamily="18" charset="0"/>
              </a:rPr>
              <a:t>th</a:t>
            </a:r>
            <a:r>
              <a:rPr lang="en-GB" sz="2200" dirty="0">
                <a:latin typeface="Garamond" panose="02020404030301010803" pitchFamily="18" charset="0"/>
              </a:rPr>
              <a:t> June 2002. An estimated 300,000 people attended the canonization ceremony in Rome</a:t>
            </a:r>
            <a:r>
              <a:rPr lang="en-GB" dirty="0"/>
              <a:t>.</a:t>
            </a:r>
          </a:p>
          <a:p>
            <a:endParaRPr lang="en-GB" dirty="0"/>
          </a:p>
        </p:txBody>
      </p:sp>
    </p:spTree>
    <p:extLst>
      <p:ext uri="{BB962C8B-B14F-4D97-AF65-F5344CB8AC3E}">
        <p14:creationId xmlns:p14="http://schemas.microsoft.com/office/powerpoint/2010/main" val="165910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47628" y="250481"/>
            <a:ext cx="6440186"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Feast Day of                Our Lady of Walsingham</a:t>
            </a:r>
          </a:p>
        </p:txBody>
      </p:sp>
      <p:sp>
        <p:nvSpPr>
          <p:cNvPr id="6" name="TextBox 5"/>
          <p:cNvSpPr txBox="1"/>
          <p:nvPr/>
        </p:nvSpPr>
        <p:spPr>
          <a:xfrm>
            <a:off x="9934863"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495636" y="1654988"/>
            <a:ext cx="6492177" cy="4504759"/>
          </a:xfrm>
          <a:prstGeom prst="rect">
            <a:avLst/>
          </a:prstGeom>
          <a:noFill/>
        </p:spPr>
        <p:txBody>
          <a:bodyPr wrap="square" rtlCol="0">
            <a:spAutoFit/>
          </a:bodyPr>
          <a:lstStyle/>
          <a:p>
            <a:r>
              <a:rPr lang="en-US" sz="2000" dirty="0">
                <a:solidFill>
                  <a:srgbClr val="232323"/>
                </a:solidFill>
                <a:latin typeface="Garamond" panose="02020404030301010803" pitchFamily="18" charset="0"/>
              </a:rPr>
              <a:t>Walsingham has had a famous shrine to Our Lady since 1061. It was one of the great places of pilgrimage in the Middle Ages. </a:t>
            </a:r>
          </a:p>
          <a:p>
            <a:endParaRPr lang="en-US" sz="300" dirty="0">
              <a:solidFill>
                <a:srgbClr val="232323"/>
              </a:solidFill>
              <a:latin typeface="Garamond" panose="02020404030301010803" pitchFamily="18" charset="0"/>
            </a:endParaRPr>
          </a:p>
          <a:p>
            <a:pPr algn="just"/>
            <a:r>
              <a:rPr lang="en-US" sz="2000" dirty="0">
                <a:solidFill>
                  <a:srgbClr val="232323"/>
                </a:solidFill>
                <a:latin typeface="Garamond" panose="02020404030301010803" pitchFamily="18" charset="0"/>
              </a:rPr>
              <a:t>I</a:t>
            </a:r>
            <a:r>
              <a:rPr lang="en-GB" sz="2000" dirty="0">
                <a:latin typeface="Garamond" panose="02020404030301010803" pitchFamily="18" charset="0"/>
              </a:rPr>
              <a:t>n a Marian apparition the Blessed Virgin Mary fetched </a:t>
            </a:r>
            <a:r>
              <a:rPr lang="en-GB" sz="2000" dirty="0" err="1">
                <a:latin typeface="Garamond" panose="02020404030301010803" pitchFamily="18" charset="0"/>
              </a:rPr>
              <a:t>Richeldis</a:t>
            </a:r>
            <a:r>
              <a:rPr lang="en-GB" sz="2000" dirty="0">
                <a:latin typeface="Garamond" panose="02020404030301010803" pitchFamily="18" charset="0"/>
              </a:rPr>
              <a:t>’ soul from England to Nazareth to show the house where the Holy Family once lived and in which the Annunciation of Archangel Gabriel occurred. </a:t>
            </a:r>
            <a:r>
              <a:rPr lang="en-GB" sz="2000" dirty="0" err="1">
                <a:latin typeface="Garamond" panose="02020404030301010803" pitchFamily="18" charset="0"/>
              </a:rPr>
              <a:t>Richeldis</a:t>
            </a:r>
            <a:r>
              <a:rPr lang="en-GB" sz="2000" dirty="0">
                <a:latin typeface="Garamond" panose="02020404030301010803" pitchFamily="18" charset="0"/>
              </a:rPr>
              <a:t> was given the task of building a replica house in her village, in England which came to be known as the "Holy House", and later became both a shrine and a focus of pilgrimage to Walsingham. </a:t>
            </a:r>
            <a:r>
              <a:rPr lang="en-US" sz="2000" b="0" i="0" dirty="0">
                <a:solidFill>
                  <a:srgbClr val="232323"/>
                </a:solidFill>
                <a:effectLst/>
                <a:latin typeface="Garamond" panose="02020404030301010803" pitchFamily="18" charset="0"/>
              </a:rPr>
              <a:t>In 1538</a:t>
            </a:r>
            <a:r>
              <a:rPr lang="en-US" sz="2000" dirty="0">
                <a:solidFill>
                  <a:srgbClr val="232323"/>
                </a:solidFill>
                <a:latin typeface="Garamond" panose="02020404030301010803" pitchFamily="18" charset="0"/>
              </a:rPr>
              <a:t> </a:t>
            </a:r>
            <a:r>
              <a:rPr lang="en-US" sz="2000" b="0" i="0" dirty="0">
                <a:solidFill>
                  <a:srgbClr val="232323"/>
                </a:solidFill>
                <a:effectLst/>
                <a:latin typeface="Garamond" panose="02020404030301010803" pitchFamily="18" charset="0"/>
              </a:rPr>
              <a:t>the King’s Commissioners destroyed the Shrine and burned the statue of Our Lady.  </a:t>
            </a:r>
          </a:p>
          <a:p>
            <a:pPr algn="just"/>
            <a:endParaRPr lang="en-US" sz="300" b="0" i="0" dirty="0">
              <a:solidFill>
                <a:srgbClr val="232323"/>
              </a:solidFill>
              <a:effectLst/>
              <a:latin typeface="Garamond" panose="02020404030301010803" pitchFamily="18" charset="0"/>
            </a:endParaRPr>
          </a:p>
          <a:p>
            <a:pPr algn="just"/>
            <a:r>
              <a:rPr lang="en-US" sz="2000" b="0" i="0" dirty="0">
                <a:solidFill>
                  <a:srgbClr val="232323"/>
                </a:solidFill>
                <a:effectLst/>
                <a:latin typeface="Garamond" panose="02020404030301010803" pitchFamily="18" charset="0"/>
              </a:rPr>
              <a:t>In 1897 the Sanctuary of Our Lady of Walsingham was restored and rebuilt, and pilgrimages began again.</a:t>
            </a:r>
          </a:p>
          <a:p>
            <a:pPr algn="just">
              <a:lnSpc>
                <a:spcPct val="107000"/>
              </a:lnSpc>
              <a:spcAft>
                <a:spcPts val="800"/>
              </a:spcAft>
            </a:pPr>
            <a:endParaRPr lang="en-GB" sz="2000" dirty="0">
              <a:latin typeface="Garamond" panose="02020404030301010803" pitchFamily="18" charset="0"/>
            </a:endParaRPr>
          </a:p>
        </p:txBody>
      </p:sp>
      <p:sp>
        <p:nvSpPr>
          <p:cNvPr id="12" name="Rectangle 5">
            <a:extLst>
              <a:ext uri="{FF2B5EF4-FFF2-40B4-BE49-F238E27FC236}">
                <a16:creationId xmlns:a16="http://schemas.microsoft.com/office/drawing/2014/main" id="{10802F36-D314-AD50-B43F-3AD3470845AA}"/>
              </a:ext>
            </a:extLst>
          </p:cNvPr>
          <p:cNvSpPr>
            <a:spLocks noChangeArrowheads="1"/>
          </p:cNvSpPr>
          <p:nvPr/>
        </p:nvSpPr>
        <p:spPr bwMode="auto">
          <a:xfrm>
            <a:off x="0" y="0"/>
            <a:ext cx="7620000" cy="0"/>
          </a:xfrm>
          <a:prstGeom prst="rect">
            <a:avLst/>
          </a:prstGeom>
          <a:solidFill>
            <a:srgbClr val="54B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DBB52"/>
                </a:solidFill>
                <a:effectLst/>
                <a:latin typeface="Montserrat" panose="00000500000000000000" pitchFamily="2" charset="0"/>
                <a:hlinkClick r:id="rId3" tooltip="View your shopping cart"/>
              </a:rPr>
              <a:t>0</a:t>
            </a:r>
            <a:r>
              <a:rPr kumimoji="0" lang="en-US" altLang="en-US" sz="800" b="0" i="0" u="none" strike="noStrike" cap="none" normalizeH="0" baseline="0">
                <a:ln>
                  <a:noFill/>
                </a:ln>
                <a:solidFill>
                  <a:srgbClr val="54B5E5"/>
                </a:solidFill>
                <a:effectLst/>
                <a:hlinkClick r:id="rId3" tooltip="View your shopping cart"/>
              </a:rPr>
              <a:t> </a:t>
            </a:r>
            <a:r>
              <a:rPr kumimoji="0" lang="en-US" altLang="en-US" sz="800" b="0" i="0" u="none" strike="noStrike" cap="none" normalizeH="0" baseline="0">
                <a:ln>
                  <a:noFill/>
                </a:ln>
                <a:solidFill>
                  <a:srgbClr val="54B5E5"/>
                </a:solidFill>
                <a:effectLst/>
              </a:rPr>
              <a:t> </a:t>
            </a:r>
            <a:r>
              <a:rPr kumimoji="0" lang="en-US" altLang="en-US" sz="1200" b="0" i="0" u="none" strike="noStrike" cap="none" normalizeH="0" baseline="0">
                <a:ln>
                  <a:noFill/>
                </a:ln>
                <a:solidFill>
                  <a:srgbClr val="54B5E5"/>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8" name="Picture 6">
            <a:hlinkClick r:id="rId3" tooltip="View your shopping cart"/>
            <a:extLst>
              <a:ext uri="{FF2B5EF4-FFF2-40B4-BE49-F238E27FC236}">
                <a16:creationId xmlns:a16="http://schemas.microsoft.com/office/drawing/2014/main" id="{0405885F-F70C-A2EB-B30D-29676B37FA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28600"/>
            <a:ext cx="1619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FAFCDCFD-CBF0-6DB9-0D2E-CC44D3536FB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6514" y="250481"/>
            <a:ext cx="4749658" cy="63364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C787D-7ED6-FC0D-C685-F366D3CF94F2}"/>
              </a:ext>
            </a:extLst>
          </p:cNvPr>
          <p:cNvSpPr txBox="1">
            <a:spLocks/>
          </p:cNvSpPr>
          <p:nvPr/>
        </p:nvSpPr>
        <p:spPr>
          <a:xfrm>
            <a:off x="5547628" y="5854700"/>
            <a:ext cx="3762628" cy="75281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5">
                    <a:lumMod val="75000"/>
                  </a:schemeClr>
                </a:solidFill>
                <a:latin typeface="Garamond" panose="02020404030301010803" pitchFamily="18" charset="0"/>
              </a:rPr>
              <a:t>24</a:t>
            </a:r>
            <a:r>
              <a:rPr lang="en-GB" sz="3600" baseline="30000" dirty="0">
                <a:solidFill>
                  <a:schemeClr val="accent5">
                    <a:lumMod val="75000"/>
                  </a:schemeClr>
                </a:solidFill>
                <a:latin typeface="Garamond" panose="02020404030301010803" pitchFamily="18" charset="0"/>
              </a:rPr>
              <a:t>th</a:t>
            </a:r>
            <a:r>
              <a:rPr lang="en-GB" sz="3600" dirty="0">
                <a:solidFill>
                  <a:schemeClr val="accent5">
                    <a:lumMod val="75000"/>
                  </a:schemeClr>
                </a:solidFill>
                <a:latin typeface="Garamond" panose="02020404030301010803" pitchFamily="18" charset="0"/>
              </a:rPr>
              <a:t> September</a:t>
            </a:r>
          </a:p>
        </p:txBody>
      </p:sp>
    </p:spTree>
    <p:extLst>
      <p:ext uri="{BB962C8B-B14F-4D97-AF65-F5344CB8AC3E}">
        <p14:creationId xmlns:p14="http://schemas.microsoft.com/office/powerpoint/2010/main" val="155985373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360163" y="163726"/>
            <a:ext cx="5075395" cy="3810000"/>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St. Vincent    de Paul: </a:t>
            </a:r>
          </a:p>
          <a:p>
            <a:pPr algn="ctr"/>
            <a:r>
              <a:rPr lang="en-GB" altLang="en-US" sz="6600" dirty="0">
                <a:solidFill>
                  <a:schemeClr val="accent1">
                    <a:lumMod val="75000"/>
                  </a:schemeClr>
                </a:solidFill>
                <a:latin typeface="Garamond" panose="02020404030301010803" pitchFamily="18" charset="0"/>
              </a:rPr>
              <a:t>27</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September  </a:t>
            </a:r>
            <a:endParaRPr lang="en-GB" sz="6600" dirty="0">
              <a:solidFill>
                <a:schemeClr val="accent1">
                  <a:lumMod val="75000"/>
                </a:schemeClr>
              </a:solidFill>
              <a:latin typeface="Garamond" panose="02020404030301010803" pitchFamily="18" charset="0"/>
            </a:endParaRPr>
          </a:p>
        </p:txBody>
      </p:sp>
      <p:sp>
        <p:nvSpPr>
          <p:cNvPr id="3" name="TextBox 2"/>
          <p:cNvSpPr txBox="1"/>
          <p:nvPr/>
        </p:nvSpPr>
        <p:spPr>
          <a:xfrm>
            <a:off x="549299" y="4100335"/>
            <a:ext cx="10886259" cy="2462213"/>
          </a:xfrm>
          <a:prstGeom prst="rect">
            <a:avLst/>
          </a:prstGeom>
          <a:noFill/>
        </p:spPr>
        <p:txBody>
          <a:bodyPr wrap="square" rtlCol="0">
            <a:spAutoFit/>
          </a:bodyPr>
          <a:lstStyle/>
          <a:p>
            <a:pPr algn="just"/>
            <a:r>
              <a:rPr lang="en-US" sz="2200" b="0" i="0" dirty="0">
                <a:solidFill>
                  <a:srgbClr val="202122"/>
                </a:solidFill>
                <a:effectLst/>
                <a:latin typeface="Garamond" panose="02020404030301010803" pitchFamily="18" charset="0"/>
              </a:rPr>
              <a:t>Vincent was born in Gascony, France in 1581 and was ordained a priest in 1600.  He dedicated his life to serving the poor and in 1622 was appointed as chaplain to the galleys, specifically ministering to the galley slaves imprisoned in Paris.  He became the superior of a new order known as the Congregation of the Mission, which we now call the Vincentians. Priests of the order take vows of poverty and devote themselves to care for the poor.  Vincent conducted retreats for priests to help them develop spiritually, established seminaries to train them and also founded the Daughters of Charity.  He died in 1660 and was </a:t>
            </a:r>
            <a:r>
              <a:rPr lang="en-US" sz="2200" b="0" i="0" dirty="0" err="1">
                <a:solidFill>
                  <a:srgbClr val="202122"/>
                </a:solidFill>
                <a:effectLst/>
                <a:latin typeface="Garamond" panose="02020404030301010803" pitchFamily="18" charset="0"/>
              </a:rPr>
              <a:t>canonised</a:t>
            </a:r>
            <a:r>
              <a:rPr lang="en-US" sz="2200" b="0" i="0" dirty="0">
                <a:solidFill>
                  <a:srgbClr val="202122"/>
                </a:solidFill>
                <a:effectLst/>
                <a:latin typeface="Garamond" panose="02020404030301010803" pitchFamily="18" charset="0"/>
              </a:rPr>
              <a:t> in 1737.</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pic>
        <p:nvPicPr>
          <p:cNvPr id="5122" name="Picture 2" descr="St. Vincent de Paul | Simply Catholic">
            <a:extLst>
              <a:ext uri="{FF2B5EF4-FFF2-40B4-BE49-F238E27FC236}">
                <a16:creationId xmlns:a16="http://schemas.microsoft.com/office/drawing/2014/main" id="{364C5D22-5E2E-4634-BDBD-46E5F286C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51" y="163726"/>
            <a:ext cx="55701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3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3" y="1895306"/>
            <a:ext cx="7485078" cy="4154984"/>
          </a:xfrm>
          <a:prstGeom prst="rect">
            <a:avLst/>
          </a:prstGeom>
          <a:noFill/>
        </p:spPr>
        <p:txBody>
          <a:bodyPr wrap="square" rtlCol="0">
            <a:spAutoFit/>
          </a:bodyPr>
          <a:lstStyle/>
          <a:p>
            <a:pPr algn="ctr">
              <a:buNone/>
            </a:pPr>
            <a:r>
              <a:rPr lang="en-US" sz="2400" b="1" dirty="0">
                <a:latin typeface="Garamond" panose="02020404030301010803" pitchFamily="18" charset="0"/>
              </a:rPr>
              <a:t>#165 WHY DO WE SAY “AMEN” TO                             THE PROFESSION OF OUR FAITH? </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We say Amen -“Yes” - to the profession of our faith </a:t>
            </a:r>
          </a:p>
          <a:p>
            <a:pPr algn="ctr">
              <a:buNone/>
            </a:pPr>
            <a:r>
              <a:rPr lang="en-US" sz="2400" dirty="0">
                <a:latin typeface="Garamond" panose="02020404030301010803" pitchFamily="18" charset="0"/>
              </a:rPr>
              <a:t>because God appoints us witnesses to the faith. </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Anyone who says Amen assents freely and gladly to God’s work in creation and redemption. </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The Hebrew word </a:t>
            </a:r>
            <a:r>
              <a:rPr lang="en-US" sz="2400" i="1" dirty="0">
                <a:latin typeface="Garamond" panose="02020404030301010803" pitchFamily="18" charset="0"/>
              </a:rPr>
              <a:t>amen</a:t>
            </a:r>
            <a:r>
              <a:rPr lang="en-US" sz="2400" dirty="0">
                <a:latin typeface="Garamond" panose="02020404030301010803" pitchFamily="18" charset="0"/>
              </a:rPr>
              <a:t> comes from a family of words that mean both “faith” and “steadfastness, reliability, fidelity”.</a:t>
            </a:r>
          </a:p>
          <a:p>
            <a:pPr algn="ctr">
              <a:buNone/>
            </a:pPr>
            <a:endParaRPr lang="en-US" sz="1200" dirty="0">
              <a:latin typeface="Garamond" panose="02020404030301010803" pitchFamily="18" charset="0"/>
            </a:endParaRPr>
          </a:p>
          <a:p>
            <a:pPr algn="ctr">
              <a:buNone/>
            </a:pPr>
            <a:r>
              <a:rPr lang="en-US" sz="2400" dirty="0">
                <a:latin typeface="Garamond" panose="02020404030301010803" pitchFamily="18" charset="0"/>
              </a:rPr>
              <a:t>“He who says amen writes his signature” (St. Augustine). </a:t>
            </a:r>
            <a:endParaRPr lang="en-US" sz="1200" dirty="0">
              <a:latin typeface="Garamond" panose="02020404030301010803" pitchFamily="18" charset="0"/>
            </a:endParaRP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7871611" y="1853477"/>
            <a:ext cx="2845601" cy="4196814"/>
          </a:xfrm>
          <a:prstGeom prst="rect">
            <a:avLst/>
          </a:prstGeom>
          <a:ln w="38100">
            <a:solidFill>
              <a:schemeClr val="tx1"/>
            </a:solidFill>
          </a:ln>
        </p:spPr>
      </p:pic>
    </p:spTree>
    <p:extLst>
      <p:ext uri="{BB962C8B-B14F-4D97-AF65-F5344CB8AC3E}">
        <p14:creationId xmlns:p14="http://schemas.microsoft.com/office/powerpoint/2010/main" val="188430160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Garamond</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Maria Shepherd</cp:lastModifiedBy>
  <cp:revision>721</cp:revision>
  <dcterms:created xsi:type="dcterms:W3CDTF">2019-09-06T14:56:38Z</dcterms:created>
  <dcterms:modified xsi:type="dcterms:W3CDTF">2025-09-17T13:23:01Z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