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406" r:id="rId7"/>
    <p:sldId id="297" r:id="rId8"/>
    <p:sldId id="360" r:id="rId9"/>
    <p:sldId id="405" r:id="rId10"/>
    <p:sldId id="404" r:id="rId11"/>
    <p:sldId id="328" r:id="rId12"/>
    <p:sldId id="291" r:id="rId13"/>
    <p:sldId id="402" r:id="rId14"/>
    <p:sldId id="4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0425EE-0CBE-47D8-9F4B-DB04E4244A15}" v="1" dt="2025-09-25T09:22:34.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70" d="100"/>
          <a:sy n="70" d="100"/>
        </p:scale>
        <p:origin x="3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25/09/2025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25/09/2025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25/09/2025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25/09/2025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25/09/2025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25/09/2025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25/09/2025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5884888"/>
            <a:ext cx="9144000" cy="1655762"/>
          </a:xfrm>
        </p:spPr>
        <p:txBody>
          <a:bodyPr vert="horz" lIns="91440" tIns="45720" rIns="91440" bIns="45720" rtlCol="0" anchor="t">
            <a:normAutofit/>
          </a:bodyPr>
          <a:lstStyle/>
          <a:p>
            <a:r>
              <a:rPr lang="en-GB" sz="2800" dirty="0">
                <a:solidFill>
                  <a:schemeClr val="accent4">
                    <a:lumMod val="75000"/>
                  </a:schemeClr>
                </a:solidFill>
                <a:latin typeface="Garamond"/>
              </a:rPr>
              <a:t>Monday 29th September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
        <p:nvSpPr>
          <p:cNvPr id="6" name="TextBox 5">
            <a:extLst>
              <a:ext uri="{FF2B5EF4-FFF2-40B4-BE49-F238E27FC236}">
                <a16:creationId xmlns:a16="http://schemas.microsoft.com/office/drawing/2014/main" id="{D3ABE54D-6E9C-A4F8-E83E-6C53B02C94FB}"/>
              </a:ext>
            </a:extLst>
          </p:cNvPr>
          <p:cNvSpPr txBox="1"/>
          <p:nvPr/>
        </p:nvSpPr>
        <p:spPr>
          <a:xfrm>
            <a:off x="3610947" y="2192694"/>
            <a:ext cx="5103845" cy="369332"/>
          </a:xfrm>
          <a:prstGeom prst="rect">
            <a:avLst/>
          </a:prstGeom>
          <a:noFill/>
        </p:spPr>
        <p:txBody>
          <a:bodyPr wrap="square" lIns="91440" tIns="45720" rIns="91440" bIns="45720" rtlCol="0" anchor="t">
            <a:spAutoFit/>
          </a:bodyPr>
          <a:lstStyle/>
          <a:p>
            <a:endParaRPr lang="en-GB" dirty="0">
              <a:ea typeface="Calibri"/>
              <a:cs typeface="Calibri"/>
            </a:endParaRPr>
          </a:p>
        </p:txBody>
      </p:sp>
      <p:pic>
        <p:nvPicPr>
          <p:cNvPr id="7" name="Picture 6">
            <a:extLst>
              <a:ext uri="{FF2B5EF4-FFF2-40B4-BE49-F238E27FC236}">
                <a16:creationId xmlns:a16="http://schemas.microsoft.com/office/drawing/2014/main" id="{20B87F32-3555-D3DC-78B0-06550876006D}"/>
              </a:ext>
            </a:extLst>
          </p:cNvPr>
          <p:cNvPicPr>
            <a:picLocks noChangeAspect="1"/>
          </p:cNvPicPr>
          <p:nvPr/>
        </p:nvPicPr>
        <p:blipFill>
          <a:blip r:embed="rId4"/>
          <a:stretch>
            <a:fillRect/>
          </a:stretch>
        </p:blipFill>
        <p:spPr>
          <a:xfrm>
            <a:off x="3537079" y="1908092"/>
            <a:ext cx="5251579" cy="3041815"/>
          </a:xfrm>
          <a:prstGeom prst="rect">
            <a:avLst/>
          </a:prstGeom>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dirty="0">
                <a:solidFill>
                  <a:schemeClr val="accent5">
                    <a:lumMod val="75000"/>
                  </a:schemeClr>
                </a:solidFill>
                <a:latin typeface="Garamond" panose="02020404030301010803" pitchFamily="18" charset="0"/>
              </a:rPr>
              <a:t>YOUCAT WEEKLY SELECTION</a:t>
            </a:r>
            <a:endParaRPr lang="en-GB" sz="6000" dirty="0">
              <a:solidFill>
                <a:schemeClr val="accent5">
                  <a:lumMod val="75000"/>
                </a:schemeClr>
              </a:solidFill>
              <a:latin typeface="Garamond" panose="02020404030301010803" pitchFamily="18" charset="0"/>
            </a:endParaRPr>
          </a:p>
        </p:txBody>
      </p:sp>
      <p:pic>
        <p:nvPicPr>
          <p:cNvPr id="8" name="Picture 7">
            <a:extLst>
              <a:ext uri="{FF2B5EF4-FFF2-40B4-BE49-F238E27FC236}">
                <a16:creationId xmlns:a16="http://schemas.microsoft.com/office/drawing/2014/main" id="{7040FFE7-5C1A-AEAA-90CD-82918558CF7A}"/>
              </a:ext>
            </a:extLst>
          </p:cNvPr>
          <p:cNvPicPr>
            <a:picLocks noChangeAspect="1"/>
          </p:cNvPicPr>
          <p:nvPr/>
        </p:nvPicPr>
        <p:blipFill>
          <a:blip r:embed="rId3"/>
          <a:stretch>
            <a:fillRect/>
          </a:stretch>
        </p:blipFill>
        <p:spPr>
          <a:xfrm>
            <a:off x="8705692" y="1851774"/>
            <a:ext cx="2476711" cy="3652759"/>
          </a:xfrm>
          <a:prstGeom prst="rect">
            <a:avLst/>
          </a:prstGeom>
          <a:ln w="38100">
            <a:solidFill>
              <a:schemeClr val="tx1"/>
            </a:solidFill>
          </a:ln>
        </p:spPr>
      </p:pic>
      <p:sp>
        <p:nvSpPr>
          <p:cNvPr id="3" name="TextBox 2">
            <a:extLst>
              <a:ext uri="{FF2B5EF4-FFF2-40B4-BE49-F238E27FC236}">
                <a16:creationId xmlns:a16="http://schemas.microsoft.com/office/drawing/2014/main" id="{34FB64C3-4AA0-132A-DABD-88D0B3D7D328}"/>
              </a:ext>
            </a:extLst>
          </p:cNvPr>
          <p:cNvSpPr txBox="1"/>
          <p:nvPr/>
        </p:nvSpPr>
        <p:spPr>
          <a:xfrm>
            <a:off x="440726" y="1717589"/>
            <a:ext cx="759322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2060"/>
                </a:solidFill>
                <a:latin typeface="Garamond"/>
                <a:cs typeface="arial"/>
              </a:rPr>
              <a:t>   #123 – WHAT IS THE TASK OF              </a:t>
            </a:r>
          </a:p>
          <a:p>
            <a:r>
              <a:rPr lang="en-US" sz="3200" b="1" dirty="0">
                <a:solidFill>
                  <a:srgbClr val="002060"/>
                </a:solidFill>
                <a:latin typeface="Garamond"/>
                <a:cs typeface="arial"/>
              </a:rPr>
              <a:t>                     THE CHURCH?</a:t>
            </a:r>
            <a:endParaRPr lang="en-US" sz="3200" dirty="0">
              <a:solidFill>
                <a:srgbClr val="002060"/>
              </a:solidFill>
              <a:latin typeface="Garamond"/>
            </a:endParaRPr>
          </a:p>
          <a:p>
            <a:pPr algn="just"/>
            <a:br>
              <a:rPr lang="en-GB" sz="3200" dirty="0">
                <a:solidFill>
                  <a:srgbClr val="002060"/>
                </a:solidFill>
                <a:latin typeface="Garamond"/>
              </a:rPr>
            </a:br>
            <a:r>
              <a:rPr lang="en-US" sz="3200" dirty="0">
                <a:solidFill>
                  <a:srgbClr val="002060"/>
                </a:solidFill>
                <a:latin typeface="Garamond"/>
                <a:cs typeface="arial"/>
              </a:rPr>
              <a:t>The Church’s task is to make the kingdom of God, which has already begun with Jesus, germinate and grow in all nations.</a:t>
            </a:r>
          </a:p>
          <a:p>
            <a:pPr algn="just"/>
            <a:r>
              <a:rPr lang="en-US" sz="3200" dirty="0">
                <a:solidFill>
                  <a:srgbClr val="002060"/>
                </a:solidFill>
                <a:latin typeface="Garamond"/>
                <a:cs typeface="arial"/>
              </a:rPr>
              <a:t>This means that we, as </a:t>
            </a:r>
            <a:r>
              <a:rPr lang="en-US" sz="3200" b="1" i="1" dirty="0">
                <a:solidFill>
                  <a:srgbClr val="002060"/>
                </a:solidFill>
                <a:latin typeface="Garamond"/>
                <a:cs typeface="arial"/>
              </a:rPr>
              <a:t>Church,</a:t>
            </a:r>
            <a:r>
              <a:rPr lang="en-US" sz="3200" dirty="0">
                <a:solidFill>
                  <a:srgbClr val="002060"/>
                </a:solidFill>
                <a:latin typeface="Garamond"/>
                <a:cs typeface="arial"/>
              </a:rPr>
              <a:t> must carry on what He started and act like He would act to do our part to bring about the Kingdom of God.</a:t>
            </a:r>
          </a:p>
        </p:txBody>
      </p:sp>
    </p:spTree>
    <p:extLst>
      <p:ext uri="{BB962C8B-B14F-4D97-AF65-F5344CB8AC3E}">
        <p14:creationId xmlns:p14="http://schemas.microsoft.com/office/powerpoint/2010/main" val="18843016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B3DD8-14AD-6229-D744-C0E09ACA17A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D5E2737-D2EE-BCEE-F292-92B82785E6B2}"/>
              </a:ext>
            </a:extLst>
          </p:cNvPr>
          <p:cNvSpPr>
            <a:spLocks noGrp="1"/>
          </p:cNvSpPr>
          <p:nvPr>
            <p:ph type="subTitle" idx="1"/>
          </p:nvPr>
        </p:nvSpPr>
        <p:spPr>
          <a:xfrm>
            <a:off x="1523996" y="5884888"/>
            <a:ext cx="9144000" cy="1655762"/>
          </a:xfrm>
        </p:spPr>
        <p:txBody>
          <a:bodyPr vert="horz" lIns="91440" tIns="45720" rIns="91440" bIns="45720" rtlCol="0" anchor="t">
            <a:normAutofit/>
          </a:bodyPr>
          <a:lstStyle/>
          <a:p>
            <a:r>
              <a:rPr lang="en-GB" sz="2800" dirty="0">
                <a:solidFill>
                  <a:schemeClr val="accent4">
                    <a:lumMod val="75000"/>
                  </a:schemeClr>
                </a:solidFill>
                <a:latin typeface="Garamond"/>
              </a:rPr>
              <a:t>Monday 29th September 2025</a:t>
            </a:r>
          </a:p>
        </p:txBody>
      </p:sp>
      <p:pic>
        <p:nvPicPr>
          <p:cNvPr id="4" name="Picture 3">
            <a:extLst>
              <a:ext uri="{FF2B5EF4-FFF2-40B4-BE49-F238E27FC236}">
                <a16:creationId xmlns:a16="http://schemas.microsoft.com/office/drawing/2014/main" id="{4C3028E5-C151-563C-D88B-C15541759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ED0A9572-1E04-4CF5-32B2-F55D49C679F2}"/>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43A62C30-B1A1-8084-58C5-AD46AD701917}"/>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80B7B456-DF4D-E6D3-9A88-1206975E247E}"/>
              </a:ext>
            </a:extLst>
          </p:cNvPr>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F9B5817B-15E9-EF04-C9D6-E7A4CCD1F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
        <p:nvSpPr>
          <p:cNvPr id="6" name="TextBox 5">
            <a:extLst>
              <a:ext uri="{FF2B5EF4-FFF2-40B4-BE49-F238E27FC236}">
                <a16:creationId xmlns:a16="http://schemas.microsoft.com/office/drawing/2014/main" id="{3BA23877-8230-644E-80CE-BC32F0BD1139}"/>
              </a:ext>
            </a:extLst>
          </p:cNvPr>
          <p:cNvSpPr txBox="1"/>
          <p:nvPr/>
        </p:nvSpPr>
        <p:spPr>
          <a:xfrm>
            <a:off x="3610947" y="2192694"/>
            <a:ext cx="5103845" cy="369332"/>
          </a:xfrm>
          <a:prstGeom prst="rect">
            <a:avLst/>
          </a:prstGeom>
          <a:noFill/>
        </p:spPr>
        <p:txBody>
          <a:bodyPr wrap="square" lIns="91440" tIns="45720" rIns="91440" bIns="45720" rtlCol="0" anchor="t">
            <a:spAutoFit/>
          </a:bodyPr>
          <a:lstStyle/>
          <a:p>
            <a:endParaRPr lang="en-GB" dirty="0">
              <a:ea typeface="Calibri"/>
              <a:cs typeface="Calibri"/>
            </a:endParaRPr>
          </a:p>
        </p:txBody>
      </p:sp>
      <p:pic>
        <p:nvPicPr>
          <p:cNvPr id="7" name="Picture 6">
            <a:extLst>
              <a:ext uri="{FF2B5EF4-FFF2-40B4-BE49-F238E27FC236}">
                <a16:creationId xmlns:a16="http://schemas.microsoft.com/office/drawing/2014/main" id="{F0AE6AA7-2AEC-8BD2-D607-170DD21D576E}"/>
              </a:ext>
            </a:extLst>
          </p:cNvPr>
          <p:cNvPicPr>
            <a:picLocks noChangeAspect="1"/>
          </p:cNvPicPr>
          <p:nvPr/>
        </p:nvPicPr>
        <p:blipFill>
          <a:blip r:embed="rId4"/>
          <a:stretch>
            <a:fillRect/>
          </a:stretch>
        </p:blipFill>
        <p:spPr>
          <a:xfrm>
            <a:off x="3537079" y="1908092"/>
            <a:ext cx="5251579" cy="3041815"/>
          </a:xfrm>
          <a:prstGeom prst="rect">
            <a:avLst/>
          </a:prstGeom>
        </p:spPr>
      </p:pic>
    </p:spTree>
    <p:extLst>
      <p:ext uri="{BB962C8B-B14F-4D97-AF65-F5344CB8AC3E}">
        <p14:creationId xmlns:p14="http://schemas.microsoft.com/office/powerpoint/2010/main" val="236603686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3489986" y="2149195"/>
            <a:ext cx="8378434" cy="4616328"/>
          </a:xfrm>
          <a:prstGeom prst="rect">
            <a:avLst/>
          </a:prstGeom>
        </p:spPr>
        <p:txBody>
          <a:bodyPr wrap="square" lIns="91440" tIns="45720" rIns="91440" bIns="45720" anchor="t">
            <a:spAutoFit/>
          </a:bodyPr>
          <a:lstStyle/>
          <a:p>
            <a:pPr algn="ctr">
              <a:lnSpc>
                <a:spcPct val="107000"/>
              </a:lnSpc>
              <a:spcAft>
                <a:spcPts val="800"/>
              </a:spcAft>
            </a:pPr>
            <a:r>
              <a:rPr lang="en-GB" sz="2800" dirty="0">
                <a:latin typeface="Garamond"/>
                <a:ea typeface="+mn-lt"/>
                <a:cs typeface="+mn-lt"/>
              </a:rPr>
              <a:t>As we turn our attention to different features of the icon in more detail, we concentrate on Jesus’ gaze.</a:t>
            </a:r>
            <a:endParaRPr lang="en-US" dirty="0">
              <a:latin typeface="Garamond"/>
              <a:ea typeface="+mn-lt"/>
              <a:cs typeface="+mn-lt"/>
            </a:endParaRPr>
          </a:p>
          <a:p>
            <a:pPr algn="ctr">
              <a:lnSpc>
                <a:spcPct val="107000"/>
              </a:lnSpc>
              <a:spcAft>
                <a:spcPts val="800"/>
              </a:spcAft>
            </a:pPr>
            <a:r>
              <a:rPr lang="en-GB" sz="2800" dirty="0">
                <a:latin typeface="Garamond"/>
                <a:ea typeface="+mn-lt"/>
                <a:cs typeface="+mn-lt"/>
              </a:rPr>
              <a:t>Jesus looks out into the world. His gaze encompasses all people, not just this crowd, and his teaching is for all time.</a:t>
            </a:r>
            <a:endParaRPr lang="en-US" dirty="0">
              <a:latin typeface="Garamond"/>
            </a:endParaRPr>
          </a:p>
          <a:p>
            <a:pPr algn="ctr">
              <a:lnSpc>
                <a:spcPct val="107000"/>
              </a:lnSpc>
              <a:spcAft>
                <a:spcPts val="800"/>
              </a:spcAft>
            </a:pPr>
            <a:r>
              <a:rPr lang="en-GB" sz="2800" dirty="0">
                <a:latin typeface="Garamond"/>
                <a:ea typeface="Calibri"/>
                <a:cs typeface="Calibri"/>
              </a:rPr>
              <a:t>He can also be interpreted to be looking directly at US wherever we are, wherever we find Him. </a:t>
            </a:r>
          </a:p>
          <a:p>
            <a:pPr algn="ctr">
              <a:lnSpc>
                <a:spcPct val="107000"/>
              </a:lnSpc>
              <a:spcAft>
                <a:spcPts val="800"/>
              </a:spcAft>
            </a:pPr>
            <a:r>
              <a:rPr lang="en-GB" sz="2800" dirty="0">
                <a:latin typeface="Garamond"/>
                <a:ea typeface="Calibri"/>
                <a:cs typeface="Calibri"/>
              </a:rPr>
              <a:t>He is saying that His message is for us too.</a:t>
            </a:r>
            <a:endParaRPr lang="en-GB" dirty="0"/>
          </a:p>
          <a:p>
            <a:pPr algn="ctr">
              <a:lnSpc>
                <a:spcPct val="107000"/>
              </a:lnSpc>
              <a:spcAft>
                <a:spcPts val="800"/>
              </a:spcAft>
              <a:buNone/>
            </a:pPr>
            <a:endParaRPr lang="en-GB" sz="2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b="1" dirty="0">
                <a:latin typeface="Garamond"/>
                <a:ea typeface="Calibri"/>
                <a:cs typeface="Times New Roman"/>
              </a:rPr>
              <a:t>- CAFOD </a:t>
            </a:r>
            <a:r>
              <a:rPr lang="en-US" sz="2000" b="1" dirty="0">
                <a:latin typeface="Garamond"/>
              </a:rPr>
              <a:t>Jubilee 2025: Exploring the Jubilee Icon</a:t>
            </a:r>
          </a:p>
          <a:p>
            <a:pPr algn="ctr">
              <a:lnSpc>
                <a:spcPct val="107000"/>
              </a:lnSpc>
              <a:spcAft>
                <a:spcPts val="800"/>
              </a:spcAft>
              <a:buNone/>
            </a:pPr>
            <a:endParaRPr lang="en-GB" sz="2000" b="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18595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8" name="Picture 7">
            <a:extLst>
              <a:ext uri="{FF2B5EF4-FFF2-40B4-BE49-F238E27FC236}">
                <a16:creationId xmlns:a16="http://schemas.microsoft.com/office/drawing/2014/main" id="{5BB46D0B-A337-2B17-2CC2-EA7F7AD3ACBA}"/>
              </a:ext>
            </a:extLst>
          </p:cNvPr>
          <p:cNvPicPr>
            <a:picLocks noChangeAspect="1"/>
          </p:cNvPicPr>
          <p:nvPr/>
        </p:nvPicPr>
        <p:blipFill>
          <a:blip r:embed="rId3"/>
          <a:srcRect l="22408" r="27454"/>
          <a:stretch>
            <a:fillRect/>
          </a:stretch>
        </p:blipFill>
        <p:spPr>
          <a:xfrm>
            <a:off x="279971" y="2020216"/>
            <a:ext cx="2980127" cy="4533943"/>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umpkins and gourds&#10;&#10;AI-generated content may be incorrect.">
            <a:extLst>
              <a:ext uri="{FF2B5EF4-FFF2-40B4-BE49-F238E27FC236}">
                <a16:creationId xmlns:a16="http://schemas.microsoft.com/office/drawing/2014/main" id="{8CC4D7D7-0A28-8FA0-8F16-CBE3DCF3BE5E}"/>
              </a:ext>
            </a:extLst>
          </p:cNvPr>
          <p:cNvPicPr>
            <a:picLocks noGrp="1" noChangeAspect="1"/>
          </p:cNvPicPr>
          <p:nvPr>
            <p:ph sz="half" idx="2"/>
          </p:nvPr>
        </p:nvPicPr>
        <p:blipFill>
          <a:blip r:embed="rId2"/>
          <a:stretch>
            <a:fillRect/>
          </a:stretch>
        </p:blipFill>
        <p:spPr>
          <a:xfrm>
            <a:off x="488831" y="457200"/>
            <a:ext cx="11214337" cy="5943600"/>
          </a:xfrm>
          <a:prstGeom prst="rect">
            <a:avLst/>
          </a:prstGeom>
        </p:spPr>
      </p:pic>
    </p:spTree>
    <p:extLst>
      <p:ext uri="{BB962C8B-B14F-4D97-AF65-F5344CB8AC3E}">
        <p14:creationId xmlns:p14="http://schemas.microsoft.com/office/powerpoint/2010/main" val="22106332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109497" y="2289424"/>
            <a:ext cx="6429360" cy="3724096"/>
          </a:xfrm>
          <a:prstGeom prst="rect">
            <a:avLst/>
          </a:prstGeom>
        </p:spPr>
        <p:txBody>
          <a:bodyPr wrap="square" lIns="91440" tIns="45720" rIns="91440" bIns="45720" anchor="t">
            <a:spAutoFit/>
          </a:bodyPr>
          <a:lstStyle/>
          <a:p>
            <a:pPr algn="ctr"/>
            <a:r>
              <a:rPr lang="en-US" sz="3200" b="1" dirty="0">
                <a:solidFill>
                  <a:srgbClr val="00B050"/>
                </a:solidFill>
                <a:latin typeface="Garamond"/>
              </a:rPr>
              <a:t>26th Sunday in Ordinary Time</a:t>
            </a:r>
            <a:endParaRPr lang="en-US" sz="3200" dirty="0">
              <a:solidFill>
                <a:srgbClr val="00B050"/>
              </a:solidFill>
              <a:latin typeface="Garamond" panose="02020404030301010803" pitchFamily="18" charset="0"/>
            </a:endParaRPr>
          </a:p>
          <a:p>
            <a:pPr algn="ctr"/>
            <a:endParaRPr lang="en-US" sz="1400" b="1" dirty="0">
              <a:solidFill>
                <a:srgbClr val="002060"/>
              </a:solidFill>
              <a:latin typeface="Garamond"/>
            </a:endParaRPr>
          </a:p>
          <a:p>
            <a:pPr algn="ctr"/>
            <a:r>
              <a:rPr lang="en-US" sz="3200" b="1" dirty="0">
                <a:solidFill>
                  <a:srgbClr val="002060"/>
                </a:solidFill>
                <a:latin typeface="Garamond"/>
              </a:rPr>
              <a:t>28th September</a:t>
            </a:r>
            <a:r>
              <a:rPr lang="en-US" sz="3200" b="1" dirty="0">
                <a:solidFill>
                  <a:srgbClr val="FF0000"/>
                </a:solidFill>
                <a:latin typeface="Garamond"/>
              </a:rPr>
              <a:t> </a:t>
            </a:r>
          </a:p>
          <a:p>
            <a:pPr algn="ctr"/>
            <a:endParaRPr lang="en-US" sz="1400" b="1" dirty="0">
              <a:solidFill>
                <a:srgbClr val="FF0000"/>
              </a:solidFill>
              <a:latin typeface="Garamond" panose="02020404030301010803" pitchFamily="18" charset="0"/>
            </a:endParaRPr>
          </a:p>
          <a:p>
            <a:pPr algn="ctr"/>
            <a:r>
              <a:rPr lang="en-GB" sz="4800" dirty="0">
                <a:solidFill>
                  <a:srgbClr val="002060"/>
                </a:solidFill>
                <a:latin typeface="Garamond"/>
              </a:rPr>
              <a:t>“The angels                     carried him to                Abraham’s side.”</a:t>
            </a:r>
            <a:endParaRPr lang="en-US" sz="4800" dirty="0">
              <a:solidFill>
                <a:srgbClr val="002060"/>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1" descr="dives.jpg">
            <a:extLst>
              <a:ext uri="{FF2B5EF4-FFF2-40B4-BE49-F238E27FC236}">
                <a16:creationId xmlns:a16="http://schemas.microsoft.com/office/drawing/2014/main" id="{71497804-A294-6D94-FE54-E9E73C24D541}"/>
              </a:ext>
            </a:extLst>
          </p:cNvPr>
          <p:cNvPicPr>
            <a:picLocks noChangeAspect="1"/>
          </p:cNvPicPr>
          <p:nvPr/>
        </p:nvPicPr>
        <p:blipFill>
          <a:blip r:embed="rId3"/>
          <a:stretch>
            <a:fillRect/>
          </a:stretch>
        </p:blipFill>
        <p:spPr>
          <a:xfrm>
            <a:off x="653143" y="2289424"/>
            <a:ext cx="4413582" cy="4152650"/>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C52A67-1756-3020-59D2-15C2F34D0CEE}"/>
              </a:ext>
            </a:extLst>
          </p:cNvPr>
          <p:cNvSpPr txBox="1"/>
          <p:nvPr/>
        </p:nvSpPr>
        <p:spPr>
          <a:xfrm>
            <a:off x="4912404" y="1909472"/>
            <a:ext cx="7279596" cy="2308324"/>
          </a:xfrm>
          <a:prstGeom prst="rect">
            <a:avLst/>
          </a:prstGeom>
          <a:noFill/>
        </p:spPr>
        <p:txBody>
          <a:bodyPr wrap="square" lIns="91440" tIns="45720" rIns="91440" bIns="45720" rtlCol="0" anchor="t">
            <a:spAutoFit/>
          </a:bodyPr>
          <a:lstStyle/>
          <a:p>
            <a:pPr algn="ctr"/>
            <a:r>
              <a:rPr lang="en-GB" sz="4800" dirty="0">
                <a:solidFill>
                  <a:srgbClr val="002060"/>
                </a:solidFill>
                <a:latin typeface="Garamond"/>
              </a:rPr>
              <a:t>“You will see                      the light of the Gospel                  grow every day .”</a:t>
            </a:r>
            <a:endParaRPr lang="en-US" sz="4800" dirty="0">
              <a:solidFill>
                <a:srgbClr val="002060"/>
              </a:solidFill>
              <a:latin typeface="Garamond" panose="02020404030301010803" pitchFamily="18" charset="0"/>
            </a:endParaRPr>
          </a:p>
        </p:txBody>
      </p:sp>
      <p:sp>
        <p:nvSpPr>
          <p:cNvPr id="4" name="TextBox 3">
            <a:extLst>
              <a:ext uri="{FF2B5EF4-FFF2-40B4-BE49-F238E27FC236}">
                <a16:creationId xmlns:a16="http://schemas.microsoft.com/office/drawing/2014/main" id="{5CC8FB1D-339D-BD51-F0B9-CEA10A6EDFA9}"/>
              </a:ext>
            </a:extLst>
          </p:cNvPr>
          <p:cNvSpPr txBox="1"/>
          <p:nvPr/>
        </p:nvSpPr>
        <p:spPr>
          <a:xfrm>
            <a:off x="6127742" y="4540602"/>
            <a:ext cx="492703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rgbClr val="002060"/>
                </a:solidFill>
                <a:latin typeface="Garamond"/>
                <a:ea typeface="Calibri"/>
                <a:cs typeface="Calibri"/>
              </a:rPr>
              <a:t>Pope Leo, August 2025 : </a:t>
            </a:r>
          </a:p>
          <a:p>
            <a:pPr algn="ctr"/>
            <a:r>
              <a:rPr lang="en-GB" sz="2400" dirty="0">
                <a:solidFill>
                  <a:srgbClr val="002060"/>
                </a:solidFill>
                <a:latin typeface="Garamond"/>
                <a:ea typeface="Calibri"/>
                <a:cs typeface="Calibri"/>
              </a:rPr>
              <a:t>Message to Young People                       at the Jubilee of Youth</a:t>
            </a:r>
            <a:endParaRPr lang="en-GB" sz="2400" dirty="0">
              <a:solidFill>
                <a:srgbClr val="002060"/>
              </a:solidFill>
              <a:latin typeface="Garamond"/>
            </a:endParaRPr>
          </a:p>
        </p:txBody>
      </p:sp>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EA978-A508-0F7E-C69B-B7B16DF9EB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FC3325-2216-9CA7-23EF-F87857B2565C}"/>
              </a:ext>
            </a:extLst>
          </p:cNvPr>
          <p:cNvSpPr/>
          <p:nvPr/>
        </p:nvSpPr>
        <p:spPr>
          <a:xfrm>
            <a:off x="195943" y="261257"/>
            <a:ext cx="6018245" cy="6298329"/>
          </a:xfrm>
          <a:prstGeom prst="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3A3C65C-4622-179E-4D0F-794F1ED9C5D8}"/>
              </a:ext>
            </a:extLst>
          </p:cNvPr>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a:extLst>
              <a:ext uri="{FF2B5EF4-FFF2-40B4-BE49-F238E27FC236}">
                <a16:creationId xmlns:a16="http://schemas.microsoft.com/office/drawing/2014/main" id="{3C5B8E55-3DBA-9054-7BC0-D7CA092CA517}"/>
              </a:ext>
            </a:extLst>
          </p:cNvPr>
          <p:cNvSpPr txBox="1">
            <a:spLocks/>
          </p:cNvSpPr>
          <p:nvPr/>
        </p:nvSpPr>
        <p:spPr>
          <a:xfrm>
            <a:off x="6536726" y="288203"/>
            <a:ext cx="5338116" cy="291763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5">
                    <a:lumMod val="75000"/>
                  </a:schemeClr>
                </a:solidFill>
                <a:latin typeface="Garamond"/>
              </a:rPr>
              <a:t>SS. Michael, Gabriel &amp; Raphael </a:t>
            </a:r>
            <a:endParaRPr lang="en-US" dirty="0">
              <a:solidFill>
                <a:schemeClr val="accent5">
                  <a:lumMod val="75000"/>
                </a:schemeClr>
              </a:solidFill>
            </a:endParaRPr>
          </a:p>
          <a:p>
            <a:pPr algn="ctr"/>
            <a:r>
              <a:rPr lang="en-GB" sz="5400" dirty="0">
                <a:solidFill>
                  <a:schemeClr val="accent5">
                    <a:lumMod val="75000"/>
                  </a:schemeClr>
                </a:solidFill>
                <a:latin typeface="Garamond"/>
              </a:rPr>
              <a:t>29</a:t>
            </a:r>
            <a:r>
              <a:rPr lang="en-GB" sz="5400" baseline="30000" dirty="0">
                <a:solidFill>
                  <a:schemeClr val="accent5">
                    <a:lumMod val="75000"/>
                  </a:schemeClr>
                </a:solidFill>
                <a:latin typeface="Garamond"/>
              </a:rPr>
              <a:t>th</a:t>
            </a:r>
            <a:r>
              <a:rPr lang="en-GB" sz="5400" dirty="0">
                <a:solidFill>
                  <a:schemeClr val="accent5">
                    <a:lumMod val="75000"/>
                  </a:schemeClr>
                </a:solidFill>
                <a:latin typeface="Garamond"/>
              </a:rPr>
              <a:t> September</a:t>
            </a:r>
            <a:endParaRPr lang="en-GB" dirty="0">
              <a:solidFill>
                <a:schemeClr val="accent5">
                  <a:lumMod val="75000"/>
                </a:schemeClr>
              </a:solidFill>
            </a:endParaRPr>
          </a:p>
        </p:txBody>
      </p:sp>
      <p:sp>
        <p:nvSpPr>
          <p:cNvPr id="4" name="TextBox 3">
            <a:extLst>
              <a:ext uri="{FF2B5EF4-FFF2-40B4-BE49-F238E27FC236}">
                <a16:creationId xmlns:a16="http://schemas.microsoft.com/office/drawing/2014/main" id="{7E94CF9E-E28F-1A24-D32E-62288C50185F}"/>
              </a:ext>
            </a:extLst>
          </p:cNvPr>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7" name="Content Placeholder 4">
            <a:extLst>
              <a:ext uri="{FF2B5EF4-FFF2-40B4-BE49-F238E27FC236}">
                <a16:creationId xmlns:a16="http://schemas.microsoft.com/office/drawing/2014/main" id="{7CA4DB34-D542-A01C-F59A-0756A7864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3" name="Picture 2" descr="A group of angels with text&#10;&#10;AI-generated content may be incorrect.">
            <a:extLst>
              <a:ext uri="{FF2B5EF4-FFF2-40B4-BE49-F238E27FC236}">
                <a16:creationId xmlns:a16="http://schemas.microsoft.com/office/drawing/2014/main" id="{C4C837CA-1FBA-B3DB-AA36-66431EF79D66}"/>
              </a:ext>
            </a:extLst>
          </p:cNvPr>
          <p:cNvPicPr>
            <a:picLocks noChangeAspect="1"/>
          </p:cNvPicPr>
          <p:nvPr/>
        </p:nvPicPr>
        <p:blipFill>
          <a:blip r:embed="rId3"/>
          <a:stretch>
            <a:fillRect/>
          </a:stretch>
        </p:blipFill>
        <p:spPr>
          <a:xfrm>
            <a:off x="285830" y="812208"/>
            <a:ext cx="5861736" cy="5094588"/>
          </a:xfrm>
          <a:prstGeom prst="rect">
            <a:avLst/>
          </a:prstGeom>
        </p:spPr>
      </p:pic>
      <p:sp>
        <p:nvSpPr>
          <p:cNvPr id="5" name="TextBox 4">
            <a:extLst>
              <a:ext uri="{FF2B5EF4-FFF2-40B4-BE49-F238E27FC236}">
                <a16:creationId xmlns:a16="http://schemas.microsoft.com/office/drawing/2014/main" id="{A4CC2F29-2983-C9EE-9F28-60AE8378F351}"/>
              </a:ext>
            </a:extLst>
          </p:cNvPr>
          <p:cNvSpPr txBox="1"/>
          <p:nvPr/>
        </p:nvSpPr>
        <p:spPr>
          <a:xfrm>
            <a:off x="6536726" y="3502626"/>
            <a:ext cx="533811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200" dirty="0">
                <a:solidFill>
                  <a:srgbClr val="002060"/>
                </a:solidFill>
                <a:latin typeface="Garamond"/>
              </a:rPr>
              <a:t>SS. Michael, Gabriel, and Raphael are the only angels named in Sacred Scripture and all three have important roles in the history of salvation.</a:t>
            </a:r>
          </a:p>
        </p:txBody>
      </p:sp>
    </p:spTree>
    <p:extLst>
      <p:ext uri="{BB962C8B-B14F-4D97-AF65-F5344CB8AC3E}">
        <p14:creationId xmlns:p14="http://schemas.microsoft.com/office/powerpoint/2010/main" val="185438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946043" y="177702"/>
            <a:ext cx="8245957"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5">
                    <a:lumMod val="75000"/>
                  </a:schemeClr>
                </a:solidFill>
                <a:latin typeface="Garamond" panose="02020404030301010803" pitchFamily="18" charset="0"/>
              </a:rPr>
              <a:t>St Jerome : 30</a:t>
            </a:r>
            <a:r>
              <a:rPr lang="en-GB" sz="5400" baseline="30000" dirty="0">
                <a:solidFill>
                  <a:schemeClr val="accent5">
                    <a:lumMod val="75000"/>
                  </a:schemeClr>
                </a:solidFill>
                <a:latin typeface="Garamond" panose="02020404030301010803" pitchFamily="18" charset="0"/>
              </a:rPr>
              <a:t>th</a:t>
            </a:r>
            <a:r>
              <a:rPr lang="en-GB" sz="5400" dirty="0">
                <a:solidFill>
                  <a:schemeClr val="accent5">
                    <a:lumMod val="75000"/>
                  </a:schemeClr>
                </a:solidFill>
                <a:latin typeface="Garamond" panose="02020404030301010803" pitchFamily="18" charset="0"/>
              </a:rPr>
              <a:t> September</a:t>
            </a: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2" name="TextBox 1"/>
          <p:cNvSpPr txBox="1"/>
          <p:nvPr/>
        </p:nvSpPr>
        <p:spPr>
          <a:xfrm>
            <a:off x="156102" y="182563"/>
            <a:ext cx="3648989" cy="6709529"/>
          </a:xfrm>
          <a:prstGeom prst="rect">
            <a:avLst/>
          </a:prstGeom>
          <a:noFill/>
        </p:spPr>
        <p:txBody>
          <a:bodyPr wrap="square" lIns="91440" tIns="45720" rIns="91440" bIns="45720" rtlCol="0" anchor="t">
            <a:spAutoFit/>
          </a:bodyPr>
          <a:lstStyle/>
          <a:p>
            <a:pPr algn="ctr"/>
            <a:r>
              <a:rPr lang="en-US" sz="2400" b="1" dirty="0">
                <a:solidFill>
                  <a:srgbClr val="002060"/>
                </a:solidFill>
                <a:latin typeface="Garamond"/>
              </a:rPr>
              <a:t>St Jerome translated the Bible from Hebrew and Greek into Latin.</a:t>
            </a:r>
          </a:p>
          <a:p>
            <a:pPr algn="ctr"/>
            <a:r>
              <a:rPr lang="en-US" sz="1100" b="1" dirty="0">
                <a:solidFill>
                  <a:srgbClr val="002060"/>
                </a:solidFill>
                <a:latin typeface="Garamond"/>
              </a:rPr>
              <a:t>____________________________________</a:t>
            </a:r>
          </a:p>
          <a:p>
            <a:pPr algn="ctr"/>
            <a:endParaRPr lang="en-US" sz="1100" b="1" dirty="0">
              <a:solidFill>
                <a:srgbClr val="002060"/>
              </a:solidFill>
              <a:latin typeface="Garamond" panose="02020404030301010803" pitchFamily="18" charset="0"/>
            </a:endParaRPr>
          </a:p>
          <a:p>
            <a:pPr algn="ctr"/>
            <a:r>
              <a:rPr lang="en-US" sz="2400" dirty="0">
                <a:solidFill>
                  <a:srgbClr val="002060"/>
                </a:solidFill>
                <a:latin typeface="Garamond"/>
              </a:rPr>
              <a:t>Prayer of St. Jerome:</a:t>
            </a:r>
          </a:p>
          <a:p>
            <a:pPr algn="ctr"/>
            <a:r>
              <a:rPr lang="en-US" sz="1000" b="1" dirty="0">
                <a:solidFill>
                  <a:srgbClr val="002060"/>
                </a:solidFill>
                <a:latin typeface="Garamond"/>
              </a:rPr>
              <a:t> </a:t>
            </a:r>
          </a:p>
          <a:p>
            <a:pPr algn="ctr"/>
            <a:r>
              <a:rPr lang="en-US" sz="2400" dirty="0">
                <a:solidFill>
                  <a:srgbClr val="002060"/>
                </a:solidFill>
                <a:latin typeface="Garamond"/>
              </a:rPr>
              <a:t>“O Lord, </a:t>
            </a:r>
          </a:p>
          <a:p>
            <a:pPr algn="ctr"/>
            <a:r>
              <a:rPr lang="en-US" sz="2400" dirty="0">
                <a:solidFill>
                  <a:srgbClr val="002060"/>
                </a:solidFill>
                <a:latin typeface="Garamond"/>
              </a:rPr>
              <a:t>you have given us </a:t>
            </a:r>
          </a:p>
          <a:p>
            <a:pPr algn="ctr"/>
            <a:r>
              <a:rPr lang="en-US" sz="2400" dirty="0">
                <a:solidFill>
                  <a:srgbClr val="002060"/>
                </a:solidFill>
                <a:latin typeface="Garamond"/>
              </a:rPr>
              <a:t>Your word as a light </a:t>
            </a:r>
          </a:p>
          <a:p>
            <a:pPr algn="ctr"/>
            <a:r>
              <a:rPr lang="en-US" sz="2400" dirty="0">
                <a:solidFill>
                  <a:srgbClr val="002060"/>
                </a:solidFill>
                <a:latin typeface="Garamond"/>
              </a:rPr>
              <a:t>to shine upon our path; </a:t>
            </a:r>
          </a:p>
          <a:p>
            <a:pPr algn="ctr"/>
            <a:r>
              <a:rPr lang="en-US" sz="2400" dirty="0">
                <a:solidFill>
                  <a:srgbClr val="002060"/>
                </a:solidFill>
                <a:latin typeface="Garamond"/>
              </a:rPr>
              <a:t>help us to meditate </a:t>
            </a:r>
          </a:p>
          <a:p>
            <a:pPr algn="ctr"/>
            <a:r>
              <a:rPr lang="en-US" sz="2400" dirty="0">
                <a:solidFill>
                  <a:srgbClr val="002060"/>
                </a:solidFill>
                <a:latin typeface="Garamond"/>
              </a:rPr>
              <a:t>on that word, </a:t>
            </a:r>
          </a:p>
          <a:p>
            <a:pPr algn="ctr"/>
            <a:r>
              <a:rPr lang="en-US" sz="2400" dirty="0">
                <a:solidFill>
                  <a:srgbClr val="002060"/>
                </a:solidFill>
                <a:latin typeface="Garamond"/>
              </a:rPr>
              <a:t>and follow its teaching, </a:t>
            </a:r>
          </a:p>
          <a:p>
            <a:pPr algn="ctr"/>
            <a:r>
              <a:rPr lang="en-US" sz="2400" dirty="0">
                <a:solidFill>
                  <a:srgbClr val="002060"/>
                </a:solidFill>
                <a:latin typeface="Garamond"/>
              </a:rPr>
              <a:t>that we may find in it </a:t>
            </a:r>
          </a:p>
          <a:p>
            <a:pPr algn="ctr"/>
            <a:r>
              <a:rPr lang="en-US" sz="2400" dirty="0">
                <a:solidFill>
                  <a:srgbClr val="002060"/>
                </a:solidFill>
                <a:latin typeface="Garamond"/>
              </a:rPr>
              <a:t>the light that shines </a:t>
            </a:r>
          </a:p>
          <a:p>
            <a:pPr algn="ctr"/>
            <a:r>
              <a:rPr lang="en-US" sz="2400" dirty="0">
                <a:solidFill>
                  <a:srgbClr val="002060"/>
                </a:solidFill>
                <a:latin typeface="Garamond"/>
              </a:rPr>
              <a:t>more and more </a:t>
            </a:r>
          </a:p>
          <a:p>
            <a:pPr algn="ctr"/>
            <a:r>
              <a:rPr lang="en-US" sz="2400" dirty="0">
                <a:solidFill>
                  <a:srgbClr val="002060"/>
                </a:solidFill>
                <a:latin typeface="Garamond"/>
              </a:rPr>
              <a:t>until the perfect day.” </a:t>
            </a:r>
          </a:p>
          <a:p>
            <a:pPr algn="ctr"/>
            <a:r>
              <a:rPr lang="en-US" sz="2400" dirty="0">
                <a:solidFill>
                  <a:srgbClr val="002060"/>
                </a:solidFill>
                <a:latin typeface="Garamond"/>
              </a:rPr>
              <a:t>Amen</a:t>
            </a:r>
            <a:endParaRPr lang="en-GB" sz="2400" dirty="0">
              <a:solidFill>
                <a:srgbClr val="002060"/>
              </a:solidFill>
              <a:latin typeface="Garamond"/>
            </a:endParaRPr>
          </a:p>
        </p:txBody>
      </p:sp>
      <p:pic>
        <p:nvPicPr>
          <p:cNvPr id="4098" name="Picture 2" descr="undefined">
            <a:extLst>
              <a:ext uri="{FF2B5EF4-FFF2-40B4-BE49-F238E27FC236}">
                <a16:creationId xmlns:a16="http://schemas.microsoft.com/office/drawing/2014/main" id="{7F9EAA19-721D-66A2-199C-65ED419020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08" b="17817"/>
          <a:stretch/>
        </p:blipFill>
        <p:spPr bwMode="auto">
          <a:xfrm>
            <a:off x="3946043" y="1671176"/>
            <a:ext cx="8267304" cy="414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89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62293"/>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046630" y="271331"/>
            <a:ext cx="6693725" cy="251779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5">
                    <a:lumMod val="75000"/>
                  </a:schemeClr>
                </a:solidFill>
                <a:latin typeface="Garamond" panose="02020404030301010803" pitchFamily="18" charset="0"/>
              </a:rPr>
              <a:t>Saint Th</a:t>
            </a:r>
            <a:r>
              <a:rPr lang="en-GB" sz="6600" b="0" i="0" dirty="0">
                <a:solidFill>
                  <a:schemeClr val="accent5">
                    <a:lumMod val="75000"/>
                  </a:schemeClr>
                </a:solidFill>
                <a:effectLst/>
                <a:latin typeface="Garamond" panose="02020404030301010803" pitchFamily="18" charset="0"/>
              </a:rPr>
              <a:t>é</a:t>
            </a:r>
            <a:r>
              <a:rPr lang="en-GB" altLang="en-US" sz="6600" dirty="0">
                <a:solidFill>
                  <a:schemeClr val="accent5">
                    <a:lumMod val="75000"/>
                  </a:schemeClr>
                </a:solidFill>
                <a:latin typeface="Garamond" panose="02020404030301010803" pitchFamily="18" charset="0"/>
              </a:rPr>
              <a:t>r</a:t>
            </a:r>
            <a:r>
              <a:rPr lang="en-GB" sz="6600" b="0" i="0" dirty="0">
                <a:solidFill>
                  <a:schemeClr val="accent5">
                    <a:lumMod val="75000"/>
                  </a:schemeClr>
                </a:solidFill>
                <a:effectLst/>
                <a:latin typeface="Garamond" panose="02020404030301010803" pitchFamily="18" charset="0"/>
              </a:rPr>
              <a:t>è</a:t>
            </a:r>
            <a:r>
              <a:rPr lang="en-GB" altLang="en-US" sz="6600" dirty="0">
                <a:solidFill>
                  <a:schemeClr val="accent5">
                    <a:lumMod val="75000"/>
                  </a:schemeClr>
                </a:solidFill>
                <a:latin typeface="Garamond" panose="02020404030301010803" pitchFamily="18" charset="0"/>
              </a:rPr>
              <a:t>se of </a:t>
            </a:r>
            <a:r>
              <a:rPr lang="en-GB" altLang="en-US" sz="6600" dirty="0" err="1">
                <a:solidFill>
                  <a:schemeClr val="accent5">
                    <a:lumMod val="75000"/>
                  </a:schemeClr>
                </a:solidFill>
                <a:latin typeface="Garamond" panose="02020404030301010803" pitchFamily="18" charset="0"/>
              </a:rPr>
              <a:t>Lisieux</a:t>
            </a:r>
            <a:r>
              <a:rPr lang="en-GB" altLang="en-US" sz="6600" dirty="0">
                <a:solidFill>
                  <a:schemeClr val="accent5">
                    <a:lumMod val="75000"/>
                  </a:schemeClr>
                </a:solidFill>
                <a:latin typeface="Garamond" panose="02020404030301010803" pitchFamily="18" charset="0"/>
              </a:rPr>
              <a:t>:</a:t>
            </a:r>
            <a:endParaRPr lang="en-GB" altLang="en-US" sz="700" dirty="0">
              <a:solidFill>
                <a:schemeClr val="accent5">
                  <a:lumMod val="75000"/>
                </a:schemeClr>
              </a:solidFill>
              <a:latin typeface="Garamond" panose="02020404030301010803" pitchFamily="18" charset="0"/>
            </a:endParaRPr>
          </a:p>
          <a:p>
            <a:pPr algn="ctr"/>
            <a:r>
              <a:rPr lang="en-GB" altLang="en-US" sz="6600" dirty="0">
                <a:solidFill>
                  <a:schemeClr val="accent5">
                    <a:lumMod val="75000"/>
                  </a:schemeClr>
                </a:solidFill>
                <a:latin typeface="Garamond" panose="02020404030301010803" pitchFamily="18" charset="0"/>
              </a:rPr>
              <a:t>1</a:t>
            </a:r>
            <a:r>
              <a:rPr lang="en-GB" altLang="en-US" sz="6600" baseline="30000" dirty="0">
                <a:solidFill>
                  <a:schemeClr val="accent5">
                    <a:lumMod val="75000"/>
                  </a:schemeClr>
                </a:solidFill>
                <a:latin typeface="Garamond" panose="02020404030301010803" pitchFamily="18" charset="0"/>
              </a:rPr>
              <a:t>st</a:t>
            </a:r>
            <a:r>
              <a:rPr lang="en-GB" altLang="en-US" sz="6600" dirty="0">
                <a:solidFill>
                  <a:schemeClr val="accent5">
                    <a:lumMod val="75000"/>
                  </a:schemeClr>
                </a:solidFill>
                <a:latin typeface="Garamond" panose="02020404030301010803" pitchFamily="18" charset="0"/>
              </a:rPr>
              <a:t> October</a:t>
            </a:r>
            <a:endParaRPr lang="en-GB" sz="6600" dirty="0">
              <a:solidFill>
                <a:schemeClr val="accent5">
                  <a:lumMod val="75000"/>
                </a:schemeClr>
              </a:solidFill>
              <a:latin typeface="Garamond" panose="02020404030301010803" pitchFamily="18" charset="0"/>
            </a:endParaRPr>
          </a:p>
        </p:txBody>
      </p:sp>
      <p:sp>
        <p:nvSpPr>
          <p:cNvPr id="3" name="TextBox 2"/>
          <p:cNvSpPr txBox="1"/>
          <p:nvPr/>
        </p:nvSpPr>
        <p:spPr>
          <a:xfrm>
            <a:off x="4988462" y="2821892"/>
            <a:ext cx="6637480" cy="1938992"/>
          </a:xfrm>
          <a:prstGeom prst="rect">
            <a:avLst/>
          </a:prstGeom>
          <a:noFill/>
        </p:spPr>
        <p:txBody>
          <a:bodyPr wrap="square" lIns="91440" tIns="45720" rIns="91440" bIns="45720" rtlCol="0" anchor="t">
            <a:spAutoFit/>
          </a:bodyPr>
          <a:lstStyle/>
          <a:p>
            <a:pPr algn="just"/>
            <a:r>
              <a:rPr lang="en-GB" sz="2400" dirty="0">
                <a:solidFill>
                  <a:srgbClr val="002060"/>
                </a:solidFill>
                <a:latin typeface="Garamond"/>
              </a:rPr>
              <a:t>St Th</a:t>
            </a:r>
            <a:r>
              <a:rPr lang="en-GB" sz="2400" dirty="0">
                <a:solidFill>
                  <a:srgbClr val="002060"/>
                </a:solidFill>
                <a:effectLst/>
                <a:latin typeface="Garamond"/>
                <a:ea typeface="Calibri"/>
                <a:cs typeface="Times New Roman"/>
              </a:rPr>
              <a:t>érè</a:t>
            </a:r>
            <a:r>
              <a:rPr lang="en-GB" sz="2400" dirty="0">
                <a:solidFill>
                  <a:srgbClr val="002060"/>
                </a:solidFill>
                <a:latin typeface="Garamond"/>
              </a:rPr>
              <a:t>se (1873-1897) is also known as Saint Th</a:t>
            </a:r>
            <a:r>
              <a:rPr lang="en-GB" sz="2400" dirty="0">
                <a:solidFill>
                  <a:srgbClr val="002060"/>
                </a:solidFill>
                <a:effectLst/>
                <a:latin typeface="Garamond"/>
                <a:ea typeface="Calibri"/>
                <a:cs typeface="Times New Roman"/>
              </a:rPr>
              <a:t>érè</a:t>
            </a:r>
            <a:r>
              <a:rPr lang="en-GB" sz="2400" dirty="0">
                <a:solidFill>
                  <a:srgbClr val="002060"/>
                </a:solidFill>
                <a:latin typeface="Garamond"/>
              </a:rPr>
              <a:t>se of the Child Jesus and the Holy Face, and is one of the most popular Catholic saints in the history of the Church.  In the Diocese of Brentwood , we have no fewer than four schools named after her, in </a:t>
            </a:r>
            <a:r>
              <a:rPr lang="en-GB" sz="2400" b="1" dirty="0">
                <a:solidFill>
                  <a:srgbClr val="002060"/>
                </a:solidFill>
                <a:latin typeface="Garamond"/>
              </a:rPr>
              <a:t>Basildon</a:t>
            </a:r>
            <a:r>
              <a:rPr lang="en-GB" sz="2400" dirty="0">
                <a:solidFill>
                  <a:srgbClr val="002060"/>
                </a:solidFill>
                <a:latin typeface="Garamond"/>
              </a:rPr>
              <a:t>,</a:t>
            </a:r>
          </a:p>
        </p:txBody>
      </p:sp>
      <p:sp>
        <p:nvSpPr>
          <p:cNvPr id="4" name="TextBox 3">
            <a:extLst>
              <a:ext uri="{FF2B5EF4-FFF2-40B4-BE49-F238E27FC236}">
                <a16:creationId xmlns:a16="http://schemas.microsoft.com/office/drawing/2014/main" id="{E8D86204-F77F-A728-1839-54A4BF5E063E}"/>
              </a:ext>
            </a:extLst>
          </p:cNvPr>
          <p:cNvSpPr txBox="1"/>
          <p:nvPr/>
        </p:nvSpPr>
        <p:spPr>
          <a:xfrm>
            <a:off x="180295" y="4684911"/>
            <a:ext cx="11560060" cy="1908215"/>
          </a:xfrm>
          <a:prstGeom prst="rect">
            <a:avLst/>
          </a:prstGeom>
          <a:noFill/>
        </p:spPr>
        <p:txBody>
          <a:bodyPr wrap="square" lIns="91440" tIns="45720" rIns="91440" bIns="45720" rtlCol="0" anchor="t">
            <a:spAutoFit/>
          </a:bodyPr>
          <a:lstStyle/>
          <a:p>
            <a:pPr algn="just"/>
            <a:r>
              <a:rPr lang="en-GB" sz="2400" b="1" dirty="0">
                <a:solidFill>
                  <a:srgbClr val="002060"/>
                </a:solidFill>
                <a:latin typeface="Garamond"/>
              </a:rPr>
              <a:t>Dagenham</a:t>
            </a:r>
            <a:r>
              <a:rPr lang="en-GB" sz="2400" dirty="0">
                <a:solidFill>
                  <a:srgbClr val="002060"/>
                </a:solidFill>
                <a:latin typeface="Garamond"/>
              </a:rPr>
              <a:t>, </a:t>
            </a:r>
            <a:r>
              <a:rPr lang="en-GB" sz="2400" b="1" dirty="0">
                <a:solidFill>
                  <a:srgbClr val="002060"/>
                </a:solidFill>
                <a:latin typeface="Garamond"/>
              </a:rPr>
              <a:t>Lexden</a:t>
            </a:r>
            <a:r>
              <a:rPr lang="en-GB" sz="2400" dirty="0">
                <a:solidFill>
                  <a:srgbClr val="002060"/>
                </a:solidFill>
                <a:latin typeface="Garamond"/>
              </a:rPr>
              <a:t> and </a:t>
            </a:r>
            <a:r>
              <a:rPr lang="en-GB" sz="2400" b="1" dirty="0">
                <a:solidFill>
                  <a:srgbClr val="002060"/>
                </a:solidFill>
                <a:latin typeface="Garamond"/>
              </a:rPr>
              <a:t>Rochford</a:t>
            </a:r>
            <a:r>
              <a:rPr lang="en-GB" sz="2400" dirty="0">
                <a:solidFill>
                  <a:srgbClr val="002060"/>
                </a:solidFill>
                <a:latin typeface="Garamond"/>
              </a:rPr>
              <a:t>.   She died when she was only 24 years old, but left a spiritual legacy of simplicity, practicality and  common sense expressed in her “Little Way” : </a:t>
            </a:r>
          </a:p>
          <a:p>
            <a:pPr algn="just"/>
            <a:endParaRPr lang="en-GB" sz="700" dirty="0">
              <a:solidFill>
                <a:srgbClr val="002060"/>
              </a:solidFill>
              <a:latin typeface="Garamond" panose="02020404030301010803" pitchFamily="18" charset="0"/>
            </a:endParaRPr>
          </a:p>
          <a:p>
            <a:pPr algn="just"/>
            <a:r>
              <a:rPr lang="en-GB" sz="2100" dirty="0">
                <a:solidFill>
                  <a:srgbClr val="002060"/>
                </a:solidFill>
                <a:latin typeface="Garamond"/>
              </a:rPr>
              <a:t>“</a:t>
            </a:r>
            <a:r>
              <a:rPr lang="en-US" sz="2100" b="0" i="0" dirty="0">
                <a:solidFill>
                  <a:srgbClr val="002060"/>
                </a:solidFill>
                <a:effectLst/>
                <a:latin typeface="Garamond"/>
              </a:rPr>
              <a:t>I will seek a means of getting to Heaven by a little way – a very short and very straight little way that is wholly new. I mean to try and find a lift by which I may be raised to God, for I am too tiny to climb the xxx steep stairway of perfection.  Your arms, then, Jesus, are the lift which will raise me up to Heaven.”</a:t>
            </a:r>
            <a:r>
              <a:rPr lang="en-GB" sz="2100" dirty="0">
                <a:solidFill>
                  <a:srgbClr val="002060"/>
                </a:solidFill>
                <a:latin typeface="Garamond"/>
              </a:rPr>
              <a:t>  </a:t>
            </a:r>
          </a:p>
        </p:txBody>
      </p:sp>
      <p:pic>
        <p:nvPicPr>
          <p:cNvPr id="1028" name="Picture 4">
            <a:extLst>
              <a:ext uri="{FF2B5EF4-FFF2-40B4-BE49-F238E27FC236}">
                <a16:creationId xmlns:a16="http://schemas.microsoft.com/office/drawing/2014/main" id="{91F63FA8-2D44-0614-855B-12C166BD5E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1" t="6472" r="950" b="20944"/>
          <a:stretch/>
        </p:blipFill>
        <p:spPr bwMode="auto">
          <a:xfrm>
            <a:off x="180295" y="271331"/>
            <a:ext cx="4572000" cy="4345057"/>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Tree>
    <p:extLst>
      <p:ext uri="{BB962C8B-B14F-4D97-AF65-F5344CB8AC3E}">
        <p14:creationId xmlns:p14="http://schemas.microsoft.com/office/powerpoint/2010/main" val="191220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855135" y="240613"/>
            <a:ext cx="6770808" cy="254166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5">
                    <a:lumMod val="75000"/>
                  </a:schemeClr>
                </a:solidFill>
                <a:latin typeface="Garamond" panose="02020404030301010803" pitchFamily="18" charset="0"/>
              </a:rPr>
              <a:t>St Francis of Assisi:                4</a:t>
            </a:r>
            <a:r>
              <a:rPr lang="en-GB" altLang="en-US" sz="6600" baseline="30000" dirty="0">
                <a:solidFill>
                  <a:schemeClr val="accent5">
                    <a:lumMod val="75000"/>
                  </a:schemeClr>
                </a:solidFill>
                <a:latin typeface="Garamond" panose="02020404030301010803" pitchFamily="18" charset="0"/>
              </a:rPr>
              <a:t>th</a:t>
            </a:r>
            <a:r>
              <a:rPr lang="en-GB" altLang="en-US" sz="6600" dirty="0">
                <a:solidFill>
                  <a:schemeClr val="accent5">
                    <a:lumMod val="75000"/>
                  </a:schemeClr>
                </a:solidFill>
                <a:latin typeface="Garamond" panose="02020404030301010803" pitchFamily="18" charset="0"/>
              </a:rPr>
              <a:t> October  </a:t>
            </a:r>
            <a:endParaRPr lang="en-GB" sz="6600" dirty="0">
              <a:solidFill>
                <a:schemeClr val="accent5">
                  <a:lumMod val="75000"/>
                </a:schemeClr>
              </a:solidFill>
              <a:latin typeface="Garamond" panose="02020404030301010803" pitchFamily="18" charset="0"/>
            </a:endParaRPr>
          </a:p>
        </p:txBody>
      </p:sp>
      <p:sp>
        <p:nvSpPr>
          <p:cNvPr id="3" name="TextBox 2"/>
          <p:cNvSpPr txBox="1"/>
          <p:nvPr/>
        </p:nvSpPr>
        <p:spPr>
          <a:xfrm>
            <a:off x="4855135" y="3098729"/>
            <a:ext cx="6770808" cy="430887"/>
          </a:xfrm>
          <a:prstGeom prst="rect">
            <a:avLst/>
          </a:prstGeom>
          <a:noFill/>
        </p:spPr>
        <p:txBody>
          <a:bodyPr wrap="square" rtlCol="0">
            <a:spAutoFit/>
          </a:bodyPr>
          <a:lstStyle/>
          <a:p>
            <a:pPr algn="just"/>
            <a:r>
              <a:rPr lang="en-GB" sz="2200" dirty="0">
                <a:latin typeface="Garamond" panose="02020404030301010803" pitchFamily="18" charset="0"/>
              </a:rPr>
              <a: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302" t="11302" r="24072" b="7129"/>
          <a:stretch/>
        </p:blipFill>
        <p:spPr>
          <a:xfrm>
            <a:off x="271350" y="240613"/>
            <a:ext cx="4469373" cy="6275654"/>
          </a:xfrm>
          <a:prstGeom prst="rect">
            <a:avLst/>
          </a:prstGeom>
        </p:spPr>
      </p:pic>
      <p:sp>
        <p:nvSpPr>
          <p:cNvPr id="2" name="TextBox 1"/>
          <p:cNvSpPr txBox="1"/>
          <p:nvPr/>
        </p:nvSpPr>
        <p:spPr>
          <a:xfrm>
            <a:off x="4855135" y="2778945"/>
            <a:ext cx="6770808" cy="3893374"/>
          </a:xfrm>
          <a:prstGeom prst="rect">
            <a:avLst/>
          </a:prstGeom>
          <a:noFill/>
        </p:spPr>
        <p:txBody>
          <a:bodyPr wrap="square" lIns="91440" tIns="45720" rIns="91440" bIns="45720" rtlCol="0" anchor="t">
            <a:spAutoFit/>
          </a:bodyPr>
          <a:lstStyle/>
          <a:p>
            <a:pPr algn="just"/>
            <a:r>
              <a:rPr lang="en-GB" sz="1900" dirty="0">
                <a:solidFill>
                  <a:srgbClr val="002060"/>
                </a:solidFill>
                <a:latin typeface="Garamond"/>
              </a:rPr>
              <a:t>St Francis is one of the most recognised and revered saints. He founded the Order of the Friars Minor (Franciscans) and the Order of St Clare, as well as an order for lay people.</a:t>
            </a:r>
            <a:endParaRPr lang="en-GB" sz="1900">
              <a:solidFill>
                <a:srgbClr val="002060"/>
              </a:solidFill>
              <a:latin typeface="Garamond"/>
            </a:endParaRPr>
          </a:p>
          <a:p>
            <a:pPr algn="just"/>
            <a:r>
              <a:rPr lang="en-GB" sz="1900" dirty="0">
                <a:solidFill>
                  <a:srgbClr val="002060"/>
                </a:solidFill>
                <a:latin typeface="Garamond"/>
              </a:rPr>
              <a:t>He was born in the late 12</a:t>
            </a:r>
            <a:r>
              <a:rPr lang="en-GB" sz="1900" baseline="30000" dirty="0">
                <a:solidFill>
                  <a:srgbClr val="002060"/>
                </a:solidFill>
                <a:latin typeface="Garamond"/>
              </a:rPr>
              <a:t>th</a:t>
            </a:r>
            <a:r>
              <a:rPr lang="en-GB" sz="1900" dirty="0">
                <a:solidFill>
                  <a:srgbClr val="002060"/>
                </a:solidFill>
                <a:latin typeface="Garamond"/>
              </a:rPr>
              <a:t> century in Italy of wealthy parents, living a good life, becoming a soldier and going on pilgrimage to Rome. He then chose to live a simple life, having lost interest in his former pastimes, and attracted many followers. The Pope agreed to the group being recognised by the Church. Francis travelled widely, to Egypt where he met the Sultan and to the Holy Land. </a:t>
            </a:r>
            <a:endParaRPr lang="en-GB" sz="1900">
              <a:solidFill>
                <a:srgbClr val="002060"/>
              </a:solidFill>
              <a:latin typeface="Garamond"/>
            </a:endParaRPr>
          </a:p>
          <a:p>
            <a:pPr algn="just"/>
            <a:r>
              <a:rPr lang="en-GB" sz="1900" dirty="0">
                <a:solidFill>
                  <a:srgbClr val="002060"/>
                </a:solidFill>
                <a:latin typeface="Garamond"/>
              </a:rPr>
              <a:t>He created the first Nativity scene, using living animals. In 1224 Francis received the stigmata, dying on 3</a:t>
            </a:r>
            <a:r>
              <a:rPr lang="en-GB" sz="1900" baseline="30000" dirty="0">
                <a:solidFill>
                  <a:srgbClr val="002060"/>
                </a:solidFill>
                <a:latin typeface="Garamond"/>
              </a:rPr>
              <a:t>rd</a:t>
            </a:r>
            <a:r>
              <a:rPr lang="en-GB" sz="1900" dirty="0">
                <a:solidFill>
                  <a:srgbClr val="002060"/>
                </a:solidFill>
                <a:latin typeface="Garamond"/>
              </a:rPr>
              <a:t> October 1226. He believed nature is the ‘mirror of God’ and was declared the patron saint xxxx of ecology in 1979.</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0180" y="5943600"/>
            <a:ext cx="771525" cy="914400"/>
          </a:xfrm>
          <a:prstGeom prst="rect">
            <a:avLst/>
          </a:prstGeom>
        </p:spPr>
      </p:pic>
    </p:spTree>
    <p:extLst>
      <p:ext uri="{BB962C8B-B14F-4D97-AF65-F5344CB8AC3E}">
        <p14:creationId xmlns:p14="http://schemas.microsoft.com/office/powerpoint/2010/main" val="4044114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11305</TotalTime>
  <Words>724</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YOUCAT WEEKLY SELECTION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Clodagh Benning</cp:lastModifiedBy>
  <cp:revision>893</cp:revision>
  <dcterms:created xsi:type="dcterms:W3CDTF">2019-09-06T14:56:38Z</dcterms:created>
  <dcterms:modified xsi:type="dcterms:W3CDTF">2025-09-25T14:01:49Z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