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394" r:id="rId5"/>
    <p:sldId id="396" r:id="rId6"/>
    <p:sldId id="408" r:id="rId7"/>
    <p:sldId id="297" r:id="rId8"/>
    <p:sldId id="360" r:id="rId9"/>
    <p:sldId id="330" r:id="rId10"/>
    <p:sldId id="362" r:id="rId11"/>
    <p:sldId id="407" r:id="rId12"/>
    <p:sldId id="293" r:id="rId13"/>
    <p:sldId id="402" r:id="rId14"/>
    <p:sldId id="409"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66"/>
    <a:srgbClr val="FFCCFF"/>
    <a:srgbClr val="FFCCCC"/>
    <a:srgbClr val="CC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6698" autoAdjust="0"/>
    <p:restoredTop sz="94660"/>
  </p:normalViewPr>
  <p:slideViewPr>
    <p:cSldViewPr snapToGrid="0">
      <p:cViewPr varScale="1">
        <p:scale>
          <a:sx n="77" d="100"/>
          <a:sy n="77" d="100"/>
        </p:scale>
        <p:origin x="204"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11102A62-F375-41FE-A154-0A2551C1B81C}" type="datetimeFigureOut">
              <a:rPr lang="en-GB" smtClean="0"/>
              <a:t>20/10/2025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82825842"/>
      </p:ext>
    </p:extLst>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1102A62-F375-41FE-A154-0A2551C1B81C}" type="datetimeFigureOut">
              <a:rPr lang="en-GB" smtClean="0"/>
              <a:t>20/10/2025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242539346"/>
      </p:ext>
    </p:extLst>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1102A62-F375-41FE-A154-0A2551C1B81C}" type="datetimeFigureOut">
              <a:rPr lang="en-GB" smtClean="0"/>
              <a:t>20/10/2025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2316152926"/>
      </p:ext>
    </p:extLst>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1102A62-F375-41FE-A154-0A2551C1B81C}" type="datetimeFigureOut">
              <a:rPr lang="en-GB" smtClean="0"/>
              <a:t>20/10/2025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1174852221"/>
      </p:ext>
    </p:extLst>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1102A62-F375-41FE-A154-0A2551C1B81C}" type="datetimeFigureOut">
              <a:rPr lang="en-GB" smtClean="0"/>
              <a:t>20/10/2025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164837802"/>
      </p:ext>
    </p:extLst>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11102A62-F375-41FE-A154-0A2551C1B81C}" type="datetimeFigureOut">
              <a:rPr lang="en-GB" smtClean="0"/>
              <a:t>20/10/2025</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874782591"/>
      </p:ext>
    </p:extLst>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11102A62-F375-41FE-A154-0A2551C1B81C}" type="datetimeFigureOut">
              <a:rPr lang="en-GB" smtClean="0"/>
              <a:t>20/10/2025</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3191717808"/>
      </p:ext>
    </p:extLst>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11102A62-F375-41FE-A154-0A2551C1B81C}" type="datetimeFigureOut">
              <a:rPr lang="en-GB" smtClean="0"/>
              <a:t>20/10/2025</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2928818789"/>
      </p:ext>
    </p:extLst>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102A62-F375-41FE-A154-0A2551C1B81C}" type="datetimeFigureOut">
              <a:rPr lang="en-GB" smtClean="0"/>
              <a:t>20/10/2025</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461292292"/>
      </p:ext>
    </p:extLst>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1102A62-F375-41FE-A154-0A2551C1B81C}" type="datetimeFigureOut">
              <a:rPr lang="en-GB" smtClean="0"/>
              <a:t>20/10/2025</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2020422680"/>
      </p:ext>
    </p:extLst>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1102A62-F375-41FE-A154-0A2551C1B81C}" type="datetimeFigureOut">
              <a:rPr lang="en-GB" smtClean="0"/>
              <a:t>20/10/2025</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2404665318"/>
      </p:ext>
    </p:extLst>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102A62-F375-41FE-A154-0A2551C1B81C}" type="datetimeFigureOut">
              <a:rPr lang="en-GB" smtClean="0"/>
              <a:t>20/10/2025</a:t>
            </a:fld>
            <a:endParaRPr lang="en-GB"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0777A2-8FDA-4D01-8F20-A07DB84ACCD9}" type="slidenum">
              <a:rPr lang="en-GB" smtClean="0"/>
              <a:t>‹#›</a:t>
            </a:fld>
            <a:endParaRPr lang="en-GB" dirty="0"/>
          </a:p>
        </p:txBody>
      </p:sp>
    </p:spTree>
    <p:extLst>
      <p:ext uri="{BB962C8B-B14F-4D97-AF65-F5344CB8AC3E}">
        <p14:creationId xmlns:p14="http://schemas.microsoft.com/office/powerpoint/2010/main" val="38325785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push dir="u"/>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9.jpg"/><Relationship Id="rId1" Type="http://schemas.openxmlformats.org/officeDocument/2006/relationships/slideLayout" Target="../slideLayouts/slideLayout4.xml"/><Relationship Id="rId4" Type="http://schemas.openxmlformats.org/officeDocument/2006/relationships/image" Target="../media/image10.jp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jpg"/><Relationship Id="rId1" Type="http://schemas.openxmlformats.org/officeDocument/2006/relationships/slideLayout" Target="../slideLayouts/slideLayout4.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3996" y="5884888"/>
            <a:ext cx="9144000" cy="1655762"/>
          </a:xfrm>
        </p:spPr>
        <p:txBody>
          <a:bodyPr vert="horz" lIns="91440" tIns="45720" rIns="91440" bIns="45720" rtlCol="0" anchor="t">
            <a:normAutofit/>
          </a:bodyPr>
          <a:lstStyle/>
          <a:p>
            <a:r>
              <a:rPr lang="en-GB" sz="2800" dirty="0">
                <a:solidFill>
                  <a:schemeClr val="accent4">
                    <a:lumMod val="75000"/>
                  </a:schemeClr>
                </a:solidFill>
                <a:latin typeface="Garamond"/>
              </a:rPr>
              <a:t>Monday 13th October 2025</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69637" y="5816600"/>
            <a:ext cx="771525" cy="914400"/>
          </a:xfrm>
          <a:prstGeom prst="rect">
            <a:avLst/>
          </a:prstGeom>
        </p:spPr>
      </p:pic>
      <p:sp>
        <p:nvSpPr>
          <p:cNvPr id="5" name="TextBox 4"/>
          <p:cNvSpPr txBox="1"/>
          <p:nvPr/>
        </p:nvSpPr>
        <p:spPr>
          <a:xfrm>
            <a:off x="7248143" y="6352124"/>
            <a:ext cx="4465637" cy="369332"/>
          </a:xfrm>
          <a:prstGeom prst="rect">
            <a:avLst/>
          </a:prstGeom>
          <a:noFill/>
        </p:spPr>
        <p:txBody>
          <a:bodyPr wrap="square" rtlCol="0">
            <a:spAutoFit/>
          </a:bodyPr>
          <a:lstStyle/>
          <a:p>
            <a:r>
              <a:rPr lang="en-GB" b="1" dirty="0">
                <a:solidFill>
                  <a:schemeClr val="accent1">
                    <a:lumMod val="50000"/>
                  </a:schemeClr>
                </a:solidFill>
              </a:rPr>
              <a:t>Brentwood Diocese Education Service</a:t>
            </a:r>
          </a:p>
        </p:txBody>
      </p:sp>
      <p:sp>
        <p:nvSpPr>
          <p:cNvPr id="10" name="Title 1"/>
          <p:cNvSpPr txBox="1">
            <a:spLocks/>
          </p:cNvSpPr>
          <p:nvPr/>
        </p:nvSpPr>
        <p:spPr>
          <a:xfrm>
            <a:off x="1523997" y="256903"/>
            <a:ext cx="9144000" cy="1466113"/>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600" dirty="0">
                <a:solidFill>
                  <a:schemeClr val="accent5">
                    <a:lumMod val="75000"/>
                  </a:schemeClr>
                </a:solidFill>
                <a:latin typeface="Garamond" panose="02020404030301010803" pitchFamily="18" charset="0"/>
              </a:rPr>
              <a:t>Walking the Path</a:t>
            </a:r>
          </a:p>
        </p:txBody>
      </p:sp>
      <p:sp>
        <p:nvSpPr>
          <p:cNvPr id="9" name="Subtitle 2"/>
          <p:cNvSpPr txBox="1">
            <a:spLocks/>
          </p:cNvSpPr>
          <p:nvPr/>
        </p:nvSpPr>
        <p:spPr>
          <a:xfrm>
            <a:off x="1040141" y="5057007"/>
            <a:ext cx="10111710"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4400" dirty="0">
                <a:latin typeface="Garamond" panose="02020404030301010803" pitchFamily="18" charset="0"/>
              </a:rPr>
              <a:t>~ Walking the Path of Hope ~</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21" y="5029200"/>
            <a:ext cx="1865376" cy="1828800"/>
          </a:xfrm>
          <a:prstGeom prst="rect">
            <a:avLst/>
          </a:prstGeom>
        </p:spPr>
      </p:pic>
      <p:sp>
        <p:nvSpPr>
          <p:cNvPr id="6" name="TextBox 5">
            <a:extLst>
              <a:ext uri="{FF2B5EF4-FFF2-40B4-BE49-F238E27FC236}">
                <a16:creationId xmlns:a16="http://schemas.microsoft.com/office/drawing/2014/main" id="{D3ABE54D-6E9C-A4F8-E83E-6C53B02C94FB}"/>
              </a:ext>
            </a:extLst>
          </p:cNvPr>
          <p:cNvSpPr txBox="1"/>
          <p:nvPr/>
        </p:nvSpPr>
        <p:spPr>
          <a:xfrm>
            <a:off x="3610947" y="2192694"/>
            <a:ext cx="5103845" cy="369332"/>
          </a:xfrm>
          <a:prstGeom prst="rect">
            <a:avLst/>
          </a:prstGeom>
          <a:noFill/>
        </p:spPr>
        <p:txBody>
          <a:bodyPr wrap="square" lIns="91440" tIns="45720" rIns="91440" bIns="45720" rtlCol="0" anchor="t">
            <a:spAutoFit/>
          </a:bodyPr>
          <a:lstStyle/>
          <a:p>
            <a:endParaRPr lang="en-GB" dirty="0">
              <a:ea typeface="Calibri"/>
              <a:cs typeface="Calibri"/>
            </a:endParaRPr>
          </a:p>
        </p:txBody>
      </p:sp>
      <p:pic>
        <p:nvPicPr>
          <p:cNvPr id="12" name="Picture 11" descr="A large building with lights on it&#10;&#10;AI-generated content may be incorrect.">
            <a:extLst>
              <a:ext uri="{FF2B5EF4-FFF2-40B4-BE49-F238E27FC236}">
                <a16:creationId xmlns:a16="http://schemas.microsoft.com/office/drawing/2014/main" id="{6623BC57-57E5-6E1B-12E7-850C057E8F64}"/>
              </a:ext>
            </a:extLst>
          </p:cNvPr>
          <p:cNvPicPr>
            <a:picLocks noChangeAspect="1"/>
          </p:cNvPicPr>
          <p:nvPr/>
        </p:nvPicPr>
        <p:blipFill>
          <a:blip r:embed="rId4">
            <a:alphaModFix amt="20000"/>
          </a:blip>
          <a:stretch>
            <a:fillRect/>
          </a:stretch>
        </p:blipFill>
        <p:spPr>
          <a:xfrm>
            <a:off x="1503684" y="2071218"/>
            <a:ext cx="2107263" cy="2713641"/>
          </a:xfrm>
          <a:prstGeom prst="rect">
            <a:avLst/>
          </a:prstGeom>
        </p:spPr>
      </p:pic>
      <p:pic>
        <p:nvPicPr>
          <p:cNvPr id="13" name="Picture 12" descr="A large building with lights on it&#10;&#10;AI-generated content may be incorrect.">
            <a:extLst>
              <a:ext uri="{FF2B5EF4-FFF2-40B4-BE49-F238E27FC236}">
                <a16:creationId xmlns:a16="http://schemas.microsoft.com/office/drawing/2014/main" id="{1D45300B-1DCD-7D32-4271-7D75B8C25B91}"/>
              </a:ext>
            </a:extLst>
          </p:cNvPr>
          <p:cNvPicPr>
            <a:picLocks noChangeAspect="1"/>
          </p:cNvPicPr>
          <p:nvPr/>
        </p:nvPicPr>
        <p:blipFill>
          <a:blip r:embed="rId4">
            <a:alphaModFix amt="20000"/>
          </a:blip>
          <a:stretch>
            <a:fillRect/>
          </a:stretch>
        </p:blipFill>
        <p:spPr>
          <a:xfrm>
            <a:off x="8581053" y="2071218"/>
            <a:ext cx="2107263" cy="2713641"/>
          </a:xfrm>
          <a:prstGeom prst="rect">
            <a:avLst/>
          </a:prstGeom>
        </p:spPr>
      </p:pic>
      <p:pic>
        <p:nvPicPr>
          <p:cNvPr id="11" name="Picture 10" descr="A large building with lights on it&#10;&#10;AI-generated content may be incorrect.">
            <a:extLst>
              <a:ext uri="{FF2B5EF4-FFF2-40B4-BE49-F238E27FC236}">
                <a16:creationId xmlns:a16="http://schemas.microsoft.com/office/drawing/2014/main" id="{D2BF4A68-2E42-BE0B-9006-EB17CAC860B1}"/>
              </a:ext>
            </a:extLst>
          </p:cNvPr>
          <p:cNvPicPr>
            <a:picLocks noChangeAspect="1"/>
          </p:cNvPicPr>
          <p:nvPr/>
        </p:nvPicPr>
        <p:blipFill>
          <a:blip r:embed="rId4">
            <a:alphaModFix amt="50000"/>
          </a:blip>
          <a:stretch>
            <a:fillRect/>
          </a:stretch>
        </p:blipFill>
        <p:spPr>
          <a:xfrm>
            <a:off x="2979862" y="1944303"/>
            <a:ext cx="2304375" cy="2967473"/>
          </a:xfrm>
          <a:prstGeom prst="rect">
            <a:avLst/>
          </a:prstGeom>
        </p:spPr>
      </p:pic>
      <p:pic>
        <p:nvPicPr>
          <p:cNvPr id="8" name="Picture 7" descr="A large building with lights on it&#10;&#10;AI-generated content may be incorrect.">
            <a:extLst>
              <a:ext uri="{FF2B5EF4-FFF2-40B4-BE49-F238E27FC236}">
                <a16:creationId xmlns:a16="http://schemas.microsoft.com/office/drawing/2014/main" id="{F720E291-7286-FEAB-7AB5-93E2A2F7881C}"/>
              </a:ext>
            </a:extLst>
          </p:cNvPr>
          <p:cNvPicPr>
            <a:picLocks noChangeAspect="1"/>
          </p:cNvPicPr>
          <p:nvPr/>
        </p:nvPicPr>
        <p:blipFill>
          <a:blip r:embed="rId4">
            <a:alphaModFix amt="50000"/>
          </a:blip>
          <a:stretch>
            <a:fillRect/>
          </a:stretch>
        </p:blipFill>
        <p:spPr>
          <a:xfrm>
            <a:off x="6617147" y="1953460"/>
            <a:ext cx="2304375" cy="2967473"/>
          </a:xfrm>
          <a:prstGeom prst="rect">
            <a:avLst/>
          </a:prstGeom>
        </p:spPr>
      </p:pic>
      <p:pic>
        <p:nvPicPr>
          <p:cNvPr id="7" name="Picture 6" descr="A large building with lights on it&#10;&#10;AI-generated content may be incorrect.">
            <a:extLst>
              <a:ext uri="{FF2B5EF4-FFF2-40B4-BE49-F238E27FC236}">
                <a16:creationId xmlns:a16="http://schemas.microsoft.com/office/drawing/2014/main" id="{8C686B8C-B9F8-C0E4-B2AB-B3A0C12BC833}"/>
              </a:ext>
            </a:extLst>
          </p:cNvPr>
          <p:cNvPicPr>
            <a:picLocks noChangeAspect="1"/>
          </p:cNvPicPr>
          <p:nvPr/>
        </p:nvPicPr>
        <p:blipFill>
          <a:blip r:embed="rId4"/>
          <a:srcRect/>
          <a:stretch>
            <a:fillRect/>
          </a:stretch>
        </p:blipFill>
        <p:spPr>
          <a:xfrm>
            <a:off x="4811772" y="1860274"/>
            <a:ext cx="2436371" cy="3137452"/>
          </a:xfrm>
          <a:prstGeom prst="rect">
            <a:avLst/>
          </a:prstGeom>
        </p:spPr>
      </p:pic>
    </p:spTree>
    <p:extLst>
      <p:ext uri="{BB962C8B-B14F-4D97-AF65-F5344CB8AC3E}">
        <p14:creationId xmlns:p14="http://schemas.microsoft.com/office/powerpoint/2010/main" val="3196370579"/>
      </p:ext>
    </p:extLst>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0968037" y="5854700"/>
            <a:ext cx="771525" cy="914400"/>
          </a:xfrm>
        </p:spPr>
      </p:pic>
      <p:sp>
        <p:nvSpPr>
          <p:cNvPr id="6" name="TextBox 5"/>
          <p:cNvSpPr txBox="1"/>
          <p:nvPr/>
        </p:nvSpPr>
        <p:spPr>
          <a:xfrm>
            <a:off x="9944100" y="6050290"/>
            <a:ext cx="1544637" cy="523220"/>
          </a:xfrm>
          <a:prstGeom prst="rect">
            <a:avLst/>
          </a:prstGeom>
          <a:noFill/>
        </p:spPr>
        <p:txBody>
          <a:bodyPr wrap="square" rtlCol="0">
            <a:spAutoFit/>
          </a:bodyPr>
          <a:lstStyle/>
          <a:p>
            <a:r>
              <a:rPr lang="en-GB" sz="2800" b="1" dirty="0">
                <a:solidFill>
                  <a:schemeClr val="accent1">
                    <a:lumMod val="50000"/>
                  </a:schemeClr>
                </a:solidFill>
              </a:rPr>
              <a:t>BDES</a:t>
            </a:r>
          </a:p>
        </p:txBody>
      </p:sp>
      <p:sp>
        <p:nvSpPr>
          <p:cNvPr id="2" name="Title 1">
            <a:extLst>
              <a:ext uri="{FF2B5EF4-FFF2-40B4-BE49-F238E27FC236}">
                <a16:creationId xmlns:a16="http://schemas.microsoft.com/office/drawing/2014/main" id="{053DEF37-16B6-88F0-0DD2-27EC9E80DED5}"/>
              </a:ext>
            </a:extLst>
          </p:cNvPr>
          <p:cNvSpPr>
            <a:spLocks noGrp="1"/>
          </p:cNvSpPr>
          <p:nvPr>
            <p:ph type="title"/>
          </p:nvPr>
        </p:nvSpPr>
        <p:spPr>
          <a:xfrm>
            <a:off x="239697" y="280185"/>
            <a:ext cx="11576482" cy="1325563"/>
          </a:xfrm>
          <a:solidFill>
            <a:schemeClr val="accent1">
              <a:lumMod val="40000"/>
              <a:lumOff val="60000"/>
            </a:schemeClr>
          </a:solidFill>
          <a:ln w="57150">
            <a:solidFill>
              <a:schemeClr val="accent4">
                <a:lumMod val="75000"/>
              </a:schemeClr>
            </a:solidFill>
          </a:ln>
        </p:spPr>
        <p:txBody>
          <a:bodyPr>
            <a:normAutofit/>
          </a:bodyPr>
          <a:lstStyle/>
          <a:p>
            <a:pPr algn="ctr"/>
            <a:r>
              <a:rPr lang="en-US" sz="6000" b="1" dirty="0">
                <a:solidFill>
                  <a:srgbClr val="2E75B6"/>
                </a:solidFill>
                <a:latin typeface="Garamond" panose="02020404030301010803" pitchFamily="18" charset="0"/>
              </a:rPr>
              <a:t>YOUCAT WEEKLY SELECTION</a:t>
            </a:r>
            <a:endParaRPr lang="en-GB" sz="6000" b="1" dirty="0">
              <a:solidFill>
                <a:srgbClr val="2E75B6"/>
              </a:solidFill>
              <a:latin typeface="Garamond" panose="02020404030301010803" pitchFamily="18" charset="0"/>
            </a:endParaRPr>
          </a:p>
        </p:txBody>
      </p:sp>
      <p:pic>
        <p:nvPicPr>
          <p:cNvPr id="8" name="Picture 7">
            <a:extLst>
              <a:ext uri="{FF2B5EF4-FFF2-40B4-BE49-F238E27FC236}">
                <a16:creationId xmlns:a16="http://schemas.microsoft.com/office/drawing/2014/main" id="{7040FFE7-5C1A-AEAA-90CD-82918558CF7A}"/>
              </a:ext>
            </a:extLst>
          </p:cNvPr>
          <p:cNvPicPr>
            <a:picLocks noChangeAspect="1"/>
          </p:cNvPicPr>
          <p:nvPr/>
        </p:nvPicPr>
        <p:blipFill>
          <a:blip r:embed="rId3"/>
          <a:stretch>
            <a:fillRect/>
          </a:stretch>
        </p:blipFill>
        <p:spPr>
          <a:xfrm>
            <a:off x="8705692" y="1851774"/>
            <a:ext cx="2476711" cy="3652759"/>
          </a:xfrm>
          <a:prstGeom prst="rect">
            <a:avLst/>
          </a:prstGeom>
          <a:ln w="38100">
            <a:solidFill>
              <a:schemeClr val="tx1"/>
            </a:solidFill>
          </a:ln>
        </p:spPr>
      </p:pic>
      <p:sp>
        <p:nvSpPr>
          <p:cNvPr id="3" name="TextBox 2">
            <a:extLst>
              <a:ext uri="{FF2B5EF4-FFF2-40B4-BE49-F238E27FC236}">
                <a16:creationId xmlns:a16="http://schemas.microsoft.com/office/drawing/2014/main" id="{34FB64C3-4AA0-132A-DABD-88D0B3D7D328}"/>
              </a:ext>
            </a:extLst>
          </p:cNvPr>
          <p:cNvSpPr txBox="1"/>
          <p:nvPr/>
        </p:nvSpPr>
        <p:spPr>
          <a:xfrm>
            <a:off x="553996" y="1851454"/>
            <a:ext cx="7593225" cy="458587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b="1" dirty="0">
                <a:solidFill>
                  <a:srgbClr val="002060"/>
                </a:solidFill>
                <a:latin typeface="Garamond"/>
                <a:cs typeface="arial"/>
              </a:rPr>
              <a:t> </a:t>
            </a:r>
            <a:r>
              <a:rPr lang="en-US" sz="3200" b="1" dirty="0">
                <a:latin typeface="Garamond"/>
                <a:cs typeface="arial"/>
              </a:rPr>
              <a:t># 512 : HOW DID THE ‘OUR FATHER’ </a:t>
            </a:r>
            <a:endParaRPr lang="en-US" dirty="0">
              <a:latin typeface="Arial"/>
              <a:cs typeface="Arial"/>
            </a:endParaRPr>
          </a:p>
          <a:p>
            <a:pPr algn="ctr"/>
            <a:r>
              <a:rPr lang="en-US" sz="3200" b="1" dirty="0">
                <a:latin typeface="Garamond"/>
                <a:cs typeface="arial"/>
              </a:rPr>
              <a:t> COME ABOUT?</a:t>
            </a:r>
            <a:endParaRPr lang="en-US" sz="1200" dirty="0">
              <a:latin typeface="Arial"/>
              <a:cs typeface="Arial"/>
            </a:endParaRPr>
          </a:p>
          <a:p>
            <a:pPr algn="ctr"/>
            <a:br>
              <a:rPr lang="en-US" sz="1200" dirty="0"/>
            </a:br>
            <a:r>
              <a:rPr lang="en-US" sz="2400" dirty="0">
                <a:latin typeface="Garamond"/>
                <a:cs typeface="Arial"/>
              </a:rPr>
              <a:t>The Our Father came about at the request of one of Jesus’ disciples, who saw his Master praying and wanted to learn from Jesus himself how to pray correctly.  </a:t>
            </a:r>
            <a:endParaRPr lang="en-US" sz="1400" dirty="0">
              <a:latin typeface="Garamond"/>
              <a:cs typeface="Arial"/>
            </a:endParaRPr>
          </a:p>
          <a:p>
            <a:pPr algn="ctr"/>
            <a:endParaRPr lang="en-US" sz="1200" dirty="0">
              <a:latin typeface="Garamond"/>
              <a:ea typeface="Calibri"/>
              <a:cs typeface="Arial"/>
            </a:endParaRPr>
          </a:p>
          <a:p>
            <a:pPr algn="ctr"/>
            <a:r>
              <a:rPr lang="en-US" sz="2400" dirty="0">
                <a:latin typeface="Garamond"/>
                <a:cs typeface="Arial"/>
              </a:rPr>
              <a:t>It is a beautiful reminder about setting ourselves up in the correct way to make space for prayer in our lives both physically and spiritually. </a:t>
            </a:r>
          </a:p>
          <a:p>
            <a:pPr algn="ctr"/>
            <a:endParaRPr lang="en-US" sz="1200" dirty="0">
              <a:latin typeface="Garamond"/>
              <a:cs typeface="Arial"/>
            </a:endParaRPr>
          </a:p>
          <a:p>
            <a:pPr algn="ctr"/>
            <a:r>
              <a:rPr lang="en-US" sz="2400" dirty="0">
                <a:latin typeface="Garamond"/>
                <a:cs typeface="Arial"/>
              </a:rPr>
              <a:t>The answer that Jesus gives, as recorded in Matthew 6 : 9-13, forms the prayer as we know it today. </a:t>
            </a:r>
          </a:p>
        </p:txBody>
      </p:sp>
    </p:spTree>
    <p:extLst>
      <p:ext uri="{BB962C8B-B14F-4D97-AF65-F5344CB8AC3E}">
        <p14:creationId xmlns:p14="http://schemas.microsoft.com/office/powerpoint/2010/main" val="1884301607"/>
      </p:ext>
    </p:extLst>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729DB8-C8F8-8F42-B507-FC8D223753EF}"/>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48293BF8-523B-0D97-564C-E40CC3DBE857}"/>
              </a:ext>
            </a:extLst>
          </p:cNvPr>
          <p:cNvSpPr>
            <a:spLocks noGrp="1"/>
          </p:cNvSpPr>
          <p:nvPr>
            <p:ph type="subTitle" idx="1"/>
          </p:nvPr>
        </p:nvSpPr>
        <p:spPr>
          <a:xfrm>
            <a:off x="1523996" y="5884888"/>
            <a:ext cx="9144000" cy="1655762"/>
          </a:xfrm>
        </p:spPr>
        <p:txBody>
          <a:bodyPr vert="horz" lIns="91440" tIns="45720" rIns="91440" bIns="45720" rtlCol="0" anchor="t">
            <a:normAutofit/>
          </a:bodyPr>
          <a:lstStyle/>
          <a:p>
            <a:r>
              <a:rPr lang="en-GB" sz="2800" dirty="0">
                <a:solidFill>
                  <a:schemeClr val="accent4">
                    <a:lumMod val="75000"/>
                  </a:schemeClr>
                </a:solidFill>
                <a:latin typeface="Garamond"/>
              </a:rPr>
              <a:t>Monday 13th October 2025</a:t>
            </a:r>
          </a:p>
        </p:txBody>
      </p:sp>
      <p:pic>
        <p:nvPicPr>
          <p:cNvPr id="4" name="Picture 3">
            <a:extLst>
              <a:ext uri="{FF2B5EF4-FFF2-40B4-BE49-F238E27FC236}">
                <a16:creationId xmlns:a16="http://schemas.microsoft.com/office/drawing/2014/main" id="{CE03103D-5650-7B0E-B12D-19DE52CF817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69637" y="5816600"/>
            <a:ext cx="771525" cy="914400"/>
          </a:xfrm>
          <a:prstGeom prst="rect">
            <a:avLst/>
          </a:prstGeom>
        </p:spPr>
      </p:pic>
      <p:sp>
        <p:nvSpPr>
          <p:cNvPr id="5" name="TextBox 4">
            <a:extLst>
              <a:ext uri="{FF2B5EF4-FFF2-40B4-BE49-F238E27FC236}">
                <a16:creationId xmlns:a16="http://schemas.microsoft.com/office/drawing/2014/main" id="{9E63F344-E380-8AED-1D82-6D0986C2B31F}"/>
              </a:ext>
            </a:extLst>
          </p:cNvPr>
          <p:cNvSpPr txBox="1"/>
          <p:nvPr/>
        </p:nvSpPr>
        <p:spPr>
          <a:xfrm>
            <a:off x="7248143" y="6352124"/>
            <a:ext cx="4465637" cy="369332"/>
          </a:xfrm>
          <a:prstGeom prst="rect">
            <a:avLst/>
          </a:prstGeom>
          <a:noFill/>
        </p:spPr>
        <p:txBody>
          <a:bodyPr wrap="square" rtlCol="0">
            <a:spAutoFit/>
          </a:bodyPr>
          <a:lstStyle/>
          <a:p>
            <a:r>
              <a:rPr lang="en-GB" b="1" dirty="0">
                <a:solidFill>
                  <a:schemeClr val="accent1">
                    <a:lumMod val="50000"/>
                  </a:schemeClr>
                </a:solidFill>
              </a:rPr>
              <a:t>Brentwood Diocese Education Service</a:t>
            </a:r>
          </a:p>
        </p:txBody>
      </p:sp>
      <p:sp>
        <p:nvSpPr>
          <p:cNvPr id="10" name="Title 1">
            <a:extLst>
              <a:ext uri="{FF2B5EF4-FFF2-40B4-BE49-F238E27FC236}">
                <a16:creationId xmlns:a16="http://schemas.microsoft.com/office/drawing/2014/main" id="{F2DD5E8C-96DA-69CB-D89A-142407AC0C18}"/>
              </a:ext>
            </a:extLst>
          </p:cNvPr>
          <p:cNvSpPr txBox="1">
            <a:spLocks/>
          </p:cNvSpPr>
          <p:nvPr/>
        </p:nvSpPr>
        <p:spPr>
          <a:xfrm>
            <a:off x="1523997" y="256903"/>
            <a:ext cx="9144000" cy="1466113"/>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600" dirty="0">
                <a:solidFill>
                  <a:schemeClr val="accent5">
                    <a:lumMod val="75000"/>
                  </a:schemeClr>
                </a:solidFill>
                <a:latin typeface="Garamond" panose="02020404030301010803" pitchFamily="18" charset="0"/>
              </a:rPr>
              <a:t>Walking the Path</a:t>
            </a:r>
          </a:p>
        </p:txBody>
      </p:sp>
      <p:sp>
        <p:nvSpPr>
          <p:cNvPr id="9" name="Subtitle 2">
            <a:extLst>
              <a:ext uri="{FF2B5EF4-FFF2-40B4-BE49-F238E27FC236}">
                <a16:creationId xmlns:a16="http://schemas.microsoft.com/office/drawing/2014/main" id="{09D57CCA-84F9-9788-A97E-08CDD1982462}"/>
              </a:ext>
            </a:extLst>
          </p:cNvPr>
          <p:cNvSpPr txBox="1">
            <a:spLocks/>
          </p:cNvSpPr>
          <p:nvPr/>
        </p:nvSpPr>
        <p:spPr>
          <a:xfrm>
            <a:off x="1040141" y="5057007"/>
            <a:ext cx="10111710"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4400" dirty="0">
                <a:latin typeface="Garamond" panose="02020404030301010803" pitchFamily="18" charset="0"/>
              </a:rPr>
              <a:t>~ Walking the Path of Hope ~</a:t>
            </a:r>
          </a:p>
        </p:txBody>
      </p:sp>
      <p:pic>
        <p:nvPicPr>
          <p:cNvPr id="2" name="Picture 1">
            <a:extLst>
              <a:ext uri="{FF2B5EF4-FFF2-40B4-BE49-F238E27FC236}">
                <a16:creationId xmlns:a16="http://schemas.microsoft.com/office/drawing/2014/main" id="{D6E1B55F-155D-0155-4705-0DF7F6CBB72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21" y="5029200"/>
            <a:ext cx="1865376" cy="1828800"/>
          </a:xfrm>
          <a:prstGeom prst="rect">
            <a:avLst/>
          </a:prstGeom>
        </p:spPr>
      </p:pic>
      <p:sp>
        <p:nvSpPr>
          <p:cNvPr id="6" name="TextBox 5">
            <a:extLst>
              <a:ext uri="{FF2B5EF4-FFF2-40B4-BE49-F238E27FC236}">
                <a16:creationId xmlns:a16="http://schemas.microsoft.com/office/drawing/2014/main" id="{E056EB4A-3176-FC04-E5A8-DBF295860048}"/>
              </a:ext>
            </a:extLst>
          </p:cNvPr>
          <p:cNvSpPr txBox="1"/>
          <p:nvPr/>
        </p:nvSpPr>
        <p:spPr>
          <a:xfrm>
            <a:off x="3610947" y="2192694"/>
            <a:ext cx="5103845" cy="369332"/>
          </a:xfrm>
          <a:prstGeom prst="rect">
            <a:avLst/>
          </a:prstGeom>
          <a:noFill/>
        </p:spPr>
        <p:txBody>
          <a:bodyPr wrap="square" lIns="91440" tIns="45720" rIns="91440" bIns="45720" rtlCol="0" anchor="t">
            <a:spAutoFit/>
          </a:bodyPr>
          <a:lstStyle/>
          <a:p>
            <a:endParaRPr lang="en-GB" dirty="0">
              <a:ea typeface="Calibri"/>
              <a:cs typeface="Calibri"/>
            </a:endParaRPr>
          </a:p>
        </p:txBody>
      </p:sp>
      <p:pic>
        <p:nvPicPr>
          <p:cNvPr id="12" name="Picture 11" descr="A large building with lights on it&#10;&#10;AI-generated content may be incorrect.">
            <a:extLst>
              <a:ext uri="{FF2B5EF4-FFF2-40B4-BE49-F238E27FC236}">
                <a16:creationId xmlns:a16="http://schemas.microsoft.com/office/drawing/2014/main" id="{04E6C458-EE63-4D65-84C3-3C9488B25DB7}"/>
              </a:ext>
            </a:extLst>
          </p:cNvPr>
          <p:cNvPicPr>
            <a:picLocks noChangeAspect="1"/>
          </p:cNvPicPr>
          <p:nvPr/>
        </p:nvPicPr>
        <p:blipFill>
          <a:blip r:embed="rId4">
            <a:alphaModFix amt="20000"/>
          </a:blip>
          <a:stretch>
            <a:fillRect/>
          </a:stretch>
        </p:blipFill>
        <p:spPr>
          <a:xfrm>
            <a:off x="1503684" y="2071218"/>
            <a:ext cx="2107263" cy="2713641"/>
          </a:xfrm>
          <a:prstGeom prst="rect">
            <a:avLst/>
          </a:prstGeom>
        </p:spPr>
      </p:pic>
      <p:pic>
        <p:nvPicPr>
          <p:cNvPr id="13" name="Picture 12" descr="A large building with lights on it&#10;&#10;AI-generated content may be incorrect.">
            <a:extLst>
              <a:ext uri="{FF2B5EF4-FFF2-40B4-BE49-F238E27FC236}">
                <a16:creationId xmlns:a16="http://schemas.microsoft.com/office/drawing/2014/main" id="{3AA6281C-83AA-789A-51D8-458BD14D7ADB}"/>
              </a:ext>
            </a:extLst>
          </p:cNvPr>
          <p:cNvPicPr>
            <a:picLocks noChangeAspect="1"/>
          </p:cNvPicPr>
          <p:nvPr/>
        </p:nvPicPr>
        <p:blipFill>
          <a:blip r:embed="rId4">
            <a:alphaModFix amt="20000"/>
          </a:blip>
          <a:stretch>
            <a:fillRect/>
          </a:stretch>
        </p:blipFill>
        <p:spPr>
          <a:xfrm>
            <a:off x="8581053" y="2071218"/>
            <a:ext cx="2107263" cy="2713641"/>
          </a:xfrm>
          <a:prstGeom prst="rect">
            <a:avLst/>
          </a:prstGeom>
        </p:spPr>
      </p:pic>
      <p:pic>
        <p:nvPicPr>
          <p:cNvPr id="11" name="Picture 10" descr="A large building with lights on it&#10;&#10;AI-generated content may be incorrect.">
            <a:extLst>
              <a:ext uri="{FF2B5EF4-FFF2-40B4-BE49-F238E27FC236}">
                <a16:creationId xmlns:a16="http://schemas.microsoft.com/office/drawing/2014/main" id="{0C311181-C469-180B-4F78-0249558DF70E}"/>
              </a:ext>
            </a:extLst>
          </p:cNvPr>
          <p:cNvPicPr>
            <a:picLocks noChangeAspect="1"/>
          </p:cNvPicPr>
          <p:nvPr/>
        </p:nvPicPr>
        <p:blipFill>
          <a:blip r:embed="rId4">
            <a:alphaModFix amt="50000"/>
          </a:blip>
          <a:stretch>
            <a:fillRect/>
          </a:stretch>
        </p:blipFill>
        <p:spPr>
          <a:xfrm>
            <a:off x="2979862" y="1944303"/>
            <a:ext cx="2304375" cy="2967473"/>
          </a:xfrm>
          <a:prstGeom prst="rect">
            <a:avLst/>
          </a:prstGeom>
        </p:spPr>
      </p:pic>
      <p:pic>
        <p:nvPicPr>
          <p:cNvPr id="8" name="Picture 7" descr="A large building with lights on it&#10;&#10;AI-generated content may be incorrect.">
            <a:extLst>
              <a:ext uri="{FF2B5EF4-FFF2-40B4-BE49-F238E27FC236}">
                <a16:creationId xmlns:a16="http://schemas.microsoft.com/office/drawing/2014/main" id="{6BBDFE9A-48D3-6FBB-B7B1-3196268EA6A5}"/>
              </a:ext>
            </a:extLst>
          </p:cNvPr>
          <p:cNvPicPr>
            <a:picLocks noChangeAspect="1"/>
          </p:cNvPicPr>
          <p:nvPr/>
        </p:nvPicPr>
        <p:blipFill>
          <a:blip r:embed="rId4">
            <a:alphaModFix amt="50000"/>
          </a:blip>
          <a:stretch>
            <a:fillRect/>
          </a:stretch>
        </p:blipFill>
        <p:spPr>
          <a:xfrm>
            <a:off x="6617147" y="1953460"/>
            <a:ext cx="2304375" cy="2967473"/>
          </a:xfrm>
          <a:prstGeom prst="rect">
            <a:avLst/>
          </a:prstGeom>
        </p:spPr>
      </p:pic>
      <p:pic>
        <p:nvPicPr>
          <p:cNvPr id="7" name="Picture 6" descr="A large building with lights on it&#10;&#10;AI-generated content may be incorrect.">
            <a:extLst>
              <a:ext uri="{FF2B5EF4-FFF2-40B4-BE49-F238E27FC236}">
                <a16:creationId xmlns:a16="http://schemas.microsoft.com/office/drawing/2014/main" id="{4B730FE0-1A0C-2CA8-3E87-F5CB2B583DE1}"/>
              </a:ext>
            </a:extLst>
          </p:cNvPr>
          <p:cNvPicPr>
            <a:picLocks noChangeAspect="1"/>
          </p:cNvPicPr>
          <p:nvPr/>
        </p:nvPicPr>
        <p:blipFill>
          <a:blip r:embed="rId4"/>
          <a:stretch>
            <a:fillRect/>
          </a:stretch>
        </p:blipFill>
        <p:spPr>
          <a:xfrm>
            <a:off x="4811772" y="1860274"/>
            <a:ext cx="2436371" cy="3137452"/>
          </a:xfrm>
          <a:prstGeom prst="rect">
            <a:avLst/>
          </a:prstGeom>
        </p:spPr>
      </p:pic>
    </p:spTree>
    <p:extLst>
      <p:ext uri="{BB962C8B-B14F-4D97-AF65-F5344CB8AC3E}">
        <p14:creationId xmlns:p14="http://schemas.microsoft.com/office/powerpoint/2010/main" val="1275042318"/>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9944099" y="6143316"/>
            <a:ext cx="1544637" cy="523220"/>
          </a:xfrm>
          <a:prstGeom prst="rect">
            <a:avLst/>
          </a:prstGeom>
          <a:noFill/>
        </p:spPr>
        <p:txBody>
          <a:bodyPr wrap="square" rtlCol="0">
            <a:spAutoFit/>
          </a:bodyPr>
          <a:lstStyle/>
          <a:p>
            <a:r>
              <a:rPr lang="en-GB" sz="2800" b="1" dirty="0">
                <a:solidFill>
                  <a:schemeClr val="accent1">
                    <a:lumMod val="50000"/>
                  </a:schemeClr>
                </a:solidFill>
              </a:rPr>
              <a:t>BDES</a:t>
            </a:r>
          </a:p>
        </p:txBody>
      </p:sp>
      <p:sp>
        <p:nvSpPr>
          <p:cNvPr id="2" name="Rectangle 1"/>
          <p:cNvSpPr/>
          <p:nvPr/>
        </p:nvSpPr>
        <p:spPr>
          <a:xfrm>
            <a:off x="3489986" y="2149195"/>
            <a:ext cx="8378434" cy="538930"/>
          </a:xfrm>
          <a:prstGeom prst="rect">
            <a:avLst/>
          </a:prstGeom>
        </p:spPr>
        <p:txBody>
          <a:bodyPr wrap="square" lIns="91440" tIns="45720" rIns="91440" bIns="45720" anchor="t">
            <a:spAutoFit/>
          </a:bodyPr>
          <a:lstStyle/>
          <a:p>
            <a:pPr algn="ctr">
              <a:lnSpc>
                <a:spcPct val="107000"/>
              </a:lnSpc>
              <a:spcAft>
                <a:spcPts val="800"/>
              </a:spcAft>
            </a:pPr>
            <a:endParaRPr lang="en-GB" sz="2800" dirty="0">
              <a:latin typeface="Garamond" panose="02020404030301010803" pitchFamily="18" charset="0"/>
              <a:ea typeface="Calibri"/>
              <a:cs typeface="Calibri"/>
            </a:endParaRPr>
          </a:p>
        </p:txBody>
      </p:sp>
      <p:pic>
        <p:nvPicPr>
          <p:cNvPr id="7"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02973" y="5836945"/>
            <a:ext cx="771525" cy="914400"/>
          </a:xfrm>
          <a:prstGeom prst="rect">
            <a:avLst/>
          </a:prstGeom>
        </p:spPr>
      </p:pic>
      <p:sp>
        <p:nvSpPr>
          <p:cNvPr id="9" name="Title 1"/>
          <p:cNvSpPr txBox="1">
            <a:spLocks/>
          </p:cNvSpPr>
          <p:nvPr/>
        </p:nvSpPr>
        <p:spPr>
          <a:xfrm>
            <a:off x="279972" y="185958"/>
            <a:ext cx="11358561" cy="1591935"/>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6000" dirty="0">
                <a:solidFill>
                  <a:schemeClr val="accent5">
                    <a:lumMod val="75000"/>
                  </a:schemeClr>
                </a:solidFill>
                <a:latin typeface="Garamond" panose="02020404030301010803" pitchFamily="18" charset="0"/>
              </a:rPr>
              <a:t>Reflection </a:t>
            </a:r>
          </a:p>
        </p:txBody>
      </p:sp>
      <p:pic>
        <p:nvPicPr>
          <p:cNvPr id="8" name="Picture 7">
            <a:extLst>
              <a:ext uri="{FF2B5EF4-FFF2-40B4-BE49-F238E27FC236}">
                <a16:creationId xmlns:a16="http://schemas.microsoft.com/office/drawing/2014/main" id="{5BB46D0B-A337-2B17-2CC2-EA7F7AD3ACBA}"/>
              </a:ext>
            </a:extLst>
          </p:cNvPr>
          <p:cNvPicPr>
            <a:picLocks noChangeAspect="1"/>
          </p:cNvPicPr>
          <p:nvPr/>
        </p:nvPicPr>
        <p:blipFill>
          <a:blip r:embed="rId3"/>
          <a:srcRect l="22408" r="27454"/>
          <a:stretch>
            <a:fillRect/>
          </a:stretch>
        </p:blipFill>
        <p:spPr>
          <a:xfrm>
            <a:off x="279971" y="2020216"/>
            <a:ext cx="2980127" cy="4533943"/>
          </a:xfrm>
          <a:prstGeom prst="rect">
            <a:avLst/>
          </a:prstGeom>
        </p:spPr>
      </p:pic>
      <p:sp>
        <p:nvSpPr>
          <p:cNvPr id="3" name="TextBox 2">
            <a:extLst>
              <a:ext uri="{FF2B5EF4-FFF2-40B4-BE49-F238E27FC236}">
                <a16:creationId xmlns:a16="http://schemas.microsoft.com/office/drawing/2014/main" id="{36F82245-5E72-4B34-900B-80D62A4247CD}"/>
              </a:ext>
            </a:extLst>
          </p:cNvPr>
          <p:cNvSpPr txBox="1"/>
          <p:nvPr/>
        </p:nvSpPr>
        <p:spPr>
          <a:xfrm>
            <a:off x="4032029" y="2173298"/>
            <a:ext cx="7304136" cy="39703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800" dirty="0">
                <a:solidFill>
                  <a:srgbClr val="002060"/>
                </a:solidFill>
                <a:latin typeface="Garamond"/>
                <a:ea typeface="+mn-lt"/>
                <a:cs typeface="+mn-lt"/>
              </a:rPr>
              <a:t>Today we focus on the halo given to Jesus to signify his divinity. It is a technique used in art work in many cultures, styles and times. </a:t>
            </a:r>
            <a:endParaRPr lang="en-US" sz="2800">
              <a:solidFill>
                <a:srgbClr val="002060"/>
              </a:solidFill>
              <a:latin typeface="Garamond"/>
              <a:ea typeface="+mn-lt"/>
              <a:cs typeface="+mn-lt"/>
            </a:endParaRPr>
          </a:p>
          <a:p>
            <a:endParaRPr lang="en-GB" sz="2800" dirty="0">
              <a:solidFill>
                <a:srgbClr val="002060"/>
              </a:solidFill>
              <a:latin typeface="Garamond"/>
              <a:ea typeface="+mn-lt"/>
              <a:cs typeface="+mn-lt"/>
            </a:endParaRPr>
          </a:p>
          <a:p>
            <a:r>
              <a:rPr lang="en-GB" sz="2800" dirty="0">
                <a:solidFill>
                  <a:srgbClr val="002060"/>
                </a:solidFill>
                <a:latin typeface="Garamond"/>
                <a:ea typeface="+mn-lt"/>
                <a:cs typeface="+mn-lt"/>
              </a:rPr>
              <a:t>It was not possible to obtain gold leaf in Ethiopia because of the fragile state of the area in which the artist lives. Paint was used instead. The challenge of painting an icon in such turbulent times inspires us to reflect again on the Jubilee message. </a:t>
            </a:r>
            <a:endParaRPr lang="en-US" sz="2800">
              <a:solidFill>
                <a:srgbClr val="002060"/>
              </a:solidFill>
              <a:latin typeface="Garamond"/>
              <a:ea typeface="Calibri"/>
              <a:cs typeface="Calibri"/>
            </a:endParaRPr>
          </a:p>
        </p:txBody>
      </p:sp>
    </p:spTree>
    <p:extLst>
      <p:ext uri="{BB962C8B-B14F-4D97-AF65-F5344CB8AC3E}">
        <p14:creationId xmlns:p14="http://schemas.microsoft.com/office/powerpoint/2010/main" val="863469421"/>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F20EE2-A77F-29FC-1D0C-0D4CB64B0D77}"/>
              </a:ext>
            </a:extLst>
          </p:cNvPr>
          <p:cNvSpPr>
            <a:spLocks noGrp="1"/>
          </p:cNvSpPr>
          <p:nvPr>
            <p:ph type="title"/>
          </p:nvPr>
        </p:nvSpPr>
        <p:spPr>
          <a:xfrm>
            <a:off x="838200" y="5586257"/>
            <a:ext cx="6926703" cy="804161"/>
          </a:xfrm>
          <a:prstGeom prst="ellipse">
            <a:avLst/>
          </a:prstGeom>
        </p:spPr>
        <p:txBody>
          <a:bodyPr vert="horz" lIns="91440" tIns="45720" rIns="91440" bIns="45720" rtlCol="0" anchor="ctr">
            <a:normAutofit/>
          </a:bodyPr>
          <a:lstStyle/>
          <a:p>
            <a:r>
              <a:rPr lang="en-US" sz="3200" b="1" dirty="0">
                <a:solidFill>
                  <a:srgbClr val="002060"/>
                </a:solidFill>
              </a:rPr>
              <a:t>World Mission Sunday</a:t>
            </a:r>
          </a:p>
        </p:txBody>
      </p:sp>
      <p:pic>
        <p:nvPicPr>
          <p:cNvPr id="5" name="Content Placeholder 4" descr="A blue planet with houses on it&#10;&#10;AI-generated content may be incorrect.">
            <a:extLst>
              <a:ext uri="{FF2B5EF4-FFF2-40B4-BE49-F238E27FC236}">
                <a16:creationId xmlns:a16="http://schemas.microsoft.com/office/drawing/2014/main" id="{BC1710DD-5A37-CFD0-85F2-C3CB3CD0CECD}"/>
              </a:ext>
            </a:extLst>
          </p:cNvPr>
          <p:cNvPicPr>
            <a:picLocks noGrp="1" noChangeAspect="1"/>
          </p:cNvPicPr>
          <p:nvPr>
            <p:ph sz="half" idx="2"/>
          </p:nvPr>
        </p:nvPicPr>
        <p:blipFill>
          <a:blip r:embed="rId2"/>
          <a:srcRect t="10024" b="12987"/>
          <a:stretch>
            <a:fillRect/>
          </a:stretch>
        </p:blipFill>
        <p:spPr>
          <a:xfrm>
            <a:off x="20" y="10"/>
            <a:ext cx="12191980" cy="5279933"/>
          </a:xfrm>
          <a:prstGeom prst="rect">
            <a:avLst/>
          </a:prstGeom>
        </p:spPr>
      </p:pic>
      <p:grpSp>
        <p:nvGrpSpPr>
          <p:cNvPr id="37" name="Group 36">
            <a:extLst>
              <a:ext uri="{FF2B5EF4-FFF2-40B4-BE49-F238E27FC236}">
                <a16:creationId xmlns:a16="http://schemas.microsoft.com/office/drawing/2014/main" id="{0E76F6F3-F5F0-B26D-1B63-73AD0299B73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025" y="5193518"/>
            <a:ext cx="12207200" cy="123363"/>
            <a:chOff x="-5025" y="6737718"/>
            <a:chExt cx="12207200" cy="123363"/>
          </a:xfrm>
        </p:grpSpPr>
        <p:sp>
          <p:nvSpPr>
            <p:cNvPr id="38" name="Rectangle 37">
              <a:extLst>
                <a:ext uri="{FF2B5EF4-FFF2-40B4-BE49-F238E27FC236}">
                  <a16:creationId xmlns:a16="http://schemas.microsoft.com/office/drawing/2014/main" id="{ABC84BA2-BCC1-89D4-5592-8B2364E6B8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flipH="1">
              <a:off x="6036894" y="695800"/>
              <a:ext cx="123362" cy="12207199"/>
            </a:xfrm>
            <a:prstGeom prst="rect">
              <a:avLst/>
            </a:prstGeom>
            <a:gradFill>
              <a:gsLst>
                <a:gs pos="0">
                  <a:schemeClr val="accent5"/>
                </a:gs>
                <a:gs pos="100000">
                  <a:schemeClr val="accent2"/>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39C4FA24-7C12-A16B-31C2-891750171B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9176406" y="3835311"/>
              <a:ext cx="123362" cy="5928176"/>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097224983"/>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9944100" y="6050290"/>
            <a:ext cx="1544637" cy="523220"/>
          </a:xfrm>
          <a:prstGeom prst="rect">
            <a:avLst/>
          </a:prstGeom>
          <a:noFill/>
        </p:spPr>
        <p:txBody>
          <a:bodyPr wrap="square" rtlCol="0">
            <a:spAutoFit/>
          </a:bodyPr>
          <a:lstStyle/>
          <a:p>
            <a:r>
              <a:rPr lang="en-GB" sz="2800" b="1" dirty="0">
                <a:solidFill>
                  <a:schemeClr val="accent1">
                    <a:lumMod val="50000"/>
                  </a:schemeClr>
                </a:solidFill>
              </a:rPr>
              <a:t>BDES</a:t>
            </a:r>
          </a:p>
        </p:txBody>
      </p:sp>
      <p:sp>
        <p:nvSpPr>
          <p:cNvPr id="8" name="Title 1"/>
          <p:cNvSpPr txBox="1">
            <a:spLocks/>
          </p:cNvSpPr>
          <p:nvPr/>
        </p:nvSpPr>
        <p:spPr>
          <a:xfrm>
            <a:off x="653143" y="415926"/>
            <a:ext cx="10835593" cy="1591935"/>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6000" dirty="0">
                <a:solidFill>
                  <a:schemeClr val="accent5">
                    <a:lumMod val="75000"/>
                  </a:schemeClr>
                </a:solidFill>
                <a:latin typeface="Garamond" panose="02020404030301010803" pitchFamily="18" charset="0"/>
              </a:rPr>
              <a:t>In Sunday’s Gospel Reading  …</a:t>
            </a:r>
          </a:p>
        </p:txBody>
      </p:sp>
      <p:sp>
        <p:nvSpPr>
          <p:cNvPr id="3" name="Rectangle 2"/>
          <p:cNvSpPr/>
          <p:nvPr/>
        </p:nvSpPr>
        <p:spPr>
          <a:xfrm>
            <a:off x="6306400" y="2258666"/>
            <a:ext cx="5182336" cy="3939540"/>
          </a:xfrm>
          <a:prstGeom prst="rect">
            <a:avLst/>
          </a:prstGeom>
        </p:spPr>
        <p:txBody>
          <a:bodyPr wrap="square" lIns="91440" tIns="45720" rIns="91440" bIns="45720" anchor="t">
            <a:spAutoFit/>
          </a:bodyPr>
          <a:lstStyle/>
          <a:p>
            <a:pPr algn="ctr"/>
            <a:r>
              <a:rPr lang="en-US" sz="2800" b="1" dirty="0">
                <a:solidFill>
                  <a:srgbClr val="00B050"/>
                </a:solidFill>
                <a:latin typeface="Garamond"/>
              </a:rPr>
              <a:t>28th Sunday in Ordinary Time  </a:t>
            </a:r>
          </a:p>
          <a:p>
            <a:pPr algn="ctr"/>
            <a:endParaRPr lang="en-US" sz="1400" b="1" dirty="0">
              <a:solidFill>
                <a:srgbClr val="00B050"/>
              </a:solidFill>
              <a:latin typeface="Garamond"/>
            </a:endParaRPr>
          </a:p>
          <a:p>
            <a:pPr algn="ctr"/>
            <a:r>
              <a:rPr lang="en-US" sz="4200" b="1" dirty="0">
                <a:latin typeface="Garamond"/>
              </a:rPr>
              <a:t>12th October</a:t>
            </a:r>
          </a:p>
          <a:p>
            <a:pPr algn="ctr"/>
            <a:endParaRPr lang="en-US" sz="1400" dirty="0">
              <a:latin typeface="Garamond" panose="02020404030301010803" pitchFamily="18" charset="0"/>
            </a:endParaRPr>
          </a:p>
          <a:p>
            <a:pPr algn="ctr"/>
            <a:r>
              <a:rPr lang="en-GB" sz="4800" dirty="0">
                <a:latin typeface="Garamond"/>
              </a:rPr>
              <a:t>“Your</a:t>
            </a:r>
            <a:r>
              <a:rPr lang="en-GB" sz="4800" b="1" i="1" dirty="0">
                <a:latin typeface="Garamond"/>
              </a:rPr>
              <a:t> faith</a:t>
            </a:r>
            <a:r>
              <a:rPr lang="en-GB" sz="4800" dirty="0">
                <a:latin typeface="Garamond"/>
              </a:rPr>
              <a:t> </a:t>
            </a:r>
            <a:endParaRPr lang="en-US" sz="4800" dirty="0">
              <a:latin typeface="Garamond" panose="02020404030301010803" pitchFamily="18" charset="0"/>
            </a:endParaRPr>
          </a:p>
          <a:p>
            <a:pPr algn="ctr"/>
            <a:r>
              <a:rPr lang="en-GB" sz="4800" dirty="0">
                <a:latin typeface="Garamond"/>
              </a:rPr>
              <a:t>has made you                     well.”</a:t>
            </a:r>
            <a:endParaRPr lang="en-US" sz="4800" dirty="0">
              <a:latin typeface="Garamond" panose="02020404030301010803" pitchFamily="18" charset="0"/>
            </a:endParaRPr>
          </a:p>
        </p:txBody>
      </p:sp>
      <p:pic>
        <p:nvPicPr>
          <p:cNvPr id="7"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68037" y="5854700"/>
            <a:ext cx="771525" cy="914400"/>
          </a:xfrm>
          <a:prstGeom prst="rect">
            <a:avLst/>
          </a:prstGeom>
        </p:spPr>
      </p:pic>
      <p:pic>
        <p:nvPicPr>
          <p:cNvPr id="1026" name="Picture 2" descr="Jesus Heals Ten Lepers (Luke 17) | Life of Jesus">
            <a:extLst>
              <a:ext uri="{FF2B5EF4-FFF2-40B4-BE49-F238E27FC236}">
                <a16:creationId xmlns:a16="http://schemas.microsoft.com/office/drawing/2014/main" id="{D28CF7D3-2186-10D4-6D7A-185B5C1CB5A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36291"/>
          <a:stretch>
            <a:fillRect/>
          </a:stretch>
        </p:blipFill>
        <p:spPr bwMode="auto">
          <a:xfrm>
            <a:off x="653142" y="2253406"/>
            <a:ext cx="5504583" cy="43201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8881387"/>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729343" y="254646"/>
            <a:ext cx="11010220" cy="1322685"/>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altLang="en-US" sz="5400" dirty="0">
                <a:solidFill>
                  <a:schemeClr val="accent5">
                    <a:lumMod val="75000"/>
                  </a:schemeClr>
                </a:solidFill>
                <a:latin typeface="Garamond" panose="02020404030301010803" pitchFamily="18" charset="0"/>
              </a:rPr>
              <a:t>Preparing for World Youth Day 2027</a:t>
            </a:r>
            <a:endParaRPr lang="en-GB" sz="5400" dirty="0">
              <a:solidFill>
                <a:schemeClr val="accent5">
                  <a:lumMod val="75000"/>
                </a:schemeClr>
              </a:solidFill>
              <a:latin typeface="Garamond" panose="02020404030301010803" pitchFamily="18" charset="0"/>
            </a:endParaRPr>
          </a:p>
        </p:txBody>
      </p:sp>
      <p:sp>
        <p:nvSpPr>
          <p:cNvPr id="6" name="TextBox 5"/>
          <p:cNvSpPr txBox="1"/>
          <p:nvPr/>
        </p:nvSpPr>
        <p:spPr>
          <a:xfrm>
            <a:off x="9944100" y="6063737"/>
            <a:ext cx="1544637" cy="523220"/>
          </a:xfrm>
          <a:prstGeom prst="rect">
            <a:avLst/>
          </a:prstGeom>
          <a:noFill/>
        </p:spPr>
        <p:txBody>
          <a:bodyPr wrap="square" rtlCol="0">
            <a:spAutoFit/>
          </a:bodyPr>
          <a:lstStyle/>
          <a:p>
            <a:r>
              <a:rPr lang="en-GB" sz="2800" b="1" dirty="0">
                <a:solidFill>
                  <a:schemeClr val="accent1">
                    <a:lumMod val="50000"/>
                  </a:schemeClr>
                </a:solidFill>
              </a:rPr>
              <a:t>BDES</a:t>
            </a:r>
          </a:p>
        </p:txBody>
      </p:sp>
      <p:pic>
        <p:nvPicPr>
          <p:cNvPr id="7"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68037" y="5854700"/>
            <a:ext cx="771525" cy="914400"/>
          </a:xfrm>
          <a:prstGeom prst="rect">
            <a:avLst/>
          </a:prstGeom>
        </p:spPr>
      </p:pic>
      <p:pic>
        <p:nvPicPr>
          <p:cNvPr id="3" name="Picture 2" descr="World Youth Day - The next World Youth Day will be in Seoul, South Korea!  🇰🇷 See you in 2027! #WYD #Seoul2027 🇰🇷 🫰 Dicastery for Laity, Family  and Life | Facebook">
            <a:extLst>
              <a:ext uri="{FF2B5EF4-FFF2-40B4-BE49-F238E27FC236}">
                <a16:creationId xmlns:a16="http://schemas.microsoft.com/office/drawing/2014/main" id="{8D0F55F0-CD72-251A-5BC3-B5CEEC5F15A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9343" y="1833339"/>
            <a:ext cx="4340368" cy="469240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5CC8FB1D-339D-BD51-F0B9-CEA10A6EDFA9}"/>
              </a:ext>
            </a:extLst>
          </p:cNvPr>
          <p:cNvSpPr txBox="1"/>
          <p:nvPr/>
        </p:nvSpPr>
        <p:spPr>
          <a:xfrm>
            <a:off x="6234453" y="4970361"/>
            <a:ext cx="4927036"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2400" dirty="0">
                <a:latin typeface="Garamond"/>
                <a:ea typeface="Calibri"/>
                <a:cs typeface="Calibri"/>
              </a:rPr>
              <a:t>Pope Leo, August 2025, </a:t>
            </a:r>
          </a:p>
          <a:p>
            <a:pPr algn="ctr"/>
            <a:r>
              <a:rPr lang="en-GB" sz="2400" dirty="0">
                <a:latin typeface="Garamond"/>
                <a:ea typeface="Calibri"/>
                <a:cs typeface="Calibri"/>
              </a:rPr>
              <a:t>Message to Young People at the                Jubilee of Youth</a:t>
            </a:r>
            <a:endParaRPr lang="en-GB" sz="2400" dirty="0">
              <a:latin typeface="Garamond"/>
            </a:endParaRPr>
          </a:p>
        </p:txBody>
      </p:sp>
      <p:sp>
        <p:nvSpPr>
          <p:cNvPr id="8" name="TextBox 7">
            <a:extLst>
              <a:ext uri="{FF2B5EF4-FFF2-40B4-BE49-F238E27FC236}">
                <a16:creationId xmlns:a16="http://schemas.microsoft.com/office/drawing/2014/main" id="{350ACEBF-D933-EF84-D1E0-468FAD40C7F8}"/>
              </a:ext>
            </a:extLst>
          </p:cNvPr>
          <p:cNvSpPr txBox="1"/>
          <p:nvPr/>
        </p:nvSpPr>
        <p:spPr>
          <a:xfrm>
            <a:off x="5217255" y="1899002"/>
            <a:ext cx="6522307" cy="286232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6000" dirty="0">
                <a:latin typeface="Garamond"/>
              </a:rPr>
              <a:t>“Dear young people, </a:t>
            </a:r>
            <a:endParaRPr lang="en-GB" sz="6000" dirty="0">
              <a:latin typeface="Calibri" panose="020F0502020204030204"/>
              <a:ea typeface="Calibri"/>
              <a:cs typeface="Calibri"/>
            </a:endParaRPr>
          </a:p>
          <a:p>
            <a:pPr algn="ctr"/>
            <a:r>
              <a:rPr lang="en-GB" sz="6000" dirty="0">
                <a:latin typeface="Garamond"/>
              </a:rPr>
              <a:t>love                           one another!” </a:t>
            </a:r>
            <a:endParaRPr lang="en-GB" sz="6000" dirty="0">
              <a:ea typeface="Calibri"/>
              <a:cs typeface="Calibri"/>
            </a:endParaRPr>
          </a:p>
        </p:txBody>
      </p:sp>
    </p:spTree>
    <p:extLst>
      <p:ext uri="{BB962C8B-B14F-4D97-AF65-F5344CB8AC3E}">
        <p14:creationId xmlns:p14="http://schemas.microsoft.com/office/powerpoint/2010/main" val="3373429092"/>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0195718" y="6306291"/>
            <a:ext cx="1544637" cy="523220"/>
          </a:xfrm>
          <a:prstGeom prst="rect">
            <a:avLst/>
          </a:prstGeom>
          <a:noFill/>
        </p:spPr>
        <p:txBody>
          <a:bodyPr wrap="square" rtlCol="0">
            <a:spAutoFit/>
          </a:bodyPr>
          <a:lstStyle/>
          <a:p>
            <a:r>
              <a:rPr lang="en-GB" sz="2800" b="1" dirty="0">
                <a:solidFill>
                  <a:schemeClr val="accent1">
                    <a:lumMod val="50000"/>
                  </a:schemeClr>
                </a:solidFill>
              </a:rPr>
              <a:t>BDES</a:t>
            </a:r>
          </a:p>
        </p:txBody>
      </p:sp>
      <p:sp>
        <p:nvSpPr>
          <p:cNvPr id="8" name="Title 1"/>
          <p:cNvSpPr txBox="1">
            <a:spLocks/>
          </p:cNvSpPr>
          <p:nvPr/>
        </p:nvSpPr>
        <p:spPr>
          <a:xfrm>
            <a:off x="5046630" y="271332"/>
            <a:ext cx="6693725" cy="2374760"/>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altLang="en-US" sz="6600" dirty="0">
                <a:solidFill>
                  <a:schemeClr val="accent5">
                    <a:lumMod val="49000"/>
                  </a:schemeClr>
                </a:solidFill>
                <a:latin typeface="Garamond"/>
              </a:rPr>
              <a:t>St Teresa of </a:t>
            </a:r>
            <a:r>
              <a:rPr lang="en-GB" sz="6600" i="0" dirty="0">
                <a:solidFill>
                  <a:schemeClr val="accent5">
                    <a:lumMod val="49000"/>
                  </a:schemeClr>
                </a:solidFill>
                <a:effectLst/>
                <a:latin typeface="Garamond"/>
              </a:rPr>
              <a:t>Á</a:t>
            </a:r>
            <a:r>
              <a:rPr lang="en-GB" altLang="en-US" sz="6600" dirty="0">
                <a:solidFill>
                  <a:schemeClr val="accent5">
                    <a:lumMod val="49000"/>
                  </a:schemeClr>
                </a:solidFill>
                <a:latin typeface="Garamond"/>
              </a:rPr>
              <a:t>vila:</a:t>
            </a:r>
            <a:endParaRPr lang="en-GB" altLang="en-US" sz="700">
              <a:solidFill>
                <a:schemeClr val="accent5">
                  <a:lumMod val="49000"/>
                </a:schemeClr>
              </a:solidFill>
              <a:latin typeface="Garamond"/>
            </a:endParaRPr>
          </a:p>
          <a:p>
            <a:pPr algn="ctr"/>
            <a:r>
              <a:rPr lang="en-GB" altLang="en-US" sz="6600" dirty="0">
                <a:solidFill>
                  <a:schemeClr val="accent5">
                    <a:lumMod val="49000"/>
                  </a:schemeClr>
                </a:solidFill>
                <a:latin typeface="Garamond"/>
              </a:rPr>
              <a:t>15</a:t>
            </a:r>
            <a:r>
              <a:rPr lang="en-GB" altLang="en-US" sz="6600" baseline="30000" dirty="0">
                <a:solidFill>
                  <a:schemeClr val="accent5">
                    <a:lumMod val="49000"/>
                  </a:schemeClr>
                </a:solidFill>
                <a:latin typeface="Garamond"/>
              </a:rPr>
              <a:t>th</a:t>
            </a:r>
            <a:r>
              <a:rPr lang="en-GB" altLang="en-US" sz="6600" dirty="0">
                <a:solidFill>
                  <a:schemeClr val="accent5">
                    <a:lumMod val="49000"/>
                  </a:schemeClr>
                </a:solidFill>
                <a:latin typeface="Garamond"/>
              </a:rPr>
              <a:t> October</a:t>
            </a:r>
            <a:endParaRPr lang="en-GB" sz="6600" dirty="0">
              <a:solidFill>
                <a:schemeClr val="accent5">
                  <a:lumMod val="49000"/>
                </a:schemeClr>
              </a:solidFill>
              <a:latin typeface="Garamond"/>
            </a:endParaRPr>
          </a:p>
        </p:txBody>
      </p:sp>
      <p:sp>
        <p:nvSpPr>
          <p:cNvPr id="3" name="TextBox 2"/>
          <p:cNvSpPr txBox="1"/>
          <p:nvPr/>
        </p:nvSpPr>
        <p:spPr>
          <a:xfrm>
            <a:off x="4988461" y="2754850"/>
            <a:ext cx="6751893" cy="3416320"/>
          </a:xfrm>
          <a:prstGeom prst="rect">
            <a:avLst/>
          </a:prstGeom>
          <a:noFill/>
        </p:spPr>
        <p:txBody>
          <a:bodyPr wrap="square" lIns="91440" tIns="45720" rIns="91440" bIns="45720" rtlCol="0" anchor="t">
            <a:spAutoFit/>
          </a:bodyPr>
          <a:lstStyle/>
          <a:p>
            <a:pPr algn="just"/>
            <a:r>
              <a:rPr lang="en-GB" sz="2400" dirty="0">
                <a:solidFill>
                  <a:schemeClr val="accent5">
                    <a:lumMod val="49000"/>
                  </a:schemeClr>
                </a:solidFill>
                <a:latin typeface="Garamond"/>
              </a:rPr>
              <a:t>St Teresa founded the order of Discalced Carmelites.  She was a mystic, a religious reformer, an author, a theologian of the contemplative life and prayer, and has been such an influential thinker that she has been declared a Doctor of the Church.  Her famous prayer is a source of comfort and calm : </a:t>
            </a:r>
          </a:p>
          <a:p>
            <a:pPr algn="just"/>
            <a:endParaRPr lang="en-GB" sz="900" dirty="0">
              <a:solidFill>
                <a:schemeClr val="accent5">
                  <a:lumMod val="49000"/>
                </a:schemeClr>
              </a:solidFill>
              <a:latin typeface="Garamond" panose="02020404030301010803" pitchFamily="18" charset="0"/>
            </a:endParaRPr>
          </a:p>
          <a:p>
            <a:pPr algn="just"/>
            <a:r>
              <a:rPr lang="en-US" b="0" dirty="0">
                <a:solidFill>
                  <a:schemeClr val="accent5">
                    <a:lumMod val="49000"/>
                  </a:schemeClr>
                </a:solidFill>
                <a:effectLst/>
                <a:latin typeface="Garamond"/>
              </a:rPr>
              <a:t>Let nothing disturb you.  Let nothing frighten you. All things pass away. God never changes. Patience obtains all things.  </a:t>
            </a:r>
          </a:p>
          <a:p>
            <a:pPr algn="just"/>
            <a:r>
              <a:rPr lang="en-US" b="0" dirty="0">
                <a:solidFill>
                  <a:schemeClr val="accent5">
                    <a:lumMod val="49000"/>
                  </a:schemeClr>
                </a:solidFill>
                <a:effectLst/>
                <a:latin typeface="Garamond"/>
              </a:rPr>
              <a:t>Whoever has God lacks nothing.  God alone suffices.</a:t>
            </a:r>
          </a:p>
          <a:p>
            <a:pPr algn="just"/>
            <a:endParaRPr lang="en-US" sz="900" dirty="0">
              <a:solidFill>
                <a:schemeClr val="accent5">
                  <a:lumMod val="49000"/>
                </a:schemeClr>
              </a:solidFill>
              <a:latin typeface="Garamond" panose="02020404030301010803" pitchFamily="18" charset="0"/>
            </a:endParaRPr>
          </a:p>
        </p:txBody>
      </p:sp>
      <p:pic>
        <p:nvPicPr>
          <p:cNvPr id="7"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40180" y="5849091"/>
            <a:ext cx="771525" cy="914400"/>
          </a:xfrm>
          <a:prstGeom prst="rect">
            <a:avLst/>
          </a:prstGeom>
        </p:spPr>
      </p:pic>
      <p:pic>
        <p:nvPicPr>
          <p:cNvPr id="5122" name="Picture 2" descr="St. Teresa of Avila - The GIVEN Institute">
            <a:extLst>
              <a:ext uri="{FF2B5EF4-FFF2-40B4-BE49-F238E27FC236}">
                <a16:creationId xmlns:a16="http://schemas.microsoft.com/office/drawing/2014/main" id="{431FB740-5963-9F33-CDE0-EC4BFBF5596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5315"/>
          <a:stretch/>
        </p:blipFill>
        <p:spPr bwMode="auto">
          <a:xfrm>
            <a:off x="180294" y="234096"/>
            <a:ext cx="4594985" cy="63797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13945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0098064" y="6297976"/>
            <a:ext cx="1544637" cy="523220"/>
          </a:xfrm>
          <a:prstGeom prst="rect">
            <a:avLst/>
          </a:prstGeom>
          <a:noFill/>
        </p:spPr>
        <p:txBody>
          <a:bodyPr wrap="square" rtlCol="0">
            <a:spAutoFit/>
          </a:bodyPr>
          <a:lstStyle/>
          <a:p>
            <a:r>
              <a:rPr lang="en-GB" sz="2800" b="1" dirty="0">
                <a:solidFill>
                  <a:schemeClr val="accent1">
                    <a:lumMod val="50000"/>
                  </a:schemeClr>
                </a:solidFill>
              </a:rPr>
              <a:t>BDES</a:t>
            </a:r>
          </a:p>
        </p:txBody>
      </p:sp>
      <p:sp>
        <p:nvSpPr>
          <p:cNvPr id="8" name="Title 1"/>
          <p:cNvSpPr txBox="1">
            <a:spLocks/>
          </p:cNvSpPr>
          <p:nvPr/>
        </p:nvSpPr>
        <p:spPr>
          <a:xfrm>
            <a:off x="265731" y="276760"/>
            <a:ext cx="11645691" cy="1406706"/>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5400" dirty="0">
                <a:solidFill>
                  <a:schemeClr val="accent5">
                    <a:lumMod val="75000"/>
                  </a:schemeClr>
                </a:solidFill>
                <a:latin typeface="Garamond"/>
              </a:rPr>
              <a:t>St Margaret Mary Alacoque: 17</a:t>
            </a:r>
            <a:r>
              <a:rPr lang="en-GB" sz="5400" baseline="30000" dirty="0">
                <a:solidFill>
                  <a:schemeClr val="accent5">
                    <a:lumMod val="75000"/>
                  </a:schemeClr>
                </a:solidFill>
                <a:latin typeface="Garamond"/>
              </a:rPr>
              <a:t>th</a:t>
            </a:r>
            <a:r>
              <a:rPr lang="en-GB" sz="5400" dirty="0">
                <a:solidFill>
                  <a:schemeClr val="accent5">
                    <a:lumMod val="75000"/>
                  </a:schemeClr>
                </a:solidFill>
                <a:latin typeface="Garamond"/>
              </a:rPr>
              <a:t> October</a:t>
            </a:r>
          </a:p>
        </p:txBody>
      </p:sp>
      <p:sp>
        <p:nvSpPr>
          <p:cNvPr id="3" name="TextBox 2"/>
          <p:cNvSpPr txBox="1"/>
          <p:nvPr/>
        </p:nvSpPr>
        <p:spPr>
          <a:xfrm>
            <a:off x="3588151" y="2359148"/>
            <a:ext cx="7714921" cy="523220"/>
          </a:xfrm>
          <a:prstGeom prst="rect">
            <a:avLst/>
          </a:prstGeom>
          <a:noFill/>
        </p:spPr>
        <p:txBody>
          <a:bodyPr wrap="square" rtlCol="0">
            <a:spAutoFit/>
          </a:bodyPr>
          <a:lstStyle/>
          <a:p>
            <a:pPr algn="just"/>
            <a:endParaRPr lang="en-US" sz="2800" b="0" i="0" dirty="0">
              <a:solidFill>
                <a:srgbClr val="202122"/>
              </a:solidFill>
              <a:effectLst/>
              <a:latin typeface="Garamond" panose="02020404030301010803" pitchFamily="18" charset="0"/>
            </a:endParaRPr>
          </a:p>
        </p:txBody>
      </p:sp>
      <p:sp>
        <p:nvSpPr>
          <p:cNvPr id="4" name="TextBox 3"/>
          <p:cNvSpPr txBox="1"/>
          <p:nvPr/>
        </p:nvSpPr>
        <p:spPr>
          <a:xfrm>
            <a:off x="5758405" y="2359148"/>
            <a:ext cx="6313990" cy="430887"/>
          </a:xfrm>
          <a:prstGeom prst="rect">
            <a:avLst/>
          </a:prstGeom>
          <a:noFill/>
        </p:spPr>
        <p:txBody>
          <a:bodyPr wrap="square" rtlCol="0">
            <a:spAutoFit/>
          </a:bodyPr>
          <a:lstStyle/>
          <a:p>
            <a:pPr algn="just"/>
            <a:endParaRPr lang="en-GB" sz="2200" dirty="0"/>
          </a:p>
        </p:txBody>
      </p:sp>
      <p:sp>
        <p:nvSpPr>
          <p:cNvPr id="5" name="TextBox 4"/>
          <p:cNvSpPr txBox="1"/>
          <p:nvPr/>
        </p:nvSpPr>
        <p:spPr>
          <a:xfrm>
            <a:off x="4285673" y="1757790"/>
            <a:ext cx="7625748" cy="461665"/>
          </a:xfrm>
          <a:prstGeom prst="rect">
            <a:avLst/>
          </a:prstGeom>
          <a:noFill/>
        </p:spPr>
        <p:txBody>
          <a:bodyPr wrap="square" rtlCol="0">
            <a:spAutoFit/>
          </a:bodyPr>
          <a:lstStyle/>
          <a:p>
            <a:pPr algn="just"/>
            <a:r>
              <a:rPr lang="en-GB" sz="2400" dirty="0">
                <a:latin typeface="Garamond" panose="02020404030301010803" pitchFamily="18" charset="0"/>
              </a:rPr>
              <a:t>. </a:t>
            </a:r>
          </a:p>
        </p:txBody>
      </p:sp>
      <p:pic>
        <p:nvPicPr>
          <p:cNvPr id="2050" name="Picture 2">
            <a:extLst>
              <a:ext uri="{FF2B5EF4-FFF2-40B4-BE49-F238E27FC236}">
                <a16:creationId xmlns:a16="http://schemas.microsoft.com/office/drawing/2014/main" id="{A3C2D049-F447-B932-BDA9-F720E8B1342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6880" t="-1134" r="4204" b="1134"/>
          <a:stretch/>
        </p:blipFill>
        <p:spPr bwMode="auto">
          <a:xfrm>
            <a:off x="265731" y="1839416"/>
            <a:ext cx="3493700" cy="4887932"/>
          </a:xfrm>
          <a:prstGeom prst="rect">
            <a:avLst/>
          </a:prstGeom>
          <a:noFill/>
          <a:extLst>
            <a:ext uri="{909E8E84-426E-40DD-AFC4-6F175D3DCCD1}">
              <a14:hiddenFill xmlns:a14="http://schemas.microsoft.com/office/drawing/2010/main">
                <a:solidFill>
                  <a:srgbClr val="FFFFFF"/>
                </a:solidFill>
              </a14:hiddenFill>
            </a:ext>
          </a:extLst>
        </p:spPr>
      </p:pic>
      <p:pic>
        <p:nvPicPr>
          <p:cNvPr id="7" name="Content Placeholder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54592" y="5906796"/>
            <a:ext cx="771525" cy="914400"/>
          </a:xfrm>
          <a:prstGeom prst="rect">
            <a:avLst/>
          </a:prstGeom>
        </p:spPr>
      </p:pic>
      <p:sp>
        <p:nvSpPr>
          <p:cNvPr id="2" name="TextBox 1"/>
          <p:cNvSpPr txBox="1"/>
          <p:nvPr/>
        </p:nvSpPr>
        <p:spPr>
          <a:xfrm>
            <a:off x="3872868" y="1850032"/>
            <a:ext cx="4988458" cy="5262979"/>
          </a:xfrm>
          <a:prstGeom prst="rect">
            <a:avLst/>
          </a:prstGeom>
          <a:noFill/>
        </p:spPr>
        <p:txBody>
          <a:bodyPr wrap="square" lIns="91440" tIns="45720" rIns="91440" bIns="45720" rtlCol="0" anchor="t">
            <a:spAutoFit/>
          </a:bodyPr>
          <a:lstStyle/>
          <a:p>
            <a:pPr algn="just"/>
            <a:r>
              <a:rPr lang="en-GB" sz="2400" b="1" dirty="0">
                <a:solidFill>
                  <a:schemeClr val="accent5">
                    <a:lumMod val="49000"/>
                  </a:schemeClr>
                </a:solidFill>
                <a:latin typeface="Garamond"/>
              </a:rPr>
              <a:t>Margaret Mary Alacoque</a:t>
            </a:r>
            <a:r>
              <a:rPr lang="en-GB" sz="2400" dirty="0">
                <a:solidFill>
                  <a:schemeClr val="accent5">
                    <a:lumMod val="49000"/>
                  </a:schemeClr>
                </a:solidFill>
                <a:latin typeface="Garamond"/>
              </a:rPr>
              <a:t>, VHM  was born on 22</a:t>
            </a:r>
            <a:r>
              <a:rPr lang="en-GB" sz="2400" baseline="30000" dirty="0">
                <a:solidFill>
                  <a:schemeClr val="accent5">
                    <a:lumMod val="49000"/>
                  </a:schemeClr>
                </a:solidFill>
                <a:latin typeface="Garamond"/>
              </a:rPr>
              <a:t>nd</a:t>
            </a:r>
            <a:r>
              <a:rPr lang="en-GB" sz="2400" dirty="0">
                <a:solidFill>
                  <a:schemeClr val="accent5">
                    <a:lumMod val="49000"/>
                  </a:schemeClr>
                </a:solidFill>
                <a:latin typeface="Garamond"/>
              </a:rPr>
              <a:t> July 1647 and died on 17</a:t>
            </a:r>
            <a:r>
              <a:rPr lang="en-GB" sz="2400" baseline="30000" dirty="0">
                <a:solidFill>
                  <a:schemeClr val="accent5">
                    <a:lumMod val="49000"/>
                  </a:schemeClr>
                </a:solidFill>
                <a:latin typeface="Garamond"/>
              </a:rPr>
              <a:t>th</a:t>
            </a:r>
            <a:r>
              <a:rPr lang="en-GB" sz="2400" dirty="0">
                <a:solidFill>
                  <a:schemeClr val="accent5">
                    <a:lumMod val="49000"/>
                  </a:schemeClr>
                </a:solidFill>
                <a:latin typeface="Garamond"/>
              </a:rPr>
              <a:t>  October 1690. She was a French nun in the Visitation order. She had been ill as a child and during this time offered to become a religious. As she grew older her family wanted her to marry but she was visited by a vision of Christ and became a nun at the age of 24.</a:t>
            </a:r>
          </a:p>
          <a:p>
            <a:pPr algn="just"/>
            <a:r>
              <a:rPr lang="en-GB" sz="2400" dirty="0">
                <a:solidFill>
                  <a:schemeClr val="accent5">
                    <a:lumMod val="49000"/>
                  </a:schemeClr>
                </a:solidFill>
                <a:latin typeface="Garamond"/>
              </a:rPr>
              <a:t>In the convent she saw a number of visions of Christ and as a result she promoted devotion to the Sacred Heart of Jesus in its modern form.</a:t>
            </a:r>
          </a:p>
          <a:p>
            <a:pPr algn="just"/>
            <a:endParaRPr lang="en-GB" sz="2400" dirty="0">
              <a:solidFill>
                <a:schemeClr val="accent5">
                  <a:lumMod val="49000"/>
                </a:schemeClr>
              </a:solidFill>
              <a:latin typeface="Garamond" panose="02020404030301010803" pitchFamily="18" charset="0"/>
            </a:endParaRPr>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76022" y="1956569"/>
            <a:ext cx="2835399" cy="3950227"/>
          </a:xfrm>
          <a:prstGeom prst="rect">
            <a:avLst/>
          </a:prstGeom>
        </p:spPr>
      </p:pic>
    </p:spTree>
    <p:extLst>
      <p:ext uri="{BB962C8B-B14F-4D97-AF65-F5344CB8AC3E}">
        <p14:creationId xmlns:p14="http://schemas.microsoft.com/office/powerpoint/2010/main" val="20109011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D57154-ED97-5547-FCAA-4D6F2CDABF26}"/>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5E045FD0-7439-FCAC-4542-E4E559B365BA}"/>
              </a:ext>
            </a:extLst>
          </p:cNvPr>
          <p:cNvSpPr txBox="1"/>
          <p:nvPr/>
        </p:nvSpPr>
        <p:spPr>
          <a:xfrm>
            <a:off x="10098064" y="6297976"/>
            <a:ext cx="1544637" cy="523220"/>
          </a:xfrm>
          <a:prstGeom prst="rect">
            <a:avLst/>
          </a:prstGeom>
          <a:noFill/>
        </p:spPr>
        <p:txBody>
          <a:bodyPr wrap="square" rtlCol="0">
            <a:spAutoFit/>
          </a:bodyPr>
          <a:lstStyle/>
          <a:p>
            <a:r>
              <a:rPr lang="en-GB" sz="2800" b="1" dirty="0">
                <a:solidFill>
                  <a:schemeClr val="accent1">
                    <a:lumMod val="50000"/>
                  </a:schemeClr>
                </a:solidFill>
              </a:rPr>
              <a:t>BDES</a:t>
            </a:r>
          </a:p>
        </p:txBody>
      </p:sp>
      <p:sp>
        <p:nvSpPr>
          <p:cNvPr id="8" name="Title 1">
            <a:extLst>
              <a:ext uri="{FF2B5EF4-FFF2-40B4-BE49-F238E27FC236}">
                <a16:creationId xmlns:a16="http://schemas.microsoft.com/office/drawing/2014/main" id="{16609C3E-24F9-DB4C-F66E-C330E987C579}"/>
              </a:ext>
            </a:extLst>
          </p:cNvPr>
          <p:cNvSpPr txBox="1">
            <a:spLocks/>
          </p:cNvSpPr>
          <p:nvPr/>
        </p:nvSpPr>
        <p:spPr>
          <a:xfrm>
            <a:off x="3678314" y="177702"/>
            <a:ext cx="8462200" cy="1406706"/>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5400" dirty="0">
                <a:solidFill>
                  <a:schemeClr val="accent5">
                    <a:lumMod val="49000"/>
                  </a:schemeClr>
                </a:solidFill>
                <a:latin typeface="Garamond"/>
              </a:rPr>
              <a:t>St Ignatius of Antioch</a:t>
            </a:r>
            <a:endParaRPr lang="en-US">
              <a:solidFill>
                <a:schemeClr val="accent5">
                  <a:lumMod val="49000"/>
                </a:schemeClr>
              </a:solidFill>
              <a:ea typeface="Calibri Light"/>
              <a:cs typeface="Calibri Light"/>
            </a:endParaRPr>
          </a:p>
          <a:p>
            <a:pPr algn="ctr"/>
            <a:r>
              <a:rPr lang="en-GB" sz="5400" dirty="0">
                <a:solidFill>
                  <a:schemeClr val="accent5">
                    <a:lumMod val="49000"/>
                  </a:schemeClr>
                </a:solidFill>
                <a:latin typeface="Garamond"/>
              </a:rPr>
              <a:t>17th October</a:t>
            </a:r>
          </a:p>
        </p:txBody>
      </p:sp>
      <p:sp>
        <p:nvSpPr>
          <p:cNvPr id="4" name="TextBox 3">
            <a:extLst>
              <a:ext uri="{FF2B5EF4-FFF2-40B4-BE49-F238E27FC236}">
                <a16:creationId xmlns:a16="http://schemas.microsoft.com/office/drawing/2014/main" id="{46225E38-4473-22F8-4F86-2B1C0747DA74}"/>
              </a:ext>
            </a:extLst>
          </p:cNvPr>
          <p:cNvSpPr txBox="1"/>
          <p:nvPr/>
        </p:nvSpPr>
        <p:spPr>
          <a:xfrm>
            <a:off x="5758405" y="2359148"/>
            <a:ext cx="6313990" cy="430887"/>
          </a:xfrm>
          <a:prstGeom prst="rect">
            <a:avLst/>
          </a:prstGeom>
          <a:noFill/>
        </p:spPr>
        <p:txBody>
          <a:bodyPr wrap="square" rtlCol="0">
            <a:spAutoFit/>
          </a:bodyPr>
          <a:lstStyle/>
          <a:p>
            <a:pPr algn="just"/>
            <a:endParaRPr lang="en-GB" sz="2200" dirty="0"/>
          </a:p>
        </p:txBody>
      </p:sp>
      <p:pic>
        <p:nvPicPr>
          <p:cNvPr id="7" name="Content Placeholder 4">
            <a:extLst>
              <a:ext uri="{FF2B5EF4-FFF2-40B4-BE49-F238E27FC236}">
                <a16:creationId xmlns:a16="http://schemas.microsoft.com/office/drawing/2014/main" id="{E9B93E5B-07E4-9970-DFB9-AA71A47CC1D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54592" y="5906796"/>
            <a:ext cx="771525" cy="914400"/>
          </a:xfrm>
          <a:prstGeom prst="rect">
            <a:avLst/>
          </a:prstGeom>
        </p:spPr>
      </p:pic>
      <p:sp>
        <p:nvSpPr>
          <p:cNvPr id="5" name="TextBox 4">
            <a:extLst>
              <a:ext uri="{FF2B5EF4-FFF2-40B4-BE49-F238E27FC236}">
                <a16:creationId xmlns:a16="http://schemas.microsoft.com/office/drawing/2014/main" id="{26DB1C28-C789-BC2B-E02E-F58E9B7F85AD}"/>
              </a:ext>
            </a:extLst>
          </p:cNvPr>
          <p:cNvSpPr txBox="1"/>
          <p:nvPr/>
        </p:nvSpPr>
        <p:spPr>
          <a:xfrm>
            <a:off x="5764430" y="1882347"/>
            <a:ext cx="6110412" cy="452431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2400" dirty="0">
                <a:solidFill>
                  <a:srgbClr val="002060"/>
                </a:solidFill>
                <a:latin typeface="Garamond"/>
              </a:rPr>
              <a:t>Ignatius was the third Bishop of Antioch after St Peter and </a:t>
            </a:r>
            <a:r>
              <a:rPr lang="en-GB" sz="2400" err="1">
                <a:solidFill>
                  <a:srgbClr val="002060"/>
                </a:solidFill>
                <a:latin typeface="Garamond"/>
              </a:rPr>
              <a:t>Evodius</a:t>
            </a:r>
            <a:r>
              <a:rPr lang="en-GB" sz="2400" dirty="0">
                <a:solidFill>
                  <a:srgbClr val="002060"/>
                </a:solidFill>
                <a:latin typeface="Garamond"/>
              </a:rPr>
              <a:t>. For this role he was arrested, condemned to death and sent to Rome to be thrown into the arena with the wild beast. This is why he is so often pictured in this way.</a:t>
            </a:r>
          </a:p>
          <a:p>
            <a:pPr algn="ctr"/>
            <a:endParaRPr lang="en-GB" sz="2400" dirty="0">
              <a:solidFill>
                <a:srgbClr val="002060"/>
              </a:solidFill>
              <a:latin typeface="Garamond"/>
            </a:endParaRPr>
          </a:p>
          <a:p>
            <a:pPr algn="ctr"/>
            <a:r>
              <a:rPr lang="en-GB" sz="2400" dirty="0">
                <a:solidFill>
                  <a:srgbClr val="002060"/>
                </a:solidFill>
                <a:latin typeface="Garamond"/>
              </a:rPr>
              <a:t>He was a powerful letter-writer in which he would support Christians with their challenges in Christian living, give advice on Church structure, and talk at length about Christian theology. The Church awes a lot of its understanding of early Church history to St. Ignatius.</a:t>
            </a:r>
          </a:p>
        </p:txBody>
      </p:sp>
      <p:pic>
        <p:nvPicPr>
          <p:cNvPr id="3" name="Picture 2" descr="A screenshot of a computer&#10;&#10;AI-generated content may be incorrect.">
            <a:extLst>
              <a:ext uri="{FF2B5EF4-FFF2-40B4-BE49-F238E27FC236}">
                <a16:creationId xmlns:a16="http://schemas.microsoft.com/office/drawing/2014/main" id="{8F960206-F287-B4FD-9EA3-376B094932C6}"/>
              </a:ext>
            </a:extLst>
          </p:cNvPr>
          <p:cNvPicPr>
            <a:picLocks noChangeAspect="1"/>
          </p:cNvPicPr>
          <p:nvPr/>
        </p:nvPicPr>
        <p:blipFill>
          <a:blip r:embed="rId3"/>
          <a:srcRect l="29139" t="8408" r="29517" b="7931"/>
          <a:stretch>
            <a:fillRect/>
          </a:stretch>
        </p:blipFill>
        <p:spPr>
          <a:xfrm>
            <a:off x="834081" y="1719648"/>
            <a:ext cx="4433206" cy="5037202"/>
          </a:xfrm>
          <a:prstGeom prst="rect">
            <a:avLst/>
          </a:prstGeom>
        </p:spPr>
      </p:pic>
    </p:spTree>
    <p:extLst>
      <p:ext uri="{BB962C8B-B14F-4D97-AF65-F5344CB8AC3E}">
        <p14:creationId xmlns:p14="http://schemas.microsoft.com/office/powerpoint/2010/main" val="9687043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06149" y="2782249"/>
            <a:ext cx="6385769" cy="3785652"/>
          </a:xfrm>
          <a:prstGeom prst="rect">
            <a:avLst/>
          </a:prstGeom>
          <a:noFill/>
        </p:spPr>
        <p:txBody>
          <a:bodyPr wrap="square" lIns="91440" tIns="45720" rIns="91440" bIns="45720" rtlCol="0" anchor="t">
            <a:spAutoFit/>
          </a:bodyPr>
          <a:lstStyle/>
          <a:p>
            <a:pPr algn="just"/>
            <a:r>
              <a:rPr lang="en-GB" sz="2400" dirty="0">
                <a:latin typeface="Garamond"/>
              </a:rPr>
              <a:t>One of the four Evangelists, the Gospel writers,  Saint Luke was a follower of St Paul and by tradition a physician. </a:t>
            </a:r>
          </a:p>
          <a:p>
            <a:pPr algn="just"/>
            <a:r>
              <a:rPr lang="en-GB" sz="2400" dirty="0">
                <a:latin typeface="Garamond"/>
              </a:rPr>
              <a:t>He is thought to have written both the Gospel that bears his name and the Acts of the Apostles, found in the New Testament. </a:t>
            </a:r>
          </a:p>
          <a:p>
            <a:pPr algn="just"/>
            <a:r>
              <a:rPr lang="en-GB" sz="2400" dirty="0">
                <a:latin typeface="Garamond"/>
              </a:rPr>
              <a:t>As well as being the patron saint of doctors he is also the patron saint of artists as according to an ancient story he was the painter of an icon of </a:t>
            </a:r>
            <a:r>
              <a:rPr lang="en-GB" sz="2400" dirty="0">
                <a:solidFill>
                  <a:schemeClr val="bg1"/>
                </a:solidFill>
                <a:latin typeface="Garamond"/>
              </a:rPr>
              <a:t>xxx</a:t>
            </a:r>
            <a:r>
              <a:rPr lang="en-GB" sz="2400" dirty="0">
                <a:latin typeface="Garamond"/>
              </a:rPr>
              <a:t> the Madonna and Christ Child.</a:t>
            </a:r>
          </a:p>
        </p:txBody>
      </p:sp>
      <p:sp>
        <p:nvSpPr>
          <p:cNvPr id="6" name="TextBox 5"/>
          <p:cNvSpPr txBox="1"/>
          <p:nvPr/>
        </p:nvSpPr>
        <p:spPr>
          <a:xfrm>
            <a:off x="10195718" y="6306291"/>
            <a:ext cx="1544637" cy="523220"/>
          </a:xfrm>
          <a:prstGeom prst="rect">
            <a:avLst/>
          </a:prstGeom>
          <a:noFill/>
        </p:spPr>
        <p:txBody>
          <a:bodyPr wrap="square" rtlCol="0">
            <a:spAutoFit/>
          </a:bodyPr>
          <a:lstStyle/>
          <a:p>
            <a:r>
              <a:rPr lang="en-GB" sz="2800" b="1" dirty="0">
                <a:solidFill>
                  <a:schemeClr val="accent1">
                    <a:lumMod val="50000"/>
                  </a:schemeClr>
                </a:solidFill>
              </a:rPr>
              <a:t>BDES</a:t>
            </a:r>
          </a:p>
        </p:txBody>
      </p:sp>
      <p:sp>
        <p:nvSpPr>
          <p:cNvPr id="8" name="Title 1"/>
          <p:cNvSpPr txBox="1">
            <a:spLocks/>
          </p:cNvSpPr>
          <p:nvPr/>
        </p:nvSpPr>
        <p:spPr>
          <a:xfrm>
            <a:off x="6787227" y="298650"/>
            <a:ext cx="5004691" cy="2085627"/>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altLang="en-US" sz="6600" dirty="0">
                <a:solidFill>
                  <a:schemeClr val="accent5">
                    <a:lumMod val="75000"/>
                  </a:schemeClr>
                </a:solidFill>
                <a:latin typeface="Garamond"/>
              </a:rPr>
              <a:t>St Luke :               18</a:t>
            </a:r>
            <a:r>
              <a:rPr lang="en-GB" altLang="en-US" sz="6600" baseline="30000" dirty="0">
                <a:solidFill>
                  <a:schemeClr val="accent5">
                    <a:lumMod val="75000"/>
                  </a:schemeClr>
                </a:solidFill>
                <a:latin typeface="Garamond"/>
              </a:rPr>
              <a:t>th</a:t>
            </a:r>
            <a:r>
              <a:rPr lang="en-GB" altLang="en-US" sz="6600" dirty="0">
                <a:solidFill>
                  <a:schemeClr val="accent5">
                    <a:lumMod val="75000"/>
                  </a:schemeClr>
                </a:solidFill>
                <a:latin typeface="Garamond"/>
              </a:rPr>
              <a:t> October  </a:t>
            </a:r>
            <a:endParaRPr lang="en-GB" sz="6600" dirty="0">
              <a:solidFill>
                <a:schemeClr val="accent5">
                  <a:lumMod val="75000"/>
                </a:schemeClr>
              </a:solidFill>
              <a:latin typeface="Garamond"/>
            </a:endParaRPr>
          </a:p>
        </p:txBody>
      </p:sp>
      <p:sp>
        <p:nvSpPr>
          <p:cNvPr id="3" name="TextBox 2"/>
          <p:cNvSpPr txBox="1"/>
          <p:nvPr/>
        </p:nvSpPr>
        <p:spPr>
          <a:xfrm>
            <a:off x="4855135" y="3098729"/>
            <a:ext cx="6770808" cy="430887"/>
          </a:xfrm>
          <a:prstGeom prst="rect">
            <a:avLst/>
          </a:prstGeom>
          <a:noFill/>
        </p:spPr>
        <p:txBody>
          <a:bodyPr wrap="square" rtlCol="0">
            <a:spAutoFit/>
          </a:bodyPr>
          <a:lstStyle/>
          <a:p>
            <a:pPr algn="just"/>
            <a:r>
              <a:rPr lang="en-GB" sz="2200" dirty="0">
                <a:latin typeface="Garamond" panose="02020404030301010803" pitchFamily="18" charset="0"/>
              </a:rPr>
              <a:t> </a:t>
            </a:r>
          </a:p>
        </p:txBody>
      </p:sp>
      <p:pic>
        <p:nvPicPr>
          <p:cNvPr id="7"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83936" y="5849091"/>
            <a:ext cx="771525" cy="914400"/>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5484" y="281396"/>
            <a:ext cx="5004690" cy="6295208"/>
          </a:xfrm>
          <a:prstGeom prst="rect">
            <a:avLst/>
          </a:prstGeom>
        </p:spPr>
      </p:pic>
      <p:sp>
        <p:nvSpPr>
          <p:cNvPr id="9" name="Rectangle 8">
            <a:extLst>
              <a:ext uri="{FF2B5EF4-FFF2-40B4-BE49-F238E27FC236}">
                <a16:creationId xmlns:a16="http://schemas.microsoft.com/office/drawing/2014/main" id="{7DF899B5-3FE7-892F-DE40-292150E5CBFA}"/>
              </a:ext>
            </a:extLst>
          </p:cNvPr>
          <p:cNvSpPr/>
          <p:nvPr/>
        </p:nvSpPr>
        <p:spPr>
          <a:xfrm>
            <a:off x="4343400" y="171451"/>
            <a:ext cx="2000250" cy="2533650"/>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p:cNvPicPr>
            <a:picLocks noChangeAspect="1"/>
          </p:cNvPicPr>
          <p:nvPr/>
        </p:nvPicPr>
        <p:blipFill>
          <a:blip r:embed="rId4"/>
          <a:stretch>
            <a:fillRect/>
          </a:stretch>
        </p:blipFill>
        <p:spPr>
          <a:xfrm>
            <a:off x="4425629" y="281396"/>
            <a:ext cx="1841821" cy="2344281"/>
          </a:xfrm>
          <a:prstGeom prst="rect">
            <a:avLst/>
          </a:prstGeom>
          <a:solidFill>
            <a:schemeClr val="tx1"/>
          </a:solidFill>
          <a:ln w="28575">
            <a:solidFill>
              <a:schemeClr val="tx1"/>
            </a:solidFill>
          </a:ln>
        </p:spPr>
      </p:pic>
    </p:spTree>
    <p:extLst>
      <p:ext uri="{BB962C8B-B14F-4D97-AF65-F5344CB8AC3E}">
        <p14:creationId xmlns:p14="http://schemas.microsoft.com/office/powerpoint/2010/main" val="244271203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1674C4D908A1454EA680D99890B63DD8" ma:contentTypeVersion="11" ma:contentTypeDescription="Create a new document." ma:contentTypeScope="" ma:versionID="9402c1d68d3900ee211fc7516b8e0b3d">
  <xsd:schema xmlns:xsd="http://www.w3.org/2001/XMLSchema" xmlns:xs="http://www.w3.org/2001/XMLSchema" xmlns:p="http://schemas.microsoft.com/office/2006/metadata/properties" xmlns:ns3="66f78821-969e-443f-8b7e-99ce487fda93" targetNamespace="http://schemas.microsoft.com/office/2006/metadata/properties" ma:root="true" ma:fieldsID="41d38482d1c0efd77029f8be5c83b58b" ns3:_="">
    <xsd:import namespace="66f78821-969e-443f-8b7e-99ce487fda93"/>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DateTaken" minOccurs="0"/>
                <xsd:element ref="ns3:MediaLengthInSeconds" minOccurs="0"/>
                <xsd:element ref="ns3:MediaServiceAutoTags" minOccurs="0"/>
                <xsd:element ref="ns3:MediaServiceLocation" minOccurs="0"/>
                <xsd:element ref="ns3:MediaServiceGenerationTime" minOccurs="0"/>
                <xsd:element ref="ns3:MediaServiceEventHashCode"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6f78821-969e-443f-8b7e-99ce487fda9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Length (seconds)" ma:internalName="MediaLengthInSeconds" ma:readOnly="true">
      <xsd:simpleType>
        <xsd:restriction base="dms:Unknown"/>
      </xsd:simpleType>
    </xsd:element>
    <xsd:element name="MediaServiceAutoTags" ma:index="14" nillable="true" ma:displayName="Tags" ma:internalName="MediaServiceAutoTags"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471895A-9627-4D5A-93F3-5760510F593D}">
  <ds:schemaRefs>
    <ds:schemaRef ds:uri="http://schemas.microsoft.com/sharepoint/v3/contenttype/forms"/>
  </ds:schemaRefs>
</ds:datastoreItem>
</file>

<file path=customXml/itemProps2.xml><?xml version="1.0" encoding="utf-8"?>
<ds:datastoreItem xmlns:ds="http://schemas.openxmlformats.org/officeDocument/2006/customXml" ds:itemID="{5F5F0585-C9A4-4F37-BF45-19570350497D}">
  <ds:schemaRefs>
    <ds:schemaRef ds:uri="http://purl.org/dc/terms/"/>
    <ds:schemaRef ds:uri="http://schemas.openxmlformats.org/package/2006/metadata/core-properties"/>
    <ds:schemaRef ds:uri="http://schemas.microsoft.com/office/2006/documentManagement/types"/>
    <ds:schemaRef ds:uri="http://purl.org/dc/dcmitype/"/>
    <ds:schemaRef ds:uri="http://schemas.microsoft.com/office/infopath/2007/PartnerControls"/>
    <ds:schemaRef ds:uri="66f78821-969e-443f-8b7e-99ce487fda93"/>
    <ds:schemaRef ds:uri="http://purl.org/dc/elements/1.1/"/>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C51E2457-5AA8-4476-B0FB-665F6FA1918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6f78821-969e-443f-8b7e-99ce487fda9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TotalTime>
  <Words>687</Words>
  <Application>Microsoft Office PowerPoint</Application>
  <PresentationFormat>Widescreen</PresentationFormat>
  <Paragraphs>61</Paragraphs>
  <Slides>11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Calibri</vt:lpstr>
      <vt:lpstr>Calibri Light</vt:lpstr>
      <vt:lpstr>Garamond</vt:lpstr>
      <vt:lpstr>Office Theme</vt:lpstr>
      <vt:lpstr>PowerPoint Presentation</vt:lpstr>
      <vt:lpstr>PowerPoint Presentation</vt:lpstr>
      <vt:lpstr>World Mission Sunday</vt:lpstr>
      <vt:lpstr>PowerPoint Presentation</vt:lpstr>
      <vt:lpstr>PowerPoint Presentation</vt:lpstr>
      <vt:lpstr>PowerPoint Presentation</vt:lpstr>
      <vt:lpstr>PowerPoint Presentation</vt:lpstr>
      <vt:lpstr>PowerPoint Presentation</vt:lpstr>
      <vt:lpstr>PowerPoint Presentation</vt:lpstr>
      <vt:lpstr>YOUCAT WEEKLY SELECTION</vt:lpstr>
      <vt:lpstr>PowerPoint Presentation</vt:lpstr>
    </vt:vector>
  </TitlesOfParts>
  <Company>Diocese Of Brentwood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Sophie Russell</dc:creator>
  <cp:lastModifiedBy>Lisa Gunther</cp:lastModifiedBy>
  <cp:revision>1028</cp:revision>
  <dcterms:created xsi:type="dcterms:W3CDTF">2019-09-06T14:56:38Z</dcterms:created>
  <dcterms:modified xsi:type="dcterms:W3CDTF">2025-10-20T12:16:43Z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0x0101001674C4D908A1454EA680D99890B63DD8</vt:lpwstr>
  </property>
</Properties>
</file>