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94" r:id="rId5"/>
    <p:sldId id="396" r:id="rId6"/>
    <p:sldId id="297" r:id="rId7"/>
    <p:sldId id="360" r:id="rId8"/>
    <p:sldId id="331" r:id="rId9"/>
    <p:sldId id="402" r:id="rId10"/>
    <p:sldId id="4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73D"/>
    <a:srgbClr val="143350"/>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565447-A8E0-445C-B717-2DFFBD3800A7}" v="14" dt="2025-09-17T10:51:50.8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autoAdjust="0"/>
    <p:restoredTop sz="94660"/>
  </p:normalViewPr>
  <p:slideViewPr>
    <p:cSldViewPr snapToGrid="0">
      <p:cViewPr varScale="1">
        <p:scale>
          <a:sx n="77" d="100"/>
          <a:sy n="77" d="100"/>
        </p:scale>
        <p:origin x="2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20/10/2025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20/10/2025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1" name="Picture 10">
            <a:extLst>
              <a:ext uri="{FF2B5EF4-FFF2-40B4-BE49-F238E27FC236}">
                <a16:creationId xmlns:a16="http://schemas.microsoft.com/office/drawing/2014/main" id="{E3ABC084-942A-C9E7-185F-9E701C3035F8}"/>
              </a:ext>
            </a:extLst>
          </p:cNvPr>
          <p:cNvPicPr>
            <a:picLocks noChangeAspect="1"/>
          </p:cNvPicPr>
          <p:nvPr/>
        </p:nvPicPr>
        <p:blipFill>
          <a:blip r:embed="rId4"/>
          <a:srcRect t="12801" b="10192"/>
          <a:stretch>
            <a:fillRect/>
          </a:stretch>
        </p:blipFill>
        <p:spPr>
          <a:xfrm>
            <a:off x="2621630" y="1994814"/>
            <a:ext cx="6800768" cy="2916962"/>
          </a:xfrm>
          <a:prstGeom prst="rect">
            <a:avLst/>
          </a:prstGeom>
        </p:spPr>
      </p:pic>
    </p:spTree>
    <p:extLst>
      <p:ext uri="{BB962C8B-B14F-4D97-AF65-F5344CB8AC3E}">
        <p14:creationId xmlns:p14="http://schemas.microsoft.com/office/powerpoint/2010/main" val="3196370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Rectangle 1"/>
          <p:cNvSpPr/>
          <p:nvPr/>
        </p:nvSpPr>
        <p:spPr>
          <a:xfrm>
            <a:off x="6096000" y="1902399"/>
            <a:ext cx="5542533" cy="4246484"/>
          </a:xfrm>
          <a:prstGeom prst="rect">
            <a:avLst/>
          </a:prstGeom>
        </p:spPr>
        <p:txBody>
          <a:bodyPr wrap="square">
            <a:spAutoFit/>
          </a:bodyPr>
          <a:lstStyle/>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Look at Jesus                                        in the </a:t>
            </a:r>
            <a:r>
              <a:rPr lang="en-US" sz="2800" dirty="0" err="1">
                <a:latin typeface="Garamond" panose="02020404030301010803" pitchFamily="18" charset="0"/>
                <a:ea typeface="Calibri" panose="020F0502020204030204" pitchFamily="34" charset="0"/>
                <a:cs typeface="Times New Roman" panose="02020603050405020304" pitchFamily="18" charset="0"/>
              </a:rPr>
              <a:t>centre</a:t>
            </a:r>
            <a:r>
              <a:rPr lang="en-US" sz="2800" dirty="0">
                <a:latin typeface="Garamond" panose="02020404030301010803" pitchFamily="18" charset="0"/>
                <a:ea typeface="Calibri" panose="020F0502020204030204" pitchFamily="34" charset="0"/>
                <a:cs typeface="Times New Roman" panose="02020603050405020304" pitchFamily="18" charset="0"/>
              </a:rPr>
              <a:t> of the crowd. </a:t>
            </a:r>
          </a:p>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Jesus’ right hand is raised                   to show that He is teaching. </a:t>
            </a:r>
          </a:p>
          <a:p>
            <a:pPr algn="ctr">
              <a:lnSpc>
                <a:spcPct val="107000"/>
              </a:lnSpc>
              <a:spcAft>
                <a:spcPts val="800"/>
              </a:spcAft>
              <a:buNone/>
            </a:pPr>
            <a:r>
              <a:rPr lang="en-US" sz="2800" dirty="0">
                <a:latin typeface="Garamond" panose="02020404030301010803" pitchFamily="18" charset="0"/>
                <a:ea typeface="Calibri" panose="020F0502020204030204" pitchFamily="34" charset="0"/>
                <a:cs typeface="Times New Roman" panose="02020603050405020304" pitchFamily="18" charset="0"/>
              </a:rPr>
              <a:t>People at the time often addressed Him as “Rabbi” : teacher.</a:t>
            </a:r>
            <a:endParaRPr lang="en-GB" sz="2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2000" b="1" dirty="0">
                <a:latin typeface="Garamond" panose="02020404030301010803" pitchFamily="18" charset="0"/>
                <a:ea typeface="Calibri" panose="020F0502020204030204" pitchFamily="34" charset="0"/>
                <a:cs typeface="Times New Roman" panose="02020603050405020304" pitchFamily="18" charset="0"/>
              </a:rPr>
              <a:t>- CAFOD </a:t>
            </a:r>
            <a:r>
              <a:rPr lang="en-US" sz="2000" b="1" dirty="0">
                <a:latin typeface="Garamond" panose="02020404030301010803" pitchFamily="18" charset="0"/>
              </a:rPr>
              <a:t>Jubilee 2025 :                                        Exploring the Jubilee Icon</a:t>
            </a:r>
          </a:p>
          <a:p>
            <a:pPr algn="ctr">
              <a:lnSpc>
                <a:spcPct val="107000"/>
              </a:lnSpc>
              <a:spcAft>
                <a:spcPts val="800"/>
              </a:spcAft>
              <a:buNone/>
            </a:pPr>
            <a:endParaRPr lang="en-GB" sz="2000" b="1"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9" name="Title 1"/>
          <p:cNvSpPr txBox="1">
            <a:spLocks/>
          </p:cNvSpPr>
          <p:nvPr/>
        </p:nvSpPr>
        <p:spPr>
          <a:xfrm>
            <a:off x="279972" y="185958"/>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Reflection </a:t>
            </a:r>
          </a:p>
        </p:txBody>
      </p:sp>
      <p:pic>
        <p:nvPicPr>
          <p:cNvPr id="8" name="Picture 7">
            <a:extLst>
              <a:ext uri="{FF2B5EF4-FFF2-40B4-BE49-F238E27FC236}">
                <a16:creationId xmlns:a16="http://schemas.microsoft.com/office/drawing/2014/main" id="{5BB46D0B-A337-2B17-2CC2-EA7F7AD3ACBA}"/>
              </a:ext>
            </a:extLst>
          </p:cNvPr>
          <p:cNvPicPr>
            <a:picLocks noChangeAspect="1"/>
          </p:cNvPicPr>
          <p:nvPr/>
        </p:nvPicPr>
        <p:blipFill>
          <a:blip r:embed="rId3"/>
          <a:srcRect l="240" r="565"/>
          <a:stretch>
            <a:fillRect/>
          </a:stretch>
        </p:blipFill>
        <p:spPr>
          <a:xfrm>
            <a:off x="279972" y="1972589"/>
            <a:ext cx="5895975" cy="4533943"/>
          </a:xfrm>
          <a:prstGeom prst="rect">
            <a:avLst/>
          </a:prstGeom>
        </p:spPr>
      </p:pic>
    </p:spTree>
    <p:extLst>
      <p:ext uri="{BB962C8B-B14F-4D97-AF65-F5344CB8AC3E}">
        <p14:creationId xmlns:p14="http://schemas.microsoft.com/office/powerpoint/2010/main" val="86346942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6304577" y="2289661"/>
            <a:ext cx="5611198" cy="3520066"/>
          </a:xfrm>
          <a:prstGeom prst="rect">
            <a:avLst/>
          </a:prstGeom>
        </p:spPr>
        <p:txBody>
          <a:bodyPr wrap="square">
            <a:spAutoFit/>
          </a:bodyPr>
          <a:lstStyle/>
          <a:p>
            <a:pPr algn="ctr"/>
            <a:r>
              <a:rPr lang="en-GB" sz="2000" b="1" i="0" dirty="0">
                <a:solidFill>
                  <a:srgbClr val="00B050"/>
                </a:solidFill>
                <a:effectLst/>
                <a:latin typeface="Garamond" panose="02020404030301010803" pitchFamily="18" charset="0"/>
              </a:rPr>
              <a:t>30</a:t>
            </a:r>
            <a:r>
              <a:rPr lang="en-GB" sz="2000" b="1" i="0" baseline="30000" dirty="0">
                <a:solidFill>
                  <a:srgbClr val="00B050"/>
                </a:solidFill>
                <a:effectLst/>
                <a:latin typeface="Garamond" panose="02020404030301010803" pitchFamily="18" charset="0"/>
              </a:rPr>
              <a:t>th</a:t>
            </a:r>
            <a:r>
              <a:rPr lang="en-GB" sz="2000" b="1" i="0" dirty="0">
                <a:solidFill>
                  <a:srgbClr val="00B050"/>
                </a:solidFill>
                <a:effectLst/>
                <a:latin typeface="Garamond" panose="02020404030301010803" pitchFamily="18" charset="0"/>
              </a:rPr>
              <a:t> Sunday in Ordinary Time        </a:t>
            </a:r>
            <a:r>
              <a:rPr lang="en-GB" sz="2000" b="1" i="0" dirty="0">
                <a:solidFill>
                  <a:srgbClr val="FF0000"/>
                </a:solidFill>
                <a:effectLst/>
                <a:latin typeface="Garamond" panose="02020404030301010803" pitchFamily="18" charset="0"/>
              </a:rPr>
              <a:t>                       </a:t>
            </a:r>
            <a:r>
              <a:rPr lang="en-GB" sz="3600" b="1" dirty="0">
                <a:latin typeface="Garamond" panose="02020404030301010803" pitchFamily="18" charset="0"/>
              </a:rPr>
              <a:t>19</a:t>
            </a:r>
            <a:r>
              <a:rPr lang="en-GB" sz="3600" b="1" baseline="30000" dirty="0">
                <a:latin typeface="Garamond" panose="02020404030301010803" pitchFamily="18" charset="0"/>
              </a:rPr>
              <a:t>th</a:t>
            </a:r>
            <a:r>
              <a:rPr lang="en-GB" sz="3600" b="1" dirty="0">
                <a:latin typeface="Garamond" panose="02020404030301010803" pitchFamily="18" charset="0"/>
              </a:rPr>
              <a:t> October 2025</a:t>
            </a:r>
            <a:r>
              <a:rPr lang="en-GB" sz="3600" dirty="0">
                <a:latin typeface="Garamond" panose="02020404030301010803" pitchFamily="18" charset="0"/>
              </a:rPr>
              <a:t>   </a:t>
            </a:r>
            <a:r>
              <a:rPr lang="en-GB" sz="500" dirty="0">
                <a:latin typeface="Garamond" panose="02020404030301010803" pitchFamily="18" charset="0"/>
              </a:rPr>
              <a:t> </a:t>
            </a:r>
          </a:p>
          <a:p>
            <a:pPr algn="ctr"/>
            <a:endParaRPr lang="en-GB" sz="500" dirty="0">
              <a:latin typeface="Garamond" panose="02020404030301010803" pitchFamily="18" charset="0"/>
            </a:endParaRPr>
          </a:p>
          <a:p>
            <a:pPr algn="ctr"/>
            <a:endParaRPr lang="en-GB" sz="500" dirty="0">
              <a:latin typeface="Garamond" panose="02020404030301010803" pitchFamily="18" charset="0"/>
            </a:endParaRPr>
          </a:p>
          <a:p>
            <a:pPr algn="ctr"/>
            <a:r>
              <a:rPr lang="en-GB" sz="3200" dirty="0">
                <a:latin typeface="Garamond" panose="02020404030301010803" pitchFamily="18" charset="0"/>
              </a:rPr>
              <a:t>In the Gospel of Luke,       </a:t>
            </a:r>
          </a:p>
          <a:p>
            <a:pPr algn="ctr"/>
            <a:r>
              <a:rPr lang="en-GB" sz="3200" dirty="0">
                <a:latin typeface="Garamond" panose="02020404030301010803" pitchFamily="18" charset="0"/>
              </a:rPr>
              <a:t>Jesus tells us that</a:t>
            </a:r>
            <a:endParaRPr lang="en-GB" sz="5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lnSpc>
                <a:spcPct val="107000"/>
              </a:lnSpc>
              <a:spcAft>
                <a:spcPts val="800"/>
              </a:spcAft>
            </a:pPr>
            <a:r>
              <a:rPr lang="en-GB" sz="4800" dirty="0">
                <a:latin typeface="Garamond" panose="02020404030301010803" pitchFamily="18" charset="0"/>
              </a:rPr>
              <a:t>  </a:t>
            </a:r>
            <a:r>
              <a:rPr lang="en-GB" sz="3800" dirty="0">
                <a:latin typeface="Garamond" panose="02020404030301010803" pitchFamily="18" charset="0"/>
              </a:rPr>
              <a:t>“He will see that                    they get justice.”</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10" name="Picture 2" descr="A man praying with hands raised up to the sky, symbolizing seeking justice from God">
            <a:extLst>
              <a:ext uri="{FF2B5EF4-FFF2-40B4-BE49-F238E27FC236}">
                <a16:creationId xmlns:a16="http://schemas.microsoft.com/office/drawing/2014/main" id="{1919EB6E-4E16-4234-F46C-B3A709274D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3143" y="2289660"/>
            <a:ext cx="6421807" cy="4283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5">
                    <a:lumMod val="75000"/>
                  </a:schemeClr>
                </a:solidFill>
                <a:latin typeface="Garamond" panose="02020404030301010803" pitchFamily="18" charset="0"/>
              </a:rPr>
              <a:t>Preparing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C52A67-1756-3020-59D2-15C2F34D0CEE}"/>
              </a:ext>
            </a:extLst>
          </p:cNvPr>
          <p:cNvSpPr txBox="1"/>
          <p:nvPr/>
        </p:nvSpPr>
        <p:spPr>
          <a:xfrm>
            <a:off x="5041900" y="2093419"/>
            <a:ext cx="6697662" cy="3970318"/>
          </a:xfrm>
          <a:prstGeom prst="rect">
            <a:avLst/>
          </a:prstGeom>
          <a:noFill/>
        </p:spPr>
        <p:txBody>
          <a:bodyPr wrap="square" rtlCol="0">
            <a:spAutoFit/>
          </a:bodyPr>
          <a:lstStyle/>
          <a:p>
            <a:pPr algn="ctr"/>
            <a:r>
              <a:rPr lang="en-GB" sz="6000" dirty="0">
                <a:latin typeface="Garamond" panose="02020404030301010803" pitchFamily="18" charset="0"/>
              </a:rPr>
              <a:t>“Love </a:t>
            </a:r>
          </a:p>
          <a:p>
            <a:pPr algn="ctr"/>
            <a:r>
              <a:rPr lang="en-GB" sz="6000" dirty="0">
                <a:latin typeface="Garamond" panose="02020404030301010803" pitchFamily="18" charset="0"/>
              </a:rPr>
              <a:t>one another                    in Christ.”</a:t>
            </a:r>
            <a:endParaRPr lang="en-US" sz="6000" dirty="0">
              <a:solidFill>
                <a:srgbClr val="000000"/>
              </a:solidFill>
              <a:latin typeface="Garamond" panose="02020404030301010803" pitchFamily="18" charset="0"/>
            </a:endParaRPr>
          </a:p>
          <a:p>
            <a:pPr algn="ctr"/>
            <a:endParaRPr lang="en-US" sz="1400" dirty="0">
              <a:solidFill>
                <a:srgbClr val="000000"/>
              </a:solidFill>
              <a:latin typeface="Garamond" panose="02020404030301010803" pitchFamily="18" charset="0"/>
            </a:endParaRPr>
          </a:p>
          <a:p>
            <a:pPr algn="ctr"/>
            <a:r>
              <a:rPr lang="en-US" sz="3200" dirty="0">
                <a:solidFill>
                  <a:srgbClr val="000000"/>
                </a:solidFill>
                <a:latin typeface="Garamond" panose="02020404030301010803" pitchFamily="18" charset="0"/>
              </a:rPr>
              <a:t>- Pope Leo,                                              </a:t>
            </a:r>
          </a:p>
          <a:p>
            <a:pPr algn="ctr"/>
            <a:endParaRPr lang="en-US" sz="600" dirty="0">
              <a:solidFill>
                <a:srgbClr val="000000"/>
              </a:solidFill>
              <a:latin typeface="Garamond" panose="02020404030301010803" pitchFamily="18" charset="0"/>
            </a:endParaRPr>
          </a:p>
          <a:p>
            <a:pPr algn="ctr"/>
            <a:r>
              <a:rPr lang="en-US" sz="2000" dirty="0">
                <a:solidFill>
                  <a:srgbClr val="000000"/>
                </a:solidFill>
                <a:latin typeface="Garamond" panose="02020404030301010803" pitchFamily="18" charset="0"/>
              </a:rPr>
              <a:t>August 2025</a:t>
            </a:r>
            <a:endParaRPr lang="en-GB" sz="2400" dirty="0">
              <a:latin typeface="Garamond" panose="02020404030301010803" pitchFamily="18" charset="0"/>
            </a:endParaRPr>
          </a:p>
        </p:txBody>
      </p:sp>
    </p:spTree>
    <p:extLst>
      <p:ext uri="{BB962C8B-B14F-4D97-AF65-F5344CB8AC3E}">
        <p14:creationId xmlns:p14="http://schemas.microsoft.com/office/powerpoint/2010/main" val="33734290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098064" y="629797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533400" y="268022"/>
            <a:ext cx="11206953" cy="158958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5400" dirty="0">
                <a:solidFill>
                  <a:schemeClr val="accent1">
                    <a:lumMod val="75000"/>
                  </a:schemeClr>
                </a:solidFill>
                <a:latin typeface="Garamond" panose="02020404030301010803" pitchFamily="18" charset="0"/>
              </a:rPr>
              <a:t>Saint Pope John Paul II : 22</a:t>
            </a:r>
            <a:r>
              <a:rPr lang="en-GB" sz="5400" baseline="30000" dirty="0">
                <a:solidFill>
                  <a:schemeClr val="accent1">
                    <a:lumMod val="75000"/>
                  </a:schemeClr>
                </a:solidFill>
                <a:latin typeface="Garamond" panose="02020404030301010803" pitchFamily="18" charset="0"/>
              </a:rPr>
              <a:t>nd</a:t>
            </a:r>
            <a:r>
              <a:rPr lang="en-GB" sz="5400" dirty="0">
                <a:solidFill>
                  <a:schemeClr val="accent1">
                    <a:lumMod val="75000"/>
                  </a:schemeClr>
                </a:solidFill>
                <a:latin typeface="Garamond" panose="02020404030301010803" pitchFamily="18" charset="0"/>
              </a:rPr>
              <a:t> October</a:t>
            </a:r>
          </a:p>
        </p:txBody>
      </p:sp>
      <p:sp>
        <p:nvSpPr>
          <p:cNvPr id="3" name="TextBox 2"/>
          <p:cNvSpPr txBox="1"/>
          <p:nvPr/>
        </p:nvSpPr>
        <p:spPr>
          <a:xfrm>
            <a:off x="3588151" y="2359148"/>
            <a:ext cx="7714921" cy="523220"/>
          </a:xfrm>
          <a:prstGeom prst="rect">
            <a:avLst/>
          </a:prstGeom>
          <a:noFill/>
        </p:spPr>
        <p:txBody>
          <a:bodyPr wrap="square" rtlCol="0">
            <a:spAutoFit/>
          </a:bodyPr>
          <a:lstStyle/>
          <a:p>
            <a:pPr algn="just"/>
            <a:endParaRPr lang="en-US" sz="2800" b="0" i="0" dirty="0">
              <a:solidFill>
                <a:srgbClr val="202122"/>
              </a:solidFill>
              <a:effectLst/>
              <a:latin typeface="Garamond" panose="02020404030301010803" pitchFamily="18" charset="0"/>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2050" name="Picture 2">
            <a:extLst>
              <a:ext uri="{FF2B5EF4-FFF2-40B4-BE49-F238E27FC236}">
                <a16:creationId xmlns:a16="http://schemas.microsoft.com/office/drawing/2014/main" id="{A3C2D049-F447-B932-BDA9-F720E8B1342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1646" y="1857611"/>
            <a:ext cx="3557601" cy="495099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771525" cy="914400"/>
          </a:xfrm>
          <a:prstGeom prst="rect">
            <a:avLst/>
          </a:prstGeom>
        </p:spPr>
      </p:pic>
      <p:sp>
        <p:nvSpPr>
          <p:cNvPr id="10" name="TextBox 9"/>
          <p:cNvSpPr txBox="1"/>
          <p:nvPr/>
        </p:nvSpPr>
        <p:spPr>
          <a:xfrm>
            <a:off x="4025433" y="1963147"/>
            <a:ext cx="7714921" cy="4755148"/>
          </a:xfrm>
          <a:prstGeom prst="rect">
            <a:avLst/>
          </a:prstGeom>
          <a:noFill/>
        </p:spPr>
        <p:txBody>
          <a:bodyPr wrap="square" rtlCol="0">
            <a:spAutoFit/>
          </a:bodyPr>
          <a:lstStyle/>
          <a:p>
            <a:pPr algn="just"/>
            <a:r>
              <a:rPr lang="en-GB" sz="1900" dirty="0">
                <a:latin typeface="Garamond" panose="02020404030301010803" pitchFamily="18" charset="0"/>
              </a:rPr>
              <a:t>Pope John Paul II was born in Poland as Karol Wojtyla before World War II.</a:t>
            </a:r>
          </a:p>
          <a:p>
            <a:pPr algn="just"/>
            <a:r>
              <a:rPr lang="en-GB" sz="1900" dirty="0">
                <a:latin typeface="Garamond" panose="02020404030301010803" pitchFamily="18" charset="0"/>
              </a:rPr>
              <a:t>He was a good sportsman, often playing in goal in football and was also involved in the theatre in his younger days.</a:t>
            </a:r>
          </a:p>
          <a:p>
            <a:pPr algn="just"/>
            <a:r>
              <a:rPr lang="en-GB" sz="1900" dirty="0">
                <a:latin typeface="Garamond" panose="02020404030301010803" pitchFamily="18" charset="0"/>
              </a:rPr>
              <a:t>He was an impressive linguist, using nine of the languages he had learnt when he became Pope.</a:t>
            </a:r>
          </a:p>
          <a:p>
            <a:pPr algn="just"/>
            <a:r>
              <a:rPr lang="en-GB" sz="1900" dirty="0">
                <a:latin typeface="Garamond" panose="02020404030301010803" pitchFamily="18" charset="0"/>
              </a:rPr>
              <a:t>His decision to become a priest came during the war; he survived having hidden from the German forces who rounded up many of the young men in Krakow.</a:t>
            </a:r>
          </a:p>
          <a:p>
            <a:pPr algn="just"/>
            <a:r>
              <a:rPr lang="en-GB" sz="1900" dirty="0">
                <a:latin typeface="Garamond" panose="02020404030301010803" pitchFamily="18" charset="0"/>
              </a:rPr>
              <a:t>He was made a Bishop in 1958 and was involved in the Second Vatican Council and in 1964 was made Archbishop of Krakow. In 1978 (the year of the three Popes) he was elected by the College of Cardinals and took the name John Paul II.</a:t>
            </a:r>
          </a:p>
          <a:p>
            <a:pPr algn="just"/>
            <a:r>
              <a:rPr lang="en-GB" sz="1900" dirty="0">
                <a:latin typeface="Garamond" panose="02020404030301010803" pitchFamily="18" charset="0"/>
              </a:rPr>
              <a:t>He pioneered World Youth Day and was very active in all areas of the Papacy.</a:t>
            </a:r>
          </a:p>
          <a:p>
            <a:pPr algn="just"/>
            <a:r>
              <a:rPr lang="en-GB" sz="1900" dirty="0">
                <a:latin typeface="Garamond" panose="02020404030301010803" pitchFamily="18" charset="0"/>
              </a:rPr>
              <a:t>He died in 2005 following a period of ill health.</a:t>
            </a:r>
          </a:p>
          <a:p>
            <a:pPr algn="just"/>
            <a:r>
              <a:rPr lang="en-GB" sz="1900" dirty="0">
                <a:latin typeface="Garamond" panose="02020404030301010803" pitchFamily="18" charset="0"/>
              </a:rPr>
              <a:t>He was beatified by his successor Pope Benedict in 2011 and canonised by </a:t>
            </a:r>
          </a:p>
          <a:p>
            <a:pPr algn="just"/>
            <a:r>
              <a:rPr lang="en-GB" sz="1900" dirty="0">
                <a:latin typeface="Garamond" panose="02020404030301010803" pitchFamily="18" charset="0"/>
              </a:rPr>
              <a:t>Pope Francis with Emeritus Pope Benedict concelebrating in 2014.</a:t>
            </a:r>
          </a:p>
          <a:p>
            <a:endParaRPr lang="en-GB" dirty="0"/>
          </a:p>
        </p:txBody>
      </p:sp>
    </p:spTree>
    <p:extLst>
      <p:ext uri="{BB962C8B-B14F-4D97-AF65-F5344CB8AC3E}">
        <p14:creationId xmlns:p14="http://schemas.microsoft.com/office/powerpoint/2010/main" val="2747319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p:spPr>
      </p:pic>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239697" y="280185"/>
            <a:ext cx="11576482" cy="1325563"/>
          </a:xfrm>
          <a:solidFill>
            <a:schemeClr val="accent1">
              <a:lumMod val="40000"/>
              <a:lumOff val="60000"/>
            </a:schemeClr>
          </a:solidFill>
          <a:ln w="57150">
            <a:solidFill>
              <a:schemeClr val="accent4">
                <a:lumMod val="75000"/>
              </a:schemeClr>
            </a:solidFill>
          </a:ln>
        </p:spPr>
        <p:txBody>
          <a:bodyPr>
            <a:normAutofit/>
          </a:bodyPr>
          <a:lstStyle/>
          <a:p>
            <a:pPr algn="ctr"/>
            <a:r>
              <a:rPr lang="en-US" sz="6000" b="1" dirty="0">
                <a:solidFill>
                  <a:srgbClr val="2E75B6"/>
                </a:solidFill>
                <a:latin typeface="Garamond" panose="02020404030301010803" pitchFamily="18" charset="0"/>
              </a:rPr>
              <a:t>YOUCAT WEEKLY SELECTION</a:t>
            </a:r>
            <a:endParaRPr lang="en-GB" sz="6000" b="1" dirty="0">
              <a:solidFill>
                <a:srgbClr val="2E75B6"/>
              </a:solidFill>
              <a:latin typeface="Garamond" panose="02020404030301010803" pitchFamily="18" charset="0"/>
            </a:endParaRPr>
          </a:p>
        </p:txBody>
      </p:sp>
      <p:sp>
        <p:nvSpPr>
          <p:cNvPr id="7" name="TextBox 6">
            <a:extLst>
              <a:ext uri="{FF2B5EF4-FFF2-40B4-BE49-F238E27FC236}">
                <a16:creationId xmlns:a16="http://schemas.microsoft.com/office/drawing/2014/main" id="{1D60F796-3A2E-1399-7B46-B0AF45C3F469}"/>
              </a:ext>
            </a:extLst>
          </p:cNvPr>
          <p:cNvSpPr txBox="1"/>
          <p:nvPr/>
        </p:nvSpPr>
        <p:spPr>
          <a:xfrm>
            <a:off x="386533" y="1779687"/>
            <a:ext cx="7485078" cy="5078313"/>
          </a:xfrm>
          <a:prstGeom prst="rect">
            <a:avLst/>
          </a:prstGeom>
          <a:noFill/>
        </p:spPr>
        <p:txBody>
          <a:bodyPr wrap="square" rtlCol="0">
            <a:spAutoFit/>
          </a:bodyPr>
          <a:lstStyle/>
          <a:p>
            <a:pPr algn="ctr"/>
            <a:r>
              <a:rPr lang="en-US" sz="2400" b="1" dirty="0">
                <a:latin typeface="Garamond" panose="02020404030301010803" pitchFamily="18" charset="0"/>
              </a:rPr>
              <a:t>#60 WHY IS JESUS THE GREATEST EXAMPLE    IN THE WORLD?</a:t>
            </a:r>
          </a:p>
          <a:p>
            <a:pPr algn="ctr">
              <a:buNone/>
            </a:pPr>
            <a:endParaRPr lang="en-US" sz="100" dirty="0">
              <a:latin typeface="Garamond" panose="02020404030301010803" pitchFamily="18" charset="0"/>
            </a:endParaRPr>
          </a:p>
          <a:p>
            <a:pPr algn="ctr">
              <a:buNone/>
            </a:pPr>
            <a:r>
              <a:rPr lang="en-US" sz="2400" dirty="0">
                <a:latin typeface="Garamond" panose="02020404030301010803" pitchFamily="18" charset="0"/>
              </a:rPr>
              <a:t>Jesus was more than an ideal man.                                        Even seemingly ideal men are sinners.                              That is why no human can be the measure of humanity. Jesus, however, was without sin.                                          We cannot know what it means to be a human,                          and what makes humans infinitely lovable </a:t>
            </a:r>
          </a:p>
          <a:p>
            <a:pPr algn="ctr">
              <a:buNone/>
            </a:pPr>
            <a:r>
              <a:rPr lang="en-US" sz="2400" dirty="0">
                <a:latin typeface="Garamond" panose="02020404030301010803" pitchFamily="18" charset="0"/>
              </a:rPr>
              <a:t> except in Jesus Christ, who </a:t>
            </a:r>
          </a:p>
          <a:p>
            <a:pPr algn="ctr">
              <a:buNone/>
            </a:pPr>
            <a:r>
              <a:rPr lang="en-US" sz="2400" dirty="0">
                <a:latin typeface="Garamond" panose="02020404030301010803" pitchFamily="18" charset="0"/>
              </a:rPr>
              <a:t>“in every respect has been tempted as we are, </a:t>
            </a:r>
          </a:p>
          <a:p>
            <a:pPr algn="ctr">
              <a:buNone/>
            </a:pPr>
            <a:r>
              <a:rPr lang="en-US" sz="2400" dirty="0">
                <a:latin typeface="Garamond" panose="02020404030301010803" pitchFamily="18" charset="0"/>
              </a:rPr>
              <a:t>yet without sinning” (Heb 4:15).</a:t>
            </a:r>
          </a:p>
          <a:p>
            <a:pPr algn="ctr">
              <a:buNone/>
            </a:pPr>
            <a:r>
              <a:rPr lang="en-US" sz="2400" dirty="0">
                <a:latin typeface="Garamond" panose="02020404030301010803" pitchFamily="18" charset="0"/>
              </a:rPr>
              <a:t> Jesus , the Son of God, is the authentic, true man.</a:t>
            </a:r>
          </a:p>
          <a:p>
            <a:pPr algn="ctr">
              <a:buNone/>
            </a:pPr>
            <a:r>
              <a:rPr lang="en-US" sz="2400" dirty="0">
                <a:latin typeface="Garamond" panose="02020404030301010803" pitchFamily="18" charset="0"/>
              </a:rPr>
              <a:t>In Him we recognize how God willed man to be.</a:t>
            </a:r>
          </a:p>
        </p:txBody>
      </p:sp>
      <p:pic>
        <p:nvPicPr>
          <p:cNvPr id="8" name="Picture 7">
            <a:extLst>
              <a:ext uri="{FF2B5EF4-FFF2-40B4-BE49-F238E27FC236}">
                <a16:creationId xmlns:a16="http://schemas.microsoft.com/office/drawing/2014/main" id="{7040FFE7-5C1A-AEAA-90CD-82918558CF7A}"/>
              </a:ext>
            </a:extLst>
          </p:cNvPr>
          <p:cNvPicPr>
            <a:picLocks noChangeAspect="1"/>
          </p:cNvPicPr>
          <p:nvPr/>
        </p:nvPicPr>
        <p:blipFill>
          <a:blip r:embed="rId3"/>
          <a:stretch>
            <a:fillRect/>
          </a:stretch>
        </p:blipFill>
        <p:spPr>
          <a:xfrm>
            <a:off x="7871611" y="1853477"/>
            <a:ext cx="2845601" cy="4196814"/>
          </a:xfrm>
          <a:prstGeom prst="rect">
            <a:avLst/>
          </a:prstGeom>
          <a:ln w="38100">
            <a:solidFill>
              <a:schemeClr val="tx1"/>
            </a:solidFill>
          </a:ln>
        </p:spPr>
      </p:pic>
    </p:spTree>
    <p:extLst>
      <p:ext uri="{BB962C8B-B14F-4D97-AF65-F5344CB8AC3E}">
        <p14:creationId xmlns:p14="http://schemas.microsoft.com/office/powerpoint/2010/main" val="188430160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8EB7C-6596-B468-8E00-E35DEE2FB88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66D5746-F101-3AF0-E1C9-8146B08F0B74}"/>
              </a:ext>
            </a:extLst>
          </p:cNvPr>
          <p:cNvSpPr>
            <a:spLocks noGrp="1"/>
          </p:cNvSpPr>
          <p:nvPr>
            <p:ph type="subTitle" idx="1"/>
          </p:nvPr>
        </p:nvSpPr>
        <p:spPr>
          <a:xfrm>
            <a:off x="1523996" y="5884888"/>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20</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October 2025</a:t>
            </a:r>
          </a:p>
        </p:txBody>
      </p:sp>
      <p:pic>
        <p:nvPicPr>
          <p:cNvPr id="4" name="Picture 3">
            <a:extLst>
              <a:ext uri="{FF2B5EF4-FFF2-40B4-BE49-F238E27FC236}">
                <a16:creationId xmlns:a16="http://schemas.microsoft.com/office/drawing/2014/main" id="{9D2DA31F-F539-254D-C51B-9E282BE0D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a:extLst>
              <a:ext uri="{FF2B5EF4-FFF2-40B4-BE49-F238E27FC236}">
                <a16:creationId xmlns:a16="http://schemas.microsoft.com/office/drawing/2014/main" id="{3590A10C-7D7F-985F-F07F-D592B61472AD}"/>
              </a:ext>
            </a:extLst>
          </p:cNvPr>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a:extLst>
              <a:ext uri="{FF2B5EF4-FFF2-40B4-BE49-F238E27FC236}">
                <a16:creationId xmlns:a16="http://schemas.microsoft.com/office/drawing/2014/main" id="{9BCE211C-64B1-C738-45FB-E47974429EED}"/>
              </a:ext>
            </a:extLst>
          </p:cNvPr>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a:extLst>
              <a:ext uri="{FF2B5EF4-FFF2-40B4-BE49-F238E27FC236}">
                <a16:creationId xmlns:a16="http://schemas.microsoft.com/office/drawing/2014/main" id="{8AFEC45F-E45D-1990-C0F7-341E32DCA68E}"/>
              </a:ext>
            </a:extLst>
          </p:cNvPr>
          <p:cNvSpPr txBox="1">
            <a:spLocks/>
          </p:cNvSpPr>
          <p:nvPr/>
        </p:nvSpPr>
        <p:spPr>
          <a:xfrm>
            <a:off x="1040141"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Hope ~</a:t>
            </a:r>
          </a:p>
        </p:txBody>
      </p:sp>
      <p:pic>
        <p:nvPicPr>
          <p:cNvPr id="2" name="Picture 1">
            <a:extLst>
              <a:ext uri="{FF2B5EF4-FFF2-40B4-BE49-F238E27FC236}">
                <a16:creationId xmlns:a16="http://schemas.microsoft.com/office/drawing/2014/main" id="{AC202210-5198-A03B-69C5-AE7CD80D01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11" name="Picture 10">
            <a:extLst>
              <a:ext uri="{FF2B5EF4-FFF2-40B4-BE49-F238E27FC236}">
                <a16:creationId xmlns:a16="http://schemas.microsoft.com/office/drawing/2014/main" id="{A716ACBD-B5B2-DF31-D956-36BC31EBBD82}"/>
              </a:ext>
            </a:extLst>
          </p:cNvPr>
          <p:cNvPicPr>
            <a:picLocks noChangeAspect="1"/>
          </p:cNvPicPr>
          <p:nvPr/>
        </p:nvPicPr>
        <p:blipFill>
          <a:blip r:embed="rId4"/>
          <a:srcRect t="12801" b="10192"/>
          <a:stretch>
            <a:fillRect/>
          </a:stretch>
        </p:blipFill>
        <p:spPr>
          <a:xfrm>
            <a:off x="2621630" y="1994814"/>
            <a:ext cx="6800768" cy="2916962"/>
          </a:xfrm>
          <a:prstGeom prst="rect">
            <a:avLst/>
          </a:prstGeom>
        </p:spPr>
      </p:pic>
    </p:spTree>
    <p:extLst>
      <p:ext uri="{BB962C8B-B14F-4D97-AF65-F5344CB8AC3E}">
        <p14:creationId xmlns:p14="http://schemas.microsoft.com/office/powerpoint/2010/main" val="1005293135"/>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5F0585-C9A4-4F37-BF45-19570350497D}">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71895A-9627-4D5A-93F3-5760510F59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11620</TotalTime>
  <Words>457</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YOUCAT WEEKLY SELECTION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Lisa Gunther</cp:lastModifiedBy>
  <cp:revision>723</cp:revision>
  <dcterms:created xsi:type="dcterms:W3CDTF">2019-09-06T14:56:38Z</dcterms:created>
  <dcterms:modified xsi:type="dcterms:W3CDTF">2025-10-20T12:13:22Z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