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296" r:id="rId9"/>
    <p:sldId id="334" r:id="rId10"/>
    <p:sldId id="365" r:id="rId11"/>
    <p:sldId id="410" r:id="rId12"/>
    <p:sldId id="407" r:id="rId13"/>
    <p:sldId id="402" r:id="rId14"/>
    <p:sldId id="4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F1FD2-803D-448E-8E42-4CABEDE51A07}" v="1" dt="2025-11-07T11:26:37.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19/11/2025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19/11/2025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17th November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D3ABE54D-6E9C-A4F8-E83E-6C53B02C94FB}"/>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11" name="Picture 10" descr="A person in a robe waving&#10;&#10;AI-generated content may be incorrect.">
            <a:extLst>
              <a:ext uri="{FF2B5EF4-FFF2-40B4-BE49-F238E27FC236}">
                <a16:creationId xmlns:a16="http://schemas.microsoft.com/office/drawing/2014/main" id="{0EC2BE4D-28B3-96E0-5B07-E6112E49FF55}"/>
              </a:ext>
            </a:extLst>
          </p:cNvPr>
          <p:cNvPicPr>
            <a:picLocks noChangeAspect="1"/>
          </p:cNvPicPr>
          <p:nvPr/>
        </p:nvPicPr>
        <p:blipFill>
          <a:blip r:embed="rId4"/>
          <a:stretch>
            <a:fillRect/>
          </a:stretch>
        </p:blipFill>
        <p:spPr>
          <a:xfrm>
            <a:off x="3746224" y="2093568"/>
            <a:ext cx="4832072" cy="2670864"/>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8705692" y="1851774"/>
            <a:ext cx="2476711" cy="3652759"/>
          </a:xfrm>
          <a:prstGeom prst="rect">
            <a:avLst/>
          </a:prstGeom>
          <a:ln w="38100">
            <a:solidFill>
              <a:schemeClr val="tx1"/>
            </a:solidFill>
          </a:ln>
        </p:spPr>
      </p:pic>
      <p:sp>
        <p:nvSpPr>
          <p:cNvPr id="3" name="TextBox 2">
            <a:extLst>
              <a:ext uri="{FF2B5EF4-FFF2-40B4-BE49-F238E27FC236}">
                <a16:creationId xmlns:a16="http://schemas.microsoft.com/office/drawing/2014/main" id="{34FB64C3-4AA0-132A-DABD-88D0B3D7D328}"/>
              </a:ext>
            </a:extLst>
          </p:cNvPr>
          <p:cNvSpPr txBox="1"/>
          <p:nvPr/>
        </p:nvSpPr>
        <p:spPr>
          <a:xfrm>
            <a:off x="553996" y="1851454"/>
            <a:ext cx="801287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222222"/>
                </a:solidFill>
                <a:latin typeface="Garamond"/>
                <a:ea typeface="Calibri"/>
                <a:cs typeface="Calibri"/>
              </a:rPr>
              <a:t>#158 WHAT IS HEAVEN? </a:t>
            </a:r>
            <a:endParaRPr lang="en-US" sz="4000" dirty="0">
              <a:solidFill>
                <a:srgbClr val="222222"/>
              </a:solidFill>
              <a:latin typeface="Garamond"/>
              <a:ea typeface="Calibri"/>
              <a:cs typeface="Calibri"/>
            </a:endParaRPr>
          </a:p>
          <a:p>
            <a:endParaRPr lang="en-US" sz="2800" dirty="0">
              <a:solidFill>
                <a:srgbClr val="222222"/>
              </a:solidFill>
              <a:latin typeface="Garamond"/>
              <a:ea typeface="Calibri"/>
              <a:cs typeface="Calibri"/>
            </a:endParaRPr>
          </a:p>
          <a:p>
            <a:endParaRPr lang="en-US" sz="2800" dirty="0">
              <a:solidFill>
                <a:srgbClr val="222222"/>
              </a:solidFill>
              <a:latin typeface="Garamond"/>
              <a:ea typeface="Calibri"/>
              <a:cs typeface="Calibri"/>
            </a:endParaRPr>
          </a:p>
          <a:p>
            <a:r>
              <a:rPr lang="en-US" sz="2800" dirty="0">
                <a:solidFill>
                  <a:srgbClr val="222222"/>
                </a:solidFill>
                <a:latin typeface="Garamond"/>
                <a:ea typeface="Calibri"/>
                <a:cs typeface="Calibri"/>
              </a:rPr>
              <a:t>Heaven is the endless moment of love.  Nothing more separates us from God, whom our soul loves and has sought our whole life long.  Together with all the angels and saints we will be able to rejoice forever in and with God.</a:t>
            </a:r>
            <a:endParaRPr lang="en-US" sz="2800">
              <a:latin typeface="Garamond"/>
            </a:endParaRPr>
          </a:p>
          <a:p>
            <a:pPr algn="ctr"/>
            <a:endParaRPr lang="en-US" sz="2800" dirty="0">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884301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D5A8-03AC-A02D-E582-2591E2F5CD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B7277F-1128-61A5-CAB3-FC566321EE3C}"/>
              </a:ext>
            </a:extLst>
          </p:cNvPr>
          <p:cNvSpPr>
            <a:spLocks noGrp="1"/>
          </p:cNvSpPr>
          <p:nvPr>
            <p:ph type="subTitle" idx="1"/>
          </p:nvPr>
        </p:nvSpPr>
        <p:spPr>
          <a:xfrm>
            <a:off x="1523996" y="5884888"/>
            <a:ext cx="9144000" cy="1655762"/>
          </a:xfrm>
        </p:spPr>
        <p:txBody>
          <a:bodyPr vert="horz" lIns="91440" tIns="45720" rIns="91440" bIns="45720" rtlCol="0" anchor="t">
            <a:normAutofit/>
          </a:bodyPr>
          <a:lstStyle/>
          <a:p>
            <a:r>
              <a:rPr lang="en-GB" sz="2800" dirty="0">
                <a:solidFill>
                  <a:schemeClr val="accent4">
                    <a:lumMod val="75000"/>
                  </a:schemeClr>
                </a:solidFill>
                <a:latin typeface="Garamond"/>
              </a:rPr>
              <a:t>Monday 17th November 2025</a:t>
            </a:r>
          </a:p>
        </p:txBody>
      </p:sp>
      <p:pic>
        <p:nvPicPr>
          <p:cNvPr id="4" name="Picture 3">
            <a:extLst>
              <a:ext uri="{FF2B5EF4-FFF2-40B4-BE49-F238E27FC236}">
                <a16:creationId xmlns:a16="http://schemas.microsoft.com/office/drawing/2014/main" id="{16F882A8-BA9E-B288-4E07-600E05202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01B7206A-0A6D-D7A7-1DE0-A7045396D811}"/>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56BF7A13-B657-2EDB-321F-147FCF51A026}"/>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D47D432B-CD36-1375-D4F0-B79C10D60ACA}"/>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D1FD6802-7467-FF8E-498A-ECDC2CEBD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
        <p:nvSpPr>
          <p:cNvPr id="6" name="TextBox 5">
            <a:extLst>
              <a:ext uri="{FF2B5EF4-FFF2-40B4-BE49-F238E27FC236}">
                <a16:creationId xmlns:a16="http://schemas.microsoft.com/office/drawing/2014/main" id="{5B566ED3-DA33-8BF6-5D39-35B68D35CB29}"/>
              </a:ext>
            </a:extLst>
          </p:cNvPr>
          <p:cNvSpPr txBox="1"/>
          <p:nvPr/>
        </p:nvSpPr>
        <p:spPr>
          <a:xfrm>
            <a:off x="3610947" y="2192694"/>
            <a:ext cx="5103845" cy="369332"/>
          </a:xfrm>
          <a:prstGeom prst="rect">
            <a:avLst/>
          </a:prstGeom>
          <a:noFill/>
        </p:spPr>
        <p:txBody>
          <a:bodyPr wrap="square" lIns="91440" tIns="45720" rIns="91440" bIns="45720" rtlCol="0" anchor="t">
            <a:spAutoFit/>
          </a:bodyPr>
          <a:lstStyle/>
          <a:p>
            <a:endParaRPr lang="en-GB" dirty="0">
              <a:ea typeface="Calibri"/>
              <a:cs typeface="Calibri"/>
            </a:endParaRPr>
          </a:p>
        </p:txBody>
      </p:sp>
      <p:pic>
        <p:nvPicPr>
          <p:cNvPr id="8" name="Picture 7" descr="A person in a robe waving&#10;&#10;AI-generated content may be incorrect.">
            <a:extLst>
              <a:ext uri="{FF2B5EF4-FFF2-40B4-BE49-F238E27FC236}">
                <a16:creationId xmlns:a16="http://schemas.microsoft.com/office/drawing/2014/main" id="{E935E706-6484-F23C-D7BD-2D9F4BAB0F9A}"/>
              </a:ext>
            </a:extLst>
          </p:cNvPr>
          <p:cNvPicPr>
            <a:picLocks noChangeAspect="1"/>
          </p:cNvPicPr>
          <p:nvPr/>
        </p:nvPicPr>
        <p:blipFill>
          <a:blip r:embed="rId4"/>
          <a:stretch>
            <a:fillRect/>
          </a:stretch>
        </p:blipFill>
        <p:spPr>
          <a:xfrm>
            <a:off x="3746224" y="2093568"/>
            <a:ext cx="4832072" cy="2670864"/>
          </a:xfrm>
          <a:prstGeom prst="rect">
            <a:avLst/>
          </a:prstGeom>
        </p:spPr>
      </p:pic>
    </p:spTree>
    <p:extLst>
      <p:ext uri="{BB962C8B-B14F-4D97-AF65-F5344CB8AC3E}">
        <p14:creationId xmlns:p14="http://schemas.microsoft.com/office/powerpoint/2010/main" val="24564977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489986" y="2149195"/>
            <a:ext cx="8378434" cy="538930"/>
          </a:xfrm>
          <a:prstGeom prst="rect">
            <a:avLst/>
          </a:prstGeom>
        </p:spPr>
        <p:txBody>
          <a:bodyPr wrap="square" lIns="91440" tIns="45720" rIns="91440" bIns="45720" anchor="t">
            <a:spAutoFit/>
          </a:bodyPr>
          <a:lstStyle/>
          <a:p>
            <a:pPr algn="ctr">
              <a:lnSpc>
                <a:spcPct val="107000"/>
              </a:lnSpc>
              <a:spcAft>
                <a:spcPts val="800"/>
              </a:spcAft>
            </a:pPr>
            <a:endParaRPr lang="en-GB" sz="2800" dirty="0">
              <a:latin typeface="Garamond" panose="02020404030301010803" pitchFamily="18" charset="0"/>
              <a:ea typeface="Calibri"/>
              <a:cs typeface="Calibri"/>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32952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a:t>
            </a:r>
          </a:p>
        </p:txBody>
      </p:sp>
      <p:pic>
        <p:nvPicPr>
          <p:cNvPr id="3" name="Picture 2" descr="A screenshot of a computer&#10;&#10;AI-generated content may be incorrect.">
            <a:extLst>
              <a:ext uri="{FF2B5EF4-FFF2-40B4-BE49-F238E27FC236}">
                <a16:creationId xmlns:a16="http://schemas.microsoft.com/office/drawing/2014/main" id="{5485B84F-5C74-1274-D203-16E908433832}"/>
              </a:ext>
            </a:extLst>
          </p:cNvPr>
          <p:cNvPicPr>
            <a:picLocks noChangeAspect="1"/>
          </p:cNvPicPr>
          <p:nvPr/>
        </p:nvPicPr>
        <p:blipFill>
          <a:blip r:embed="rId3"/>
          <a:srcRect l="5839" t="15287" r="57401" b="20558"/>
          <a:stretch>
            <a:fillRect/>
          </a:stretch>
        </p:blipFill>
        <p:spPr>
          <a:xfrm>
            <a:off x="2195704" y="2003016"/>
            <a:ext cx="7800592" cy="4401910"/>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109497" y="2373981"/>
            <a:ext cx="6429360" cy="2846933"/>
          </a:xfrm>
          <a:prstGeom prst="rect">
            <a:avLst/>
          </a:prstGeom>
        </p:spPr>
        <p:txBody>
          <a:bodyPr wrap="square" lIns="91440" tIns="45720" rIns="91440" bIns="45720" anchor="t">
            <a:spAutoFit/>
          </a:bodyPr>
          <a:lstStyle/>
          <a:p>
            <a:pPr algn="ctr"/>
            <a:r>
              <a:rPr lang="en-US" sz="2800" b="1" dirty="0">
                <a:latin typeface="Garamond"/>
              </a:rPr>
              <a:t>Sunday 16th November</a:t>
            </a:r>
            <a:r>
              <a:rPr lang="en-US" sz="4800" b="1" dirty="0">
                <a:solidFill>
                  <a:srgbClr val="002060"/>
                </a:solidFill>
                <a:latin typeface="Garamond"/>
              </a:rPr>
              <a:t> </a:t>
            </a:r>
            <a:endParaRPr lang="en-US" sz="2800" dirty="0">
              <a:solidFill>
                <a:srgbClr val="000000"/>
              </a:solidFill>
              <a:latin typeface="Garamond" panose="02020404030301010803" pitchFamily="18" charset="0"/>
            </a:endParaRPr>
          </a:p>
          <a:p>
            <a:pPr algn="ctr"/>
            <a:endParaRPr lang="en-US" sz="1100" dirty="0">
              <a:solidFill>
                <a:srgbClr val="002060"/>
              </a:solidFill>
              <a:latin typeface="Garamond"/>
            </a:endParaRPr>
          </a:p>
          <a:p>
            <a:pPr algn="ctr"/>
            <a:r>
              <a:rPr lang="en-GB" sz="6000" dirty="0">
                <a:latin typeface="Garamond"/>
              </a:rPr>
              <a:t>“Stand firm, and you will win life.”</a:t>
            </a:r>
            <a:endParaRPr lang="en-US" sz="60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descr="A person standing in a field&#10;&#10;AI-generated content may be incorrect.">
            <a:extLst>
              <a:ext uri="{FF2B5EF4-FFF2-40B4-BE49-F238E27FC236}">
                <a16:creationId xmlns:a16="http://schemas.microsoft.com/office/drawing/2014/main" id="{A348B71F-90F1-F38D-411B-FEAEFB360588}"/>
              </a:ext>
            </a:extLst>
          </p:cNvPr>
          <p:cNvPicPr>
            <a:picLocks noChangeAspect="1"/>
          </p:cNvPicPr>
          <p:nvPr/>
        </p:nvPicPr>
        <p:blipFill>
          <a:blip r:embed="rId3"/>
          <a:stretch>
            <a:fillRect/>
          </a:stretch>
        </p:blipFill>
        <p:spPr>
          <a:xfrm>
            <a:off x="698224" y="2809670"/>
            <a:ext cx="4401378" cy="2597011"/>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C8FB1D-339D-BD51-F0B9-CEA10A6EDFA9}"/>
              </a:ext>
            </a:extLst>
          </p:cNvPr>
          <p:cNvSpPr txBox="1"/>
          <p:nvPr/>
        </p:nvSpPr>
        <p:spPr>
          <a:xfrm>
            <a:off x="6234020" y="4536019"/>
            <a:ext cx="49270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Garamond"/>
                <a:ea typeface="Calibri"/>
                <a:cs typeface="Calibri"/>
              </a:rPr>
              <a:t>Pope Leo,  August 2025, </a:t>
            </a:r>
          </a:p>
          <a:p>
            <a:pPr algn="ctr"/>
            <a:r>
              <a:rPr lang="en-GB" sz="2400" dirty="0">
                <a:latin typeface="Garamond"/>
                <a:ea typeface="Calibri"/>
                <a:cs typeface="Calibri"/>
              </a:rPr>
              <a:t>Message to Young People                       at the Jubilee of Youth</a:t>
            </a:r>
            <a:endParaRPr lang="en-GB" sz="2400" dirty="0">
              <a:latin typeface="Garamond"/>
            </a:endParaRPr>
          </a:p>
        </p:txBody>
      </p:sp>
      <p:sp>
        <p:nvSpPr>
          <p:cNvPr id="2" name="TextBox 1">
            <a:extLst>
              <a:ext uri="{FF2B5EF4-FFF2-40B4-BE49-F238E27FC236}">
                <a16:creationId xmlns:a16="http://schemas.microsoft.com/office/drawing/2014/main" id="{54486646-3D9D-1B84-CA6A-5CE7C0230682}"/>
              </a:ext>
            </a:extLst>
          </p:cNvPr>
          <p:cNvSpPr txBox="1"/>
          <p:nvPr/>
        </p:nvSpPr>
        <p:spPr>
          <a:xfrm>
            <a:off x="5467948" y="1936366"/>
            <a:ext cx="62714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dirty="0">
                <a:latin typeface="Garamond"/>
              </a:rPr>
              <a:t>“Friendship is a path to peace.” </a:t>
            </a:r>
            <a:endParaRPr lang="en-GB" sz="7200" dirty="0">
              <a:ea typeface="Calibri"/>
              <a:cs typeface="Calibri"/>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32151" y="271531"/>
            <a:ext cx="6777833" cy="21313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6000"/>
                  </a:schemeClr>
                </a:solidFill>
                <a:latin typeface="Garamond"/>
              </a:rPr>
              <a:t>St. </a:t>
            </a:r>
            <a:r>
              <a:rPr lang="en-GB" altLang="en-US" sz="6600">
                <a:solidFill>
                  <a:schemeClr val="accent5">
                    <a:lumMod val="76000"/>
                  </a:schemeClr>
                </a:solidFill>
                <a:latin typeface="Garamond"/>
              </a:rPr>
              <a:t>Edmund of </a:t>
            </a:r>
            <a:r>
              <a:rPr lang="en-GB" altLang="en-US" sz="6600" dirty="0">
                <a:solidFill>
                  <a:schemeClr val="accent5">
                    <a:lumMod val="76000"/>
                  </a:schemeClr>
                </a:solidFill>
                <a:latin typeface="Garamond"/>
              </a:rPr>
              <a:t>Canterbury: </a:t>
            </a:r>
          </a:p>
          <a:p>
            <a:pPr algn="ctr"/>
            <a:r>
              <a:rPr lang="en-GB" altLang="en-US" sz="6600" dirty="0">
                <a:solidFill>
                  <a:schemeClr val="accent5">
                    <a:lumMod val="76000"/>
                  </a:schemeClr>
                </a:solidFill>
                <a:latin typeface="Garamond"/>
              </a:rPr>
              <a:t>16</a:t>
            </a:r>
            <a:r>
              <a:rPr lang="en-GB" altLang="en-US" sz="6600" baseline="30000" dirty="0">
                <a:solidFill>
                  <a:schemeClr val="accent5">
                    <a:lumMod val="76000"/>
                  </a:schemeClr>
                </a:solidFill>
                <a:latin typeface="Garamond"/>
              </a:rPr>
              <a:t>th</a:t>
            </a:r>
            <a:r>
              <a:rPr lang="en-GB" altLang="en-US" sz="6600" dirty="0">
                <a:solidFill>
                  <a:schemeClr val="accent5">
                    <a:lumMod val="76000"/>
                  </a:schemeClr>
                </a:solidFill>
                <a:latin typeface="Garamond"/>
              </a:rPr>
              <a:t> November</a:t>
            </a:r>
            <a:r>
              <a:rPr lang="en-GB" altLang="en-US" sz="6600" dirty="0">
                <a:solidFill>
                  <a:schemeClr val="accent4">
                    <a:lumMod val="75000"/>
                  </a:schemeClr>
                </a:solidFill>
                <a:latin typeface="Garamond"/>
              </a:rPr>
              <a:t>  </a:t>
            </a:r>
            <a:endParaRPr lang="en-GB" sz="6600" dirty="0">
              <a:solidFill>
                <a:schemeClr val="accent4">
                  <a:lumMod val="75000"/>
                </a:schemeClr>
              </a:solidFill>
              <a:latin typeface="Garamond"/>
            </a:endParaRPr>
          </a:p>
        </p:txBody>
      </p:sp>
      <p:sp>
        <p:nvSpPr>
          <p:cNvPr id="3" name="TextBox 2"/>
          <p:cNvSpPr txBox="1"/>
          <p:nvPr/>
        </p:nvSpPr>
        <p:spPr>
          <a:xfrm>
            <a:off x="487368" y="3132133"/>
            <a:ext cx="6677127" cy="2800767"/>
          </a:xfrm>
          <a:prstGeom prst="rect">
            <a:avLst/>
          </a:prstGeom>
          <a:noFill/>
        </p:spPr>
        <p:txBody>
          <a:bodyPr wrap="square" lIns="91440" tIns="45720" rIns="91440" bIns="45720" rtlCol="0" anchor="t">
            <a:spAutoFit/>
          </a:bodyPr>
          <a:lstStyle/>
          <a:p>
            <a:pPr algn="just"/>
            <a:r>
              <a:rPr lang="en-US" sz="2200" i="0" dirty="0">
                <a:solidFill>
                  <a:srgbClr val="202122"/>
                </a:solidFill>
                <a:effectLst/>
                <a:latin typeface="Garamond"/>
              </a:rPr>
              <a:t>St Edmund, along with Our Lady of Lourdes, </a:t>
            </a:r>
            <a:r>
              <a:rPr lang="en-US" sz="2200" dirty="0">
                <a:solidFill>
                  <a:srgbClr val="202122"/>
                </a:solidFill>
                <a:latin typeface="Garamond"/>
              </a:rPr>
              <a:t>S</a:t>
            </a:r>
            <a:r>
              <a:rPr lang="en-US" sz="2200" i="0" dirty="0">
                <a:solidFill>
                  <a:srgbClr val="202122"/>
                </a:solidFill>
                <a:effectLst/>
                <a:latin typeface="Garamond"/>
              </a:rPr>
              <a:t>t </a:t>
            </a:r>
            <a:r>
              <a:rPr lang="en-US" sz="2200" i="0" err="1">
                <a:solidFill>
                  <a:srgbClr val="202122"/>
                </a:solidFill>
                <a:effectLst/>
                <a:latin typeface="Garamond"/>
              </a:rPr>
              <a:t>Erconwald</a:t>
            </a:r>
            <a:r>
              <a:rPr lang="en-US" sz="2200" i="0" dirty="0">
                <a:solidFill>
                  <a:srgbClr val="202122"/>
                </a:solidFill>
                <a:effectLst/>
                <a:latin typeface="Garamond"/>
              </a:rPr>
              <a:t> and St Cedd, is one of the patrons of the Diocese of Brentwood</a:t>
            </a:r>
            <a:r>
              <a:rPr lang="en-US" sz="2200" dirty="0">
                <a:solidFill>
                  <a:srgbClr val="202122"/>
                </a:solidFill>
                <a:latin typeface="Garamond"/>
              </a:rPr>
              <a:t>. He was a renowned scholar of the universities of Paris and Oxford and was appointed as Archbishop of Canterbury in 1233.  St Edmund’s Hall, one</a:t>
            </a:r>
          </a:p>
          <a:p>
            <a:pPr algn="just"/>
            <a:r>
              <a:rPr lang="en-US" sz="2200" dirty="0">
                <a:solidFill>
                  <a:srgbClr val="202122"/>
                </a:solidFill>
                <a:latin typeface="Garamond" panose="02020404030301010803" pitchFamily="18" charset="0"/>
              </a:rPr>
              <a:t>of the colleges of the University of Oxford, is named after him.</a:t>
            </a:r>
            <a:endParaRPr lang="en-US" sz="2200" dirty="0">
              <a:solidFill>
                <a:srgbClr val="000000"/>
              </a:solidFill>
              <a:latin typeface="Garamond" panose="02020404030301010803" pitchFamily="18" charset="0"/>
            </a:endParaRPr>
          </a:p>
          <a:p>
            <a:pPr algn="just"/>
            <a:endParaRPr lang="en-US" sz="2200" dirty="0">
              <a:solidFill>
                <a:srgbClr val="202122"/>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5122" name="Picture 2">
            <a:extLst>
              <a:ext uri="{FF2B5EF4-FFF2-40B4-BE49-F238E27FC236}">
                <a16:creationId xmlns:a16="http://schemas.microsoft.com/office/drawing/2014/main" id="{095639E7-4978-403B-A7C9-AAEE03B39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497" y="81931"/>
            <a:ext cx="4676878" cy="58511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4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046630" y="271332"/>
            <a:ext cx="6693725"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6000"/>
                  </a:schemeClr>
                </a:solidFill>
                <a:latin typeface="Garamond"/>
              </a:rPr>
              <a:t>St Hilda of Whitby:</a:t>
            </a:r>
            <a:endParaRPr lang="en-GB" altLang="en-US" sz="700">
              <a:solidFill>
                <a:schemeClr val="accent5">
                  <a:lumMod val="76000"/>
                </a:schemeClr>
              </a:solidFill>
              <a:latin typeface="Garamond"/>
            </a:endParaRPr>
          </a:p>
          <a:p>
            <a:pPr algn="ctr"/>
            <a:r>
              <a:rPr lang="en-GB" altLang="en-US" sz="6600" dirty="0">
                <a:solidFill>
                  <a:schemeClr val="accent5">
                    <a:lumMod val="76000"/>
                  </a:schemeClr>
                </a:solidFill>
                <a:latin typeface="Garamond"/>
              </a:rPr>
              <a:t>17</a:t>
            </a:r>
            <a:r>
              <a:rPr lang="en-GB" altLang="en-US" sz="6600" baseline="30000" dirty="0">
                <a:solidFill>
                  <a:schemeClr val="accent5">
                    <a:lumMod val="76000"/>
                  </a:schemeClr>
                </a:solidFill>
                <a:latin typeface="Garamond"/>
              </a:rPr>
              <a:t>th</a:t>
            </a:r>
            <a:r>
              <a:rPr lang="en-GB" altLang="en-US" sz="6600" dirty="0">
                <a:solidFill>
                  <a:schemeClr val="accent5">
                    <a:lumMod val="76000"/>
                  </a:schemeClr>
                </a:solidFill>
                <a:latin typeface="Garamond"/>
              </a:rPr>
              <a:t> November</a:t>
            </a:r>
            <a:endParaRPr lang="en-GB" sz="6600">
              <a:solidFill>
                <a:schemeClr val="accent5">
                  <a:lumMod val="76000"/>
                </a:schemeClr>
              </a:solidFill>
              <a:latin typeface="Garamond"/>
            </a:endParaRPr>
          </a:p>
        </p:txBody>
      </p:sp>
      <p:sp>
        <p:nvSpPr>
          <p:cNvPr id="3" name="TextBox 2"/>
          <p:cNvSpPr txBox="1"/>
          <p:nvPr/>
        </p:nvSpPr>
        <p:spPr>
          <a:xfrm>
            <a:off x="4988461" y="2754850"/>
            <a:ext cx="6751893" cy="3785652"/>
          </a:xfrm>
          <a:prstGeom prst="rect">
            <a:avLst/>
          </a:prstGeom>
          <a:noFill/>
        </p:spPr>
        <p:txBody>
          <a:bodyPr wrap="square" rtlCol="0">
            <a:spAutoFit/>
          </a:bodyPr>
          <a:lstStyle/>
          <a:p>
            <a:pPr algn="just"/>
            <a:r>
              <a:rPr lang="en-GB" sz="2400" dirty="0">
                <a:latin typeface="Garamond" panose="02020404030301010803" pitchFamily="18" charset="0"/>
              </a:rPr>
              <a:t>St Hilda (c. 614 – 680 AD) was the founding abbess of the double monastery (i.e. a monastery for men and women) at Whitby in Yorkshire.  She was so highly respected that her monastery was chosen as the venue for the important Synod of Whitby in the year 664,  where the Christians of Northumbria agreed to accept the dating of Easter according to the Church of Rome. The historian St Bede wrote of her : </a:t>
            </a:r>
            <a:r>
              <a:rPr lang="en-US" sz="2400" dirty="0">
                <a:solidFill>
                  <a:srgbClr val="202122"/>
                </a:solidFill>
                <a:latin typeface="Garamond" panose="02020404030301010803" pitchFamily="18" charset="0"/>
              </a:rPr>
              <a:t>“</a:t>
            </a:r>
            <a:r>
              <a:rPr lang="en-US" sz="2400" b="0" i="0" dirty="0">
                <a:solidFill>
                  <a:srgbClr val="202122"/>
                </a:solidFill>
                <a:effectLst/>
                <a:latin typeface="Garamond" panose="02020404030301010803" pitchFamily="18" charset="0"/>
              </a:rPr>
              <a:t>All who knew her called her mother because of her </a:t>
            </a:r>
            <a:r>
              <a:rPr lang="en-US" sz="2400" b="0" i="0" dirty="0">
                <a:solidFill>
                  <a:schemeClr val="bg1"/>
                </a:solidFill>
                <a:effectLst/>
                <a:latin typeface="Garamond" panose="02020404030301010803" pitchFamily="18" charset="0"/>
              </a:rPr>
              <a:t>xx</a:t>
            </a:r>
            <a:r>
              <a:rPr lang="en-US" sz="2400" b="0" i="0" dirty="0">
                <a:solidFill>
                  <a:srgbClr val="202122"/>
                </a:solidFill>
                <a:effectLst/>
                <a:latin typeface="Garamond" panose="02020404030301010803" pitchFamily="18" charset="0"/>
              </a:rPr>
              <a:t>xxx outstanding devotion and grace.”</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2" name="Picture 2">
            <a:extLst>
              <a:ext uri="{FF2B5EF4-FFF2-40B4-BE49-F238E27FC236}">
                <a16:creationId xmlns:a16="http://schemas.microsoft.com/office/drawing/2014/main" id="{F57C6742-8D81-FE45-891E-7EF24130C9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97" t="4066" r="26863" b="1291"/>
          <a:stretch/>
        </p:blipFill>
        <p:spPr bwMode="auto">
          <a:xfrm>
            <a:off x="221943" y="271332"/>
            <a:ext cx="4495168" cy="631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4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4A7-21D9-7F2A-28F3-6E436A6CF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5263"/>
            <a:ext cx="2952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91261" y="5906796"/>
            <a:ext cx="1544637" cy="1138773"/>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8" name="Title 1"/>
          <p:cNvSpPr txBox="1">
            <a:spLocks/>
          </p:cNvSpPr>
          <p:nvPr/>
        </p:nvSpPr>
        <p:spPr>
          <a:xfrm>
            <a:off x="3156844" y="289147"/>
            <a:ext cx="5878309" cy="155329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6000"/>
                  </a:schemeClr>
                </a:solidFill>
                <a:latin typeface="Garamond"/>
              </a:rPr>
              <a:t>St Hugh of Lincoln:      17</a:t>
            </a:r>
            <a:r>
              <a:rPr lang="en-GB" sz="5400" baseline="30000" dirty="0">
                <a:solidFill>
                  <a:schemeClr val="accent5">
                    <a:lumMod val="76000"/>
                  </a:schemeClr>
                </a:solidFill>
                <a:latin typeface="Garamond"/>
              </a:rPr>
              <a:t>th</a:t>
            </a:r>
            <a:r>
              <a:rPr lang="en-GB" sz="5400" dirty="0">
                <a:solidFill>
                  <a:schemeClr val="accent5">
                    <a:lumMod val="76000"/>
                  </a:schemeClr>
                </a:solidFill>
                <a:latin typeface="Garamond"/>
              </a:rPr>
              <a:t> November</a:t>
            </a: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3156845" y="1950460"/>
            <a:ext cx="5878309" cy="4524315"/>
          </a:xfrm>
          <a:prstGeom prst="rect">
            <a:avLst/>
          </a:prstGeom>
          <a:noFill/>
        </p:spPr>
        <p:txBody>
          <a:bodyPr wrap="square" rtlCol="0">
            <a:spAutoFit/>
          </a:bodyPr>
          <a:lstStyle/>
          <a:p>
            <a:pPr algn="just"/>
            <a:r>
              <a:rPr lang="en-US" sz="2400" b="0" i="0" dirty="0">
                <a:effectLst/>
                <a:latin typeface="Garamond" panose="02020404030301010803" pitchFamily="18" charset="0"/>
              </a:rPr>
              <a:t>Like most of the great churchmen who came to England from abroad in the Middle Ages, Hugh of Avalon in Burgundy was a mighty builder. He rebuilt Lincoln cathedral, ruined by the great earthquake of 1185 and is responsible for the four bays of the choir, one of the finest examples of the Early English pointed style. He also began the great hall of the bishop’s palace.  </a:t>
            </a:r>
            <a:r>
              <a:rPr lang="en-US" sz="2400" dirty="0">
                <a:latin typeface="Garamond" panose="02020404030301010803" pitchFamily="18" charset="0"/>
              </a:rPr>
              <a:t>St. Hugh’s </a:t>
            </a:r>
            <a:r>
              <a:rPr lang="en-US" sz="2400" b="0" i="0" dirty="0">
                <a:effectLst/>
                <a:latin typeface="Garamond" panose="02020404030301010803" pitchFamily="18" charset="0"/>
              </a:rPr>
              <a:t>emblem is a white swan, in reference to the beautiful story of the swan of Stowe which contracted a deep and lasting friendship for the saint, even guarding him while he slept.</a:t>
            </a:r>
            <a:endParaRPr lang="en-GB" sz="2400" dirty="0">
              <a:latin typeface="Garamond" panose="02020404030301010803" pitchFamily="18" charset="0"/>
            </a:endParaRPr>
          </a:p>
        </p:txBody>
      </p:sp>
      <p:pic>
        <p:nvPicPr>
          <p:cNvPr id="1026" name="Picture 2">
            <a:extLst>
              <a:ext uri="{FF2B5EF4-FFF2-40B4-BE49-F238E27FC236}">
                <a16:creationId xmlns:a16="http://schemas.microsoft.com/office/drawing/2014/main" id="{28DD69B7-B183-C4B1-B45B-4AA519048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52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3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162D-A780-2636-0623-E498A7C0783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56F8B24-AEFE-4D4A-7A5A-52EB3F5FD497}"/>
              </a:ext>
            </a:extLst>
          </p:cNvPr>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a:extLst>
              <a:ext uri="{FF2B5EF4-FFF2-40B4-BE49-F238E27FC236}">
                <a16:creationId xmlns:a16="http://schemas.microsoft.com/office/drawing/2014/main" id="{5E6C0384-3CAB-035D-33AA-A7F842193CA5}"/>
              </a:ext>
            </a:extLst>
          </p:cNvPr>
          <p:cNvSpPr txBox="1"/>
          <p:nvPr/>
        </p:nvSpPr>
        <p:spPr>
          <a:xfrm>
            <a:off x="5032635" y="3318068"/>
            <a:ext cx="6718763" cy="1569660"/>
          </a:xfrm>
          <a:prstGeom prst="rect">
            <a:avLst/>
          </a:prstGeom>
          <a:noFill/>
        </p:spPr>
        <p:txBody>
          <a:bodyPr wrap="square" lIns="91440" tIns="45720" rIns="91440" bIns="45720" rtlCol="0" anchor="t">
            <a:spAutoFit/>
          </a:bodyPr>
          <a:lstStyle/>
          <a:p>
            <a:pPr algn="just"/>
            <a:r>
              <a:rPr lang="en-GB" sz="2400" dirty="0">
                <a:latin typeface="Garamond"/>
              </a:rPr>
              <a:t>In unity with Eastern Christianity, this feast celebrates Mary's 'dedication' of herself to God from her infancy, inspired by the Holy Spirit, whose grace had filled her ever since her immaculate conception. </a:t>
            </a:r>
            <a:endParaRPr lang="en-US" sz="2400" dirty="0">
              <a:solidFill>
                <a:srgbClr val="202122"/>
              </a:solidFill>
              <a:latin typeface="Garamond" panose="02020404030301010803" pitchFamily="18" charset="0"/>
            </a:endParaRPr>
          </a:p>
        </p:txBody>
      </p:sp>
      <p:pic>
        <p:nvPicPr>
          <p:cNvPr id="7" name="Content Placeholder 4">
            <a:extLst>
              <a:ext uri="{FF2B5EF4-FFF2-40B4-BE49-F238E27FC236}">
                <a16:creationId xmlns:a16="http://schemas.microsoft.com/office/drawing/2014/main" id="{999C0A05-F838-1099-7EF6-A6AA69E68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9" name="Title 1">
            <a:extLst>
              <a:ext uri="{FF2B5EF4-FFF2-40B4-BE49-F238E27FC236}">
                <a16:creationId xmlns:a16="http://schemas.microsoft.com/office/drawing/2014/main" id="{C28B8BBA-E206-A283-8A70-34B1CF2808B0}"/>
              </a:ext>
            </a:extLst>
          </p:cNvPr>
          <p:cNvSpPr txBox="1">
            <a:spLocks/>
          </p:cNvSpPr>
          <p:nvPr/>
        </p:nvSpPr>
        <p:spPr>
          <a:xfrm>
            <a:off x="5046630" y="271332"/>
            <a:ext cx="6693725" cy="237476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6000"/>
                  </a:schemeClr>
                </a:solidFill>
                <a:latin typeface="Garamond"/>
              </a:rPr>
              <a:t>Presentation of the Blessed Virgin Mary </a:t>
            </a:r>
            <a:endParaRPr lang="en-US" dirty="0">
              <a:solidFill>
                <a:schemeClr val="accent5">
                  <a:lumMod val="76000"/>
                </a:schemeClr>
              </a:solidFill>
              <a:latin typeface="Calibri Light" panose="020F0302020204030204"/>
              <a:ea typeface="Calibri Light" panose="020F0302020204030204"/>
              <a:cs typeface="Calibri Light" panose="020F0302020204030204"/>
            </a:endParaRPr>
          </a:p>
          <a:p>
            <a:pPr algn="ctr"/>
            <a:r>
              <a:rPr lang="en-GB" altLang="en-US" sz="6600" dirty="0">
                <a:solidFill>
                  <a:schemeClr val="accent5">
                    <a:lumMod val="76000"/>
                  </a:schemeClr>
                </a:solidFill>
                <a:latin typeface="Garamond"/>
              </a:rPr>
              <a:t>21st November </a:t>
            </a:r>
            <a:endParaRPr lang="en-US" dirty="0">
              <a:solidFill>
                <a:schemeClr val="accent5">
                  <a:lumMod val="76000"/>
                </a:schemeClr>
              </a:solidFill>
              <a:ea typeface="Calibri Light"/>
              <a:cs typeface="Calibri Light"/>
            </a:endParaRPr>
          </a:p>
        </p:txBody>
      </p:sp>
      <p:pic>
        <p:nvPicPr>
          <p:cNvPr id="10" name="Picture 9" descr="A painting of two people&#10;&#10;AI-generated content may be incorrect.">
            <a:extLst>
              <a:ext uri="{FF2B5EF4-FFF2-40B4-BE49-F238E27FC236}">
                <a16:creationId xmlns:a16="http://schemas.microsoft.com/office/drawing/2014/main" id="{06079FF1-12F2-FADB-116B-762BC47B56E7}"/>
              </a:ext>
            </a:extLst>
          </p:cNvPr>
          <p:cNvPicPr>
            <a:picLocks noChangeAspect="1"/>
          </p:cNvPicPr>
          <p:nvPr/>
        </p:nvPicPr>
        <p:blipFill>
          <a:blip r:embed="rId3"/>
          <a:stretch>
            <a:fillRect/>
          </a:stretch>
        </p:blipFill>
        <p:spPr>
          <a:xfrm>
            <a:off x="1013791" y="559077"/>
            <a:ext cx="3218069" cy="5530021"/>
          </a:xfrm>
          <a:prstGeom prst="rect">
            <a:avLst/>
          </a:prstGeom>
        </p:spPr>
      </p:pic>
    </p:spTree>
    <p:extLst>
      <p:ext uri="{BB962C8B-B14F-4D97-AF65-F5344CB8AC3E}">
        <p14:creationId xmlns:p14="http://schemas.microsoft.com/office/powerpoint/2010/main" val="191086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930283" y="163726"/>
            <a:ext cx="5505275"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5">
                    <a:lumMod val="76000"/>
                  </a:schemeClr>
                </a:solidFill>
                <a:latin typeface="Garamond"/>
              </a:rPr>
              <a:t>St. Cecilia: </a:t>
            </a:r>
          </a:p>
          <a:p>
            <a:pPr algn="ctr"/>
            <a:r>
              <a:rPr lang="en-GB" altLang="en-US" sz="6600" dirty="0">
                <a:solidFill>
                  <a:schemeClr val="accent5">
                    <a:lumMod val="76000"/>
                  </a:schemeClr>
                </a:solidFill>
                <a:latin typeface="Garamond"/>
              </a:rPr>
              <a:t>22</a:t>
            </a:r>
            <a:r>
              <a:rPr lang="en-GB" altLang="en-US" sz="6600" baseline="30000" dirty="0">
                <a:solidFill>
                  <a:schemeClr val="accent5">
                    <a:lumMod val="76000"/>
                  </a:schemeClr>
                </a:solidFill>
                <a:latin typeface="Garamond"/>
              </a:rPr>
              <a:t>nd</a:t>
            </a:r>
            <a:r>
              <a:rPr lang="en-GB" altLang="en-US" sz="6600" dirty="0">
                <a:solidFill>
                  <a:schemeClr val="accent5">
                    <a:lumMod val="76000"/>
                  </a:schemeClr>
                </a:solidFill>
                <a:latin typeface="Garamond"/>
              </a:rPr>
              <a:t> November  </a:t>
            </a:r>
            <a:endParaRPr lang="en-GB" sz="6600">
              <a:solidFill>
                <a:schemeClr val="accent5">
                  <a:lumMod val="76000"/>
                </a:schemeClr>
              </a:solidFill>
              <a:latin typeface="Garamond"/>
            </a:endParaRPr>
          </a:p>
        </p:txBody>
      </p:sp>
      <p:sp>
        <p:nvSpPr>
          <p:cNvPr id="3" name="TextBox 2"/>
          <p:cNvSpPr txBox="1"/>
          <p:nvPr/>
        </p:nvSpPr>
        <p:spPr>
          <a:xfrm>
            <a:off x="180087" y="4080630"/>
            <a:ext cx="11255471" cy="2462213"/>
          </a:xfrm>
          <a:prstGeom prst="rect">
            <a:avLst/>
          </a:prstGeom>
          <a:noFill/>
        </p:spPr>
        <p:txBody>
          <a:bodyPr wrap="square" rtlCol="0">
            <a:spAutoFit/>
          </a:bodyPr>
          <a:lstStyle/>
          <a:p>
            <a:pPr algn="just"/>
            <a:r>
              <a:rPr lang="en-US" sz="2200" dirty="0">
                <a:solidFill>
                  <a:srgbClr val="202122"/>
                </a:solidFill>
                <a:latin typeface="Garamond" panose="02020404030301010803" pitchFamily="18" charset="0"/>
              </a:rPr>
              <a:t>St Cecilia is the patron saint of musicians with her feast day often being celebrated with concerts and musical events. She symbolizes the central role of music in the Liturgy of the Church.</a:t>
            </a:r>
          </a:p>
          <a:p>
            <a:pPr algn="just"/>
            <a:r>
              <a:rPr lang="en-US" sz="2200" b="0" i="0" dirty="0">
                <a:solidFill>
                  <a:srgbClr val="202122"/>
                </a:solidFill>
                <a:effectLst/>
                <a:latin typeface="Garamond" panose="02020404030301010803" pitchFamily="18" charset="0"/>
              </a:rPr>
              <a:t>She lived in Roman times and was executed for her beliefs. At her wedding, she was reputed to have  sung her heart to God and was responsible for the conversion of her husband, who was baptized by Pope Urban I. She did good works and distributed her goods to the poor. </a:t>
            </a:r>
          </a:p>
          <a:p>
            <a:pPr algn="just"/>
            <a:r>
              <a:rPr lang="en-US" sz="2200" dirty="0">
                <a:solidFill>
                  <a:srgbClr val="202122"/>
                </a:solidFill>
                <a:latin typeface="Garamond" panose="02020404030301010803" pitchFamily="18" charset="0"/>
              </a:rPr>
              <a:t>Her death followed that of her husband and brother-in -law, and she requested that after her death her home be converted into a church.</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2" name="Picture 2">
            <a:extLst>
              <a:ext uri="{FF2B5EF4-FFF2-40B4-BE49-F238E27FC236}">
                <a16:creationId xmlns:a16="http://schemas.microsoft.com/office/drawing/2014/main" id="{BE3AA561-1525-40A7-B9DB-12D4670604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14" r="9208"/>
          <a:stretch/>
        </p:blipFill>
        <p:spPr bwMode="auto">
          <a:xfrm>
            <a:off x="302547" y="163726"/>
            <a:ext cx="5505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50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11419</TotalTime>
  <Words>621</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1193</cp:revision>
  <dcterms:created xsi:type="dcterms:W3CDTF">2019-09-06T14:56:38Z</dcterms:created>
  <dcterms:modified xsi:type="dcterms:W3CDTF">2025-11-19T15:22:24Z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