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258" r:id="rId7"/>
    <p:sldId id="297" r:id="rId8"/>
    <p:sldId id="331" r:id="rId9"/>
    <p:sldId id="360" r:id="rId10"/>
    <p:sldId id="272" r:id="rId11"/>
    <p:sldId id="402" r:id="rId12"/>
    <p:sldId id="41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73D"/>
    <a:srgbClr val="143350"/>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F9991-6CAC-4344-B242-A12527A07241}" v="36" dt="2025-11-18T09:32:02.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660"/>
  </p:normalViewPr>
  <p:slideViewPr>
    <p:cSldViewPr snapToGrid="0">
      <p:cViewPr varScale="1">
        <p:scale>
          <a:sx n="104" d="100"/>
          <a:sy n="104" d="100"/>
        </p:scale>
        <p:origin x="12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21/11/2025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21/11/2025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21/11/2025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21/11/2025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21/11/2025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21/11/2025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Pope Leo XIV meets with members of the &quot;International Youth Advisory Body&quot;">
            <a:extLst>
              <a:ext uri="{FF2B5EF4-FFF2-40B4-BE49-F238E27FC236}">
                <a16:creationId xmlns:a16="http://schemas.microsoft.com/office/drawing/2014/main" id="{9814599E-6247-F020-9B2A-FCF9FE07A0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189"/>
          <a:stretch>
            <a:fillRect/>
          </a:stretch>
        </p:blipFill>
        <p:spPr bwMode="auto">
          <a:xfrm>
            <a:off x="2524121" y="1941739"/>
            <a:ext cx="7143750" cy="308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6077234" y="1865850"/>
            <a:ext cx="5542533" cy="3397918"/>
          </a:xfrm>
          <a:prstGeom prst="rect">
            <a:avLst/>
          </a:prstGeom>
        </p:spPr>
        <p:txBody>
          <a:bodyPr wrap="square">
            <a:spAutoFit/>
          </a:bodyPr>
          <a:lstStyle/>
          <a:p>
            <a:pPr algn="ctr">
              <a:lnSpc>
                <a:spcPct val="107000"/>
              </a:lnSpc>
              <a:spcAft>
                <a:spcPts val="800"/>
              </a:spcAft>
            </a:pPr>
            <a:r>
              <a:rPr lang="en-US" sz="2400" dirty="0">
                <a:latin typeface="Garamond" panose="02020404030301010803" pitchFamily="18" charset="0"/>
              </a:rPr>
              <a:t>As we approach the end of the </a:t>
            </a:r>
          </a:p>
          <a:p>
            <a:pPr algn="ctr">
              <a:lnSpc>
                <a:spcPct val="107000"/>
              </a:lnSpc>
              <a:spcAft>
                <a:spcPts val="800"/>
              </a:spcAft>
            </a:pPr>
            <a:r>
              <a:rPr lang="en-US" sz="2400" dirty="0">
                <a:latin typeface="Garamond" panose="02020404030301010803" pitchFamily="18" charset="0"/>
              </a:rPr>
              <a:t>Jubilee of Hope, we will turn our attention</a:t>
            </a:r>
          </a:p>
          <a:p>
            <a:pPr algn="ctr">
              <a:lnSpc>
                <a:spcPct val="107000"/>
              </a:lnSpc>
              <a:spcAft>
                <a:spcPts val="800"/>
              </a:spcAft>
            </a:pPr>
            <a:r>
              <a:rPr lang="en-US" sz="2400" dirty="0">
                <a:latin typeface="Garamond" panose="02020404030301010803" pitchFamily="18" charset="0"/>
              </a:rPr>
              <a:t> to the logo that has accompanied us on our</a:t>
            </a:r>
          </a:p>
          <a:p>
            <a:pPr algn="ctr">
              <a:lnSpc>
                <a:spcPct val="107000"/>
              </a:lnSpc>
              <a:spcAft>
                <a:spcPts val="800"/>
              </a:spcAft>
            </a:pPr>
            <a:r>
              <a:rPr lang="en-US" sz="2400" dirty="0">
                <a:latin typeface="Garamond" panose="02020404030301010803" pitchFamily="18" charset="0"/>
              </a:rPr>
              <a:t> journey this year.</a:t>
            </a:r>
          </a:p>
          <a:p>
            <a:pPr algn="ctr">
              <a:lnSpc>
                <a:spcPct val="107000"/>
              </a:lnSpc>
              <a:spcAft>
                <a:spcPts val="800"/>
              </a:spcAft>
            </a:pPr>
            <a:r>
              <a:rPr lang="en-US" sz="2400" b="1" dirty="0">
                <a:latin typeface="Garamond" panose="02020404030301010803" pitchFamily="18" charset="0"/>
              </a:rPr>
              <a:t>Each week, a different part of the logo</a:t>
            </a:r>
          </a:p>
          <a:p>
            <a:pPr algn="ctr">
              <a:lnSpc>
                <a:spcPct val="107000"/>
              </a:lnSpc>
              <a:spcAft>
                <a:spcPts val="800"/>
              </a:spcAft>
            </a:pPr>
            <a:r>
              <a:rPr lang="en-US" sz="2400" b="1" dirty="0">
                <a:latin typeface="Garamond" panose="02020404030301010803" pitchFamily="18" charset="0"/>
              </a:rPr>
              <a:t> will be explained.</a:t>
            </a:r>
          </a:p>
          <a:p>
            <a:pPr algn="ctr">
              <a:lnSpc>
                <a:spcPct val="107000"/>
              </a:lnSpc>
              <a:spcAft>
                <a:spcPts val="800"/>
              </a:spcAft>
              <a:buNone/>
            </a:pPr>
            <a:endParaRPr lang="en-GB" sz="2000" b="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185959"/>
            <a:ext cx="11594525" cy="110671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sp>
        <p:nvSpPr>
          <p:cNvPr id="3" name="Rectangle 2">
            <a:extLst>
              <a:ext uri="{FF2B5EF4-FFF2-40B4-BE49-F238E27FC236}">
                <a16:creationId xmlns:a16="http://schemas.microsoft.com/office/drawing/2014/main" id="{3966DD0D-040B-405B-5E33-53963B97F769}"/>
              </a:ext>
            </a:extLst>
          </p:cNvPr>
          <p:cNvSpPr/>
          <p:nvPr/>
        </p:nvSpPr>
        <p:spPr>
          <a:xfrm>
            <a:off x="400873" y="1440321"/>
            <a:ext cx="5542533" cy="1106713"/>
          </a:xfrm>
          <a:prstGeom prst="rect">
            <a:avLst/>
          </a:prstGeom>
        </p:spPr>
        <p:txBody>
          <a:bodyPr wrap="square">
            <a:spAutoFit/>
          </a:bodyPr>
          <a:lstStyle/>
          <a:p>
            <a:pPr algn="ctr">
              <a:lnSpc>
                <a:spcPct val="107000"/>
              </a:lnSpc>
              <a:spcAft>
                <a:spcPts val="800"/>
              </a:spcAft>
            </a:pPr>
            <a:r>
              <a:rPr lang="en-US" sz="3600" b="1" dirty="0">
                <a:latin typeface="Garamond" panose="02020404030301010803" pitchFamily="18" charset="0"/>
              </a:rPr>
              <a:t>THE JUBILEE LOGO </a:t>
            </a:r>
          </a:p>
          <a:p>
            <a:pPr algn="ctr">
              <a:lnSpc>
                <a:spcPct val="107000"/>
              </a:lnSpc>
              <a:spcAft>
                <a:spcPts val="800"/>
              </a:spcAft>
              <a:buNone/>
            </a:pPr>
            <a:endParaRPr lang="en-GB" sz="2000" b="1" dirty="0">
              <a:latin typeface="Garamond" panose="02020404030301010803" pitchFamily="18" charset="0"/>
            </a:endParaRPr>
          </a:p>
        </p:txBody>
      </p:sp>
      <p:pic>
        <p:nvPicPr>
          <p:cNvPr id="2050" name="Picture 2" descr="Pilgrims of Hope: Walking Towards the 2025 Jubilee">
            <a:extLst>
              <a:ext uri="{FF2B5EF4-FFF2-40B4-BE49-F238E27FC236}">
                <a16:creationId xmlns:a16="http://schemas.microsoft.com/office/drawing/2014/main" id="{87BB0578-7D21-4B02-BFD7-B9000F637C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20" t="357" r="16971"/>
          <a:stretch>
            <a:fillRect/>
          </a:stretch>
        </p:blipFill>
        <p:spPr bwMode="auto">
          <a:xfrm>
            <a:off x="969995" y="2209492"/>
            <a:ext cx="4266183" cy="374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surface with snow&#10;&#10;Description automatically generated">
            <a:extLst>
              <a:ext uri="{FF2B5EF4-FFF2-40B4-BE49-F238E27FC236}">
                <a16:creationId xmlns:a16="http://schemas.microsoft.com/office/drawing/2014/main" id="{CC57F1D3-519C-4EC3-9FE4-6368C8F47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796E55-D8DA-9DE5-8FC3-BDC90CF45544}"/>
              </a:ext>
            </a:extLst>
          </p:cNvPr>
          <p:cNvSpPr>
            <a:spLocks noGrp="1"/>
          </p:cNvSpPr>
          <p:nvPr>
            <p:ph type="title"/>
          </p:nvPr>
        </p:nvSpPr>
        <p:spPr>
          <a:xfrm>
            <a:off x="838200" y="1000125"/>
            <a:ext cx="10515600" cy="1325563"/>
          </a:xfrm>
        </p:spPr>
        <p:txBody>
          <a:bodyPr/>
          <a:lstStyle/>
          <a:p>
            <a:r>
              <a:rPr lang="en-GB" b="1" dirty="0">
                <a:latin typeface="Century Gothic" panose="020B0502020202020204" pitchFamily="34" charset="0"/>
              </a:rPr>
              <a:t>What do you notice?</a:t>
            </a:r>
            <a:endParaRPr lang="en-US" b="1" dirty="0">
              <a:latin typeface="Century Gothic" panose="020B0502020202020204" pitchFamily="34" charset="0"/>
            </a:endParaRPr>
          </a:p>
        </p:txBody>
      </p:sp>
      <p:pic>
        <p:nvPicPr>
          <p:cNvPr id="4" name="Picture 3" descr="A group of people in different colors&#10;&#10;Description automatically generated">
            <a:extLst>
              <a:ext uri="{FF2B5EF4-FFF2-40B4-BE49-F238E27FC236}">
                <a16:creationId xmlns:a16="http://schemas.microsoft.com/office/drawing/2014/main" id="{8CC32337-8179-C502-1EDA-BE7036223ED2}"/>
              </a:ext>
            </a:extLst>
          </p:cNvPr>
          <p:cNvPicPr>
            <a:picLocks noChangeAspect="1"/>
          </p:cNvPicPr>
          <p:nvPr/>
        </p:nvPicPr>
        <p:blipFill rotWithShape="1">
          <a:blip r:embed="rId3">
            <a:extLst>
              <a:ext uri="{28A0092B-C50C-407E-A947-70E740481C1C}">
                <a14:useLocalDpi xmlns:a14="http://schemas.microsoft.com/office/drawing/2010/main" val="0"/>
              </a:ext>
            </a:extLst>
          </a:blip>
          <a:srcRect l="22376" t="27957" r="30959" b="31756"/>
          <a:stretch/>
        </p:blipFill>
        <p:spPr>
          <a:xfrm>
            <a:off x="3482406" y="2110064"/>
            <a:ext cx="5327635" cy="3165044"/>
          </a:xfrm>
          <a:prstGeom prst="rect">
            <a:avLst/>
          </a:prstGeom>
        </p:spPr>
      </p:pic>
      <p:pic>
        <p:nvPicPr>
          <p:cNvPr id="5" name="Picture 4" descr="A logo with a green cross&#10;&#10;Description automatically generated">
            <a:extLst>
              <a:ext uri="{FF2B5EF4-FFF2-40B4-BE49-F238E27FC236}">
                <a16:creationId xmlns:a16="http://schemas.microsoft.com/office/drawing/2014/main" id="{958243FF-2F1F-9DEF-A9D7-88378B4FC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4583"/>
            <a:ext cx="2082800" cy="857198"/>
          </a:xfrm>
          <a:prstGeom prst="rect">
            <a:avLst/>
          </a:prstGeom>
        </p:spPr>
      </p:pic>
      <p:grpSp>
        <p:nvGrpSpPr>
          <p:cNvPr id="11" name="Group 10">
            <a:extLst>
              <a:ext uri="{FF2B5EF4-FFF2-40B4-BE49-F238E27FC236}">
                <a16:creationId xmlns:a16="http://schemas.microsoft.com/office/drawing/2014/main" id="{45C98F0C-9355-15D7-374A-75C4A20C3156}"/>
              </a:ext>
            </a:extLst>
          </p:cNvPr>
          <p:cNvGrpSpPr/>
          <p:nvPr/>
        </p:nvGrpSpPr>
        <p:grpSpPr>
          <a:xfrm>
            <a:off x="584200" y="2698337"/>
            <a:ext cx="3606800" cy="2805295"/>
            <a:chOff x="584200" y="2698337"/>
            <a:chExt cx="3606800" cy="2805295"/>
          </a:xfrm>
        </p:grpSpPr>
        <p:sp>
          <p:nvSpPr>
            <p:cNvPr id="6" name="TextBox 5">
              <a:extLst>
                <a:ext uri="{FF2B5EF4-FFF2-40B4-BE49-F238E27FC236}">
                  <a16:creationId xmlns:a16="http://schemas.microsoft.com/office/drawing/2014/main" id="{86C4156C-824F-6431-575E-B876A5B501A3}"/>
                </a:ext>
              </a:extLst>
            </p:cNvPr>
            <p:cNvSpPr txBox="1"/>
            <p:nvPr/>
          </p:nvSpPr>
          <p:spPr>
            <a:xfrm>
              <a:off x="584200" y="2698337"/>
              <a:ext cx="3606800" cy="1200329"/>
            </a:xfrm>
            <a:custGeom>
              <a:avLst/>
              <a:gdLst>
                <a:gd name="connsiteX0" fmla="*/ 0 w 3606800"/>
                <a:gd name="connsiteY0" fmla="*/ 0 h 1200329"/>
                <a:gd name="connsiteX1" fmla="*/ 3606800 w 3606800"/>
                <a:gd name="connsiteY1" fmla="*/ 0 h 1200329"/>
                <a:gd name="connsiteX2" fmla="*/ 3606800 w 3606800"/>
                <a:gd name="connsiteY2" fmla="*/ 1200329 h 1200329"/>
                <a:gd name="connsiteX3" fmla="*/ 0 w 3606800"/>
                <a:gd name="connsiteY3" fmla="*/ 1200329 h 1200329"/>
                <a:gd name="connsiteX4" fmla="*/ 0 w 3606800"/>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200329" extrusionOk="0">
                  <a:moveTo>
                    <a:pt x="0" y="0"/>
                  </a:moveTo>
                  <a:cubicBezTo>
                    <a:pt x="1494530" y="-5264"/>
                    <a:pt x="2239257" y="84467"/>
                    <a:pt x="3606800" y="0"/>
                  </a:cubicBezTo>
                  <a:cubicBezTo>
                    <a:pt x="3569873" y="393021"/>
                    <a:pt x="3574757" y="1014765"/>
                    <a:pt x="3606800" y="1200329"/>
                  </a:cubicBezTo>
                  <a:cubicBezTo>
                    <a:pt x="2846149" y="1306649"/>
                    <a:pt x="651070" y="1192680"/>
                    <a:pt x="0" y="1200329"/>
                  </a:cubicBezTo>
                  <a:cubicBezTo>
                    <a:pt x="-39762" y="727104"/>
                    <a:pt x="103026" y="164741"/>
                    <a:pt x="0" y="0"/>
                  </a:cubicBezTo>
                  <a:close/>
                </a:path>
              </a:pathLst>
            </a:custGeom>
            <a:noFill/>
            <a:ln w="38100">
              <a:solidFill>
                <a:schemeClr val="accent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pPr>
                <a:buClr>
                  <a:srgbClr val="365AB1"/>
                </a:buClr>
              </a:pPr>
              <a:r>
                <a:rPr lang="en-GB" b="0" i="0" dirty="0">
                  <a:solidFill>
                    <a:srgbClr val="000000"/>
                  </a:solidFill>
                  <a:effectLst/>
                  <a:highlight>
                    <a:srgbClr val="FFFFFF"/>
                  </a:highlight>
                  <a:latin typeface="Century Gothic" panose="020B0502020202020204" pitchFamily="34" charset="0"/>
                </a:rPr>
                <a:t>Four figures, representing everyone on earth, all different kinds of people from all different places on earth.</a:t>
              </a:r>
            </a:p>
          </p:txBody>
        </p:sp>
        <p:pic>
          <p:nvPicPr>
            <p:cNvPr id="7" name="Picture 6" descr="A black arrow pointing up&#10;&#10;Description automatically generated">
              <a:extLst>
                <a:ext uri="{FF2B5EF4-FFF2-40B4-BE49-F238E27FC236}">
                  <a16:creationId xmlns:a16="http://schemas.microsoft.com/office/drawing/2014/main" id="{D5701D04-61FD-6F78-E70D-EFDE53BFDF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5361">
              <a:off x="1444438" y="3523387"/>
              <a:ext cx="1980245" cy="1980245"/>
            </a:xfrm>
            <a:prstGeom prst="rect">
              <a:avLst/>
            </a:prstGeom>
          </p:spPr>
        </p:pic>
      </p:grpSp>
      <p:grpSp>
        <p:nvGrpSpPr>
          <p:cNvPr id="14" name="Group 13">
            <a:extLst>
              <a:ext uri="{FF2B5EF4-FFF2-40B4-BE49-F238E27FC236}">
                <a16:creationId xmlns:a16="http://schemas.microsoft.com/office/drawing/2014/main" id="{67513197-9C29-F18E-480C-CF0FD194CE04}"/>
              </a:ext>
            </a:extLst>
          </p:cNvPr>
          <p:cNvGrpSpPr/>
          <p:nvPr/>
        </p:nvGrpSpPr>
        <p:grpSpPr>
          <a:xfrm>
            <a:off x="7847447" y="3099254"/>
            <a:ext cx="3606800" cy="2967299"/>
            <a:chOff x="7847447" y="3099254"/>
            <a:chExt cx="3606800" cy="2967299"/>
          </a:xfrm>
        </p:grpSpPr>
        <p:sp>
          <p:nvSpPr>
            <p:cNvPr id="9" name="TextBox 8">
              <a:extLst>
                <a:ext uri="{FF2B5EF4-FFF2-40B4-BE49-F238E27FC236}">
                  <a16:creationId xmlns:a16="http://schemas.microsoft.com/office/drawing/2014/main" id="{29F59F7C-B99C-2276-6256-A9E8EBECA165}"/>
                </a:ext>
              </a:extLst>
            </p:cNvPr>
            <p:cNvSpPr txBox="1"/>
            <p:nvPr/>
          </p:nvSpPr>
          <p:spPr>
            <a:xfrm>
              <a:off x="7847447" y="4866224"/>
              <a:ext cx="3606800" cy="1200329"/>
            </a:xfrm>
            <a:custGeom>
              <a:avLst/>
              <a:gdLst>
                <a:gd name="connsiteX0" fmla="*/ 0 w 3606800"/>
                <a:gd name="connsiteY0" fmla="*/ 0 h 1200329"/>
                <a:gd name="connsiteX1" fmla="*/ 3606800 w 3606800"/>
                <a:gd name="connsiteY1" fmla="*/ 0 h 1200329"/>
                <a:gd name="connsiteX2" fmla="*/ 3606800 w 3606800"/>
                <a:gd name="connsiteY2" fmla="*/ 1200329 h 1200329"/>
                <a:gd name="connsiteX3" fmla="*/ 0 w 3606800"/>
                <a:gd name="connsiteY3" fmla="*/ 1200329 h 1200329"/>
                <a:gd name="connsiteX4" fmla="*/ 0 w 3606800"/>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200329" extrusionOk="0">
                  <a:moveTo>
                    <a:pt x="0" y="0"/>
                  </a:moveTo>
                  <a:cubicBezTo>
                    <a:pt x="1494530" y="-5264"/>
                    <a:pt x="2239257" y="84467"/>
                    <a:pt x="3606800" y="0"/>
                  </a:cubicBezTo>
                  <a:cubicBezTo>
                    <a:pt x="3569873" y="393021"/>
                    <a:pt x="3574757" y="1014765"/>
                    <a:pt x="3606800" y="1200329"/>
                  </a:cubicBezTo>
                  <a:cubicBezTo>
                    <a:pt x="2846149" y="1306649"/>
                    <a:pt x="651070" y="1192680"/>
                    <a:pt x="0" y="1200329"/>
                  </a:cubicBezTo>
                  <a:cubicBezTo>
                    <a:pt x="-39762" y="727104"/>
                    <a:pt x="103026" y="164741"/>
                    <a:pt x="0" y="0"/>
                  </a:cubicBezTo>
                  <a:close/>
                </a:path>
              </a:pathLst>
            </a:custGeom>
            <a:noFill/>
            <a:ln w="38100">
              <a:solidFill>
                <a:srgbClr val="FF000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pPr>
                <a:buClr>
                  <a:srgbClr val="365AB1"/>
                </a:buClr>
              </a:pPr>
              <a:r>
                <a:rPr lang="en-GB" b="0" i="0" dirty="0">
                  <a:solidFill>
                    <a:srgbClr val="000000"/>
                  </a:solidFill>
                  <a:effectLst/>
                  <a:latin typeface="Century Gothic" panose="020B0502020202020204" pitchFamily="34" charset="0"/>
                </a:rPr>
                <a:t>They embrace each other to show solidarity</a:t>
              </a:r>
              <a:r>
                <a:rPr lang="en-GB" dirty="0">
                  <a:solidFill>
                    <a:srgbClr val="000000"/>
                  </a:solidFill>
                  <a:latin typeface="Century Gothic" panose="020B0502020202020204" pitchFamily="34" charset="0"/>
                </a:rPr>
                <a:t>, friendship and </a:t>
              </a:r>
              <a:r>
                <a:rPr lang="en-GB" b="0" i="0" dirty="0">
                  <a:solidFill>
                    <a:srgbClr val="000000"/>
                  </a:solidFill>
                  <a:effectLst/>
                  <a:latin typeface="Century Gothic" panose="020B0502020202020204" pitchFamily="34" charset="0"/>
                </a:rPr>
                <a:t>that we should be one united, global family. </a:t>
              </a:r>
              <a:endParaRPr lang="en-GB" dirty="0">
                <a:latin typeface="Century Gothic" panose="020B0502020202020204" pitchFamily="34" charset="0"/>
              </a:endParaRPr>
            </a:p>
          </p:txBody>
        </p:sp>
        <p:pic>
          <p:nvPicPr>
            <p:cNvPr id="13" name="Picture 12" descr="A black arrow pointing up&#10;&#10;Description automatically generated">
              <a:extLst>
                <a:ext uri="{FF2B5EF4-FFF2-40B4-BE49-F238E27FC236}">
                  <a16:creationId xmlns:a16="http://schemas.microsoft.com/office/drawing/2014/main" id="{25C71C71-1667-D269-7214-CB0ECB08AE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9391">
              <a:off x="8248362" y="3099254"/>
              <a:ext cx="2057400" cy="2057400"/>
            </a:xfrm>
            <a:prstGeom prst="rect">
              <a:avLst/>
            </a:prstGeom>
          </p:spPr>
        </p:pic>
      </p:grpSp>
      <p:pic>
        <p:nvPicPr>
          <p:cNvPr id="3" name="Picture 2" descr="A logo with a cross and a boat&#10;&#10;Description automatically generated">
            <a:extLst>
              <a:ext uri="{FF2B5EF4-FFF2-40B4-BE49-F238E27FC236}">
                <a16:creationId xmlns:a16="http://schemas.microsoft.com/office/drawing/2014/main" id="{7876EB4B-6202-2B07-14A9-F63BF2AAAD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805" y="4783042"/>
            <a:ext cx="2388665" cy="1998361"/>
          </a:xfrm>
          <a:prstGeom prst="rect">
            <a:avLst/>
          </a:prstGeom>
        </p:spPr>
      </p:pic>
      <p:sp>
        <p:nvSpPr>
          <p:cNvPr id="10" name="Title 1">
            <a:extLst>
              <a:ext uri="{FF2B5EF4-FFF2-40B4-BE49-F238E27FC236}">
                <a16:creationId xmlns:a16="http://schemas.microsoft.com/office/drawing/2014/main" id="{98EBACA6-9D8E-7B4B-537A-340EA379E56A}"/>
              </a:ext>
            </a:extLst>
          </p:cNvPr>
          <p:cNvSpPr txBox="1">
            <a:spLocks/>
          </p:cNvSpPr>
          <p:nvPr/>
        </p:nvSpPr>
        <p:spPr>
          <a:xfrm>
            <a:off x="3521457" y="71322"/>
            <a:ext cx="7832343" cy="101203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chemeClr val="accent5">
                    <a:lumMod val="75000"/>
                  </a:schemeClr>
                </a:solidFill>
                <a:latin typeface="Garamond" panose="02020404030301010803" pitchFamily="18" charset="0"/>
              </a:rPr>
              <a:t>Reflection</a:t>
            </a:r>
            <a:r>
              <a:rPr lang="en-GB" sz="6000" dirty="0">
                <a:solidFill>
                  <a:schemeClr val="accent5">
                    <a:lumMod val="75000"/>
                  </a:schemeClr>
                </a:solidFill>
                <a:latin typeface="Garamond" panose="02020404030301010803" pitchFamily="18" charset="0"/>
              </a:rPr>
              <a:t> </a:t>
            </a:r>
          </a:p>
        </p:txBody>
      </p:sp>
    </p:spTree>
    <p:extLst>
      <p:ext uri="{BB962C8B-B14F-4D97-AF65-F5344CB8AC3E}">
        <p14:creationId xmlns:p14="http://schemas.microsoft.com/office/powerpoint/2010/main" val="3551197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580802" y="2338997"/>
            <a:ext cx="5611198" cy="3380156"/>
          </a:xfrm>
          <a:prstGeom prst="rect">
            <a:avLst/>
          </a:prstGeom>
        </p:spPr>
        <p:txBody>
          <a:bodyPr wrap="square">
            <a:spAutoFit/>
          </a:bodyPr>
          <a:lstStyle/>
          <a:p>
            <a:pPr algn="ctr"/>
            <a:r>
              <a:rPr lang="en-GB" sz="3600" b="1" dirty="0">
                <a:latin typeface="Garamond" panose="02020404030301010803" pitchFamily="18" charset="0"/>
              </a:rPr>
              <a:t>23</a:t>
            </a:r>
            <a:r>
              <a:rPr lang="en-GB" sz="3600" b="1" baseline="30000" dirty="0">
                <a:latin typeface="Garamond" panose="02020404030301010803" pitchFamily="18" charset="0"/>
              </a:rPr>
              <a:t>rd</a:t>
            </a:r>
            <a:r>
              <a:rPr lang="en-GB" sz="3600" b="1" dirty="0">
                <a:latin typeface="Garamond" panose="02020404030301010803" pitchFamily="18" charset="0"/>
              </a:rPr>
              <a:t> November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we hear the words :</a:t>
            </a:r>
            <a:endParaRPr lang="en-GB" sz="5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lnSpc>
                <a:spcPct val="107000"/>
              </a:lnSpc>
              <a:spcAft>
                <a:spcPts val="800"/>
              </a:spcAft>
            </a:pPr>
            <a:r>
              <a:rPr lang="en-GB" sz="3200" dirty="0">
                <a:latin typeface="Garamond" panose="02020404030301010803" pitchFamily="18" charset="0"/>
              </a:rPr>
              <a:t>  “Jesus, remember me                   when you come into your kingdom.”</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4" name="Picture 3">
            <a:extLst>
              <a:ext uri="{FF2B5EF4-FFF2-40B4-BE49-F238E27FC236}">
                <a16:creationId xmlns:a16="http://schemas.microsoft.com/office/drawing/2014/main" id="{CAAFAD30-0EF5-C41C-59ED-5F9BCDDE4E10}"/>
              </a:ext>
            </a:extLst>
          </p:cNvPr>
          <p:cNvPicPr>
            <a:picLocks noChangeAspect="1"/>
          </p:cNvPicPr>
          <p:nvPr/>
        </p:nvPicPr>
        <p:blipFill>
          <a:blip r:embed="rId3"/>
          <a:srcRect l="7978" r="8866"/>
          <a:stretch>
            <a:fillRect/>
          </a:stretch>
        </p:blipFill>
        <p:spPr>
          <a:xfrm>
            <a:off x="1390262" y="2153293"/>
            <a:ext cx="4547118" cy="4420217"/>
          </a:xfrm>
          <a:prstGeom prst="ellipse">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27758" y="5906796"/>
            <a:ext cx="1544637" cy="923330"/>
          </a:xfrm>
          <a:prstGeom prst="rect">
            <a:avLst/>
          </a:prstGeom>
          <a:solidFill>
            <a:schemeClr val="bg1"/>
          </a:solidFill>
        </p:spPr>
        <p:txBody>
          <a:bodyPr wrap="square" rtlCol="0">
            <a:spAutoFit/>
          </a:bodyPr>
          <a:lstStyle/>
          <a:p>
            <a:endParaRPr lang="en-GB" sz="1400" b="1" dirty="0">
              <a:solidFill>
                <a:schemeClr val="accent1">
                  <a:lumMod val="50000"/>
                </a:schemeClr>
              </a:solidFill>
            </a:endParaRPr>
          </a:p>
          <a:p>
            <a:r>
              <a:rPr lang="en-GB" sz="2800" b="1" dirty="0">
                <a:solidFill>
                  <a:schemeClr val="accent1">
                    <a:lumMod val="50000"/>
                  </a:schemeClr>
                </a:solidFill>
              </a:rPr>
              <a:t>BDES</a:t>
            </a:r>
            <a:endParaRPr lang="en-GB" sz="1600" b="1" dirty="0">
              <a:solidFill>
                <a:schemeClr val="accent1">
                  <a:lumMod val="50000"/>
                </a:schemeClr>
              </a:solidFill>
            </a:endParaRPr>
          </a:p>
          <a:p>
            <a:endParaRPr lang="en-GB" sz="1200" b="1" dirty="0">
              <a:solidFill>
                <a:schemeClr val="accent1">
                  <a:lumMod val="50000"/>
                </a:schemeClr>
              </a:solidFill>
            </a:endParaRP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4098" name="Picture 2" descr="Solemnity of Our Lord Jesus Christ, King of the Universe 2025">
            <a:extLst>
              <a:ext uri="{FF2B5EF4-FFF2-40B4-BE49-F238E27FC236}">
                <a16:creationId xmlns:a16="http://schemas.microsoft.com/office/drawing/2014/main" id="{985A8332-066D-2030-B22D-DE6D4B2DA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Triangle 1">
            <a:extLst>
              <a:ext uri="{FF2B5EF4-FFF2-40B4-BE49-F238E27FC236}">
                <a16:creationId xmlns:a16="http://schemas.microsoft.com/office/drawing/2014/main" id="{259C5B1D-C2CB-BFEF-C479-1E33B6712768}"/>
              </a:ext>
            </a:extLst>
          </p:cNvPr>
          <p:cNvSpPr/>
          <p:nvPr/>
        </p:nvSpPr>
        <p:spPr>
          <a:xfrm>
            <a:off x="0" y="3853543"/>
            <a:ext cx="3060441" cy="3004457"/>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a:extLst>
              <a:ext uri="{FF2B5EF4-FFF2-40B4-BE49-F238E27FC236}">
                <a16:creationId xmlns:a16="http://schemas.microsoft.com/office/drawing/2014/main" id="{A0D22118-C6BB-B00B-BF2F-258669287DED}"/>
              </a:ext>
            </a:extLst>
          </p:cNvPr>
          <p:cNvSpPr/>
          <p:nvPr/>
        </p:nvSpPr>
        <p:spPr>
          <a:xfrm rot="16200000">
            <a:off x="9159551" y="3871717"/>
            <a:ext cx="3060441" cy="3004457"/>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Triangle 8">
            <a:extLst>
              <a:ext uri="{FF2B5EF4-FFF2-40B4-BE49-F238E27FC236}">
                <a16:creationId xmlns:a16="http://schemas.microsoft.com/office/drawing/2014/main" id="{23D6D9DD-096E-6997-129B-1462356A919F}"/>
              </a:ext>
            </a:extLst>
          </p:cNvPr>
          <p:cNvSpPr/>
          <p:nvPr/>
        </p:nvSpPr>
        <p:spPr>
          <a:xfrm rot="5400000">
            <a:off x="-27992" y="27992"/>
            <a:ext cx="3060441" cy="3004457"/>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Triangle 9">
            <a:extLst>
              <a:ext uri="{FF2B5EF4-FFF2-40B4-BE49-F238E27FC236}">
                <a16:creationId xmlns:a16="http://schemas.microsoft.com/office/drawing/2014/main" id="{74EC665D-4C2E-9FB4-065F-53ED9FC4FC93}"/>
              </a:ext>
            </a:extLst>
          </p:cNvPr>
          <p:cNvSpPr/>
          <p:nvPr/>
        </p:nvSpPr>
        <p:spPr>
          <a:xfrm rot="10800000">
            <a:off x="9131559" y="0"/>
            <a:ext cx="3060441" cy="3004457"/>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Content Placeholder 4">
            <a:extLst>
              <a:ext uri="{FF2B5EF4-FFF2-40B4-BE49-F238E27FC236}">
                <a16:creationId xmlns:a16="http://schemas.microsoft.com/office/drawing/2014/main" id="{DC3EF2B1-7747-6DD1-A3B4-E624F651B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2" name="TextBox 11">
            <a:extLst>
              <a:ext uri="{FF2B5EF4-FFF2-40B4-BE49-F238E27FC236}">
                <a16:creationId xmlns:a16="http://schemas.microsoft.com/office/drawing/2014/main" id="{EDE67EAC-A485-3AF2-065C-D73879B1E055}"/>
              </a:ext>
            </a:extLst>
          </p:cNvPr>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3" name="TextBox 12">
            <a:extLst>
              <a:ext uri="{FF2B5EF4-FFF2-40B4-BE49-F238E27FC236}">
                <a16:creationId xmlns:a16="http://schemas.microsoft.com/office/drawing/2014/main" id="{B58CBDD8-243C-4941-39AD-7860452C8C54}"/>
              </a:ext>
            </a:extLst>
          </p:cNvPr>
          <p:cNvSpPr txBox="1"/>
          <p:nvPr/>
        </p:nvSpPr>
        <p:spPr>
          <a:xfrm>
            <a:off x="5106226" y="5485368"/>
            <a:ext cx="2127380" cy="646331"/>
          </a:xfrm>
          <a:prstGeom prst="rect">
            <a:avLst/>
          </a:prstGeom>
          <a:noFill/>
        </p:spPr>
        <p:txBody>
          <a:bodyPr wrap="square" rtlCol="0">
            <a:spAutoFit/>
          </a:bodyPr>
          <a:lstStyle/>
          <a:p>
            <a:pPr algn="ctr"/>
            <a:r>
              <a:rPr lang="en-GB" b="1" dirty="0"/>
              <a:t>SUNDAY                23</a:t>
            </a:r>
            <a:r>
              <a:rPr lang="en-GB" b="1" baseline="30000" dirty="0"/>
              <a:t>rd</a:t>
            </a:r>
            <a:r>
              <a:rPr lang="en-GB" b="1" dirty="0"/>
              <a:t> November 2025</a:t>
            </a:r>
          </a:p>
        </p:txBody>
      </p:sp>
    </p:spTree>
    <p:extLst>
      <p:ext uri="{BB962C8B-B14F-4D97-AF65-F5344CB8AC3E}">
        <p14:creationId xmlns:p14="http://schemas.microsoft.com/office/powerpoint/2010/main" val="115726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C52A67-1756-3020-59D2-15C2F34D0CEE}"/>
              </a:ext>
            </a:extLst>
          </p:cNvPr>
          <p:cNvSpPr txBox="1"/>
          <p:nvPr/>
        </p:nvSpPr>
        <p:spPr>
          <a:xfrm>
            <a:off x="4899024" y="1632094"/>
            <a:ext cx="7597775" cy="4893647"/>
          </a:xfrm>
          <a:prstGeom prst="rect">
            <a:avLst/>
          </a:prstGeom>
          <a:noFill/>
        </p:spPr>
        <p:txBody>
          <a:bodyPr wrap="square" rtlCol="0">
            <a:spAutoFit/>
          </a:bodyPr>
          <a:lstStyle/>
          <a:p>
            <a:pPr algn="ctr"/>
            <a:r>
              <a:rPr lang="en-GB" sz="6000" dirty="0">
                <a:latin typeface="Garamond" panose="02020404030301010803" pitchFamily="18" charset="0"/>
              </a:rPr>
              <a:t>“The courage               to choose                      comes from                    love.”</a:t>
            </a:r>
            <a:endParaRPr lang="en-US" sz="6000" dirty="0">
              <a:solidFill>
                <a:srgbClr val="000000"/>
              </a:solidFill>
              <a:latin typeface="Garamond" panose="02020404030301010803" pitchFamily="18" charset="0"/>
            </a:endParaRPr>
          </a:p>
          <a:p>
            <a:pPr algn="ctr"/>
            <a:endParaRPr lang="en-US" sz="1400" dirty="0">
              <a:solidFill>
                <a:srgbClr val="000000"/>
              </a:solidFill>
              <a:latin typeface="Garamond" panose="02020404030301010803" pitchFamily="18" charset="0"/>
            </a:endParaRPr>
          </a:p>
          <a:p>
            <a:pPr algn="ctr"/>
            <a:r>
              <a:rPr lang="en-US" sz="3200" dirty="0">
                <a:solidFill>
                  <a:srgbClr val="000000"/>
                </a:solidFill>
                <a:latin typeface="Garamond" panose="02020404030301010803" pitchFamily="18" charset="0"/>
              </a:rPr>
              <a:t>- Pope Leo,                                              </a:t>
            </a:r>
          </a:p>
          <a:p>
            <a:pPr algn="ctr"/>
            <a:endParaRPr lang="en-US" sz="600" dirty="0">
              <a:solidFill>
                <a:srgbClr val="000000"/>
              </a:solidFill>
              <a:latin typeface="Garamond" panose="02020404030301010803" pitchFamily="18" charset="0"/>
            </a:endParaRPr>
          </a:p>
          <a:p>
            <a:pPr algn="ctr"/>
            <a:r>
              <a:rPr lang="en-US" sz="2000" dirty="0">
                <a:solidFill>
                  <a:srgbClr val="000000"/>
                </a:solidFill>
                <a:latin typeface="Garamond" panose="02020404030301010803" pitchFamily="18" charset="0"/>
              </a:rPr>
              <a:t>August 2025</a:t>
            </a:r>
            <a:endParaRPr lang="en-GB" sz="2400" dirty="0">
              <a:latin typeface="Garamond" panose="02020404030301010803" pitchFamily="18" charset="0"/>
            </a:endParaRPr>
          </a:p>
        </p:txBody>
      </p:sp>
    </p:spTree>
    <p:extLst>
      <p:ext uri="{BB962C8B-B14F-4D97-AF65-F5344CB8AC3E}">
        <p14:creationId xmlns:p14="http://schemas.microsoft.com/office/powerpoint/2010/main" val="33734290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839164" y="268022"/>
            <a:ext cx="10392746" cy="158958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5">
                    <a:lumMod val="75000"/>
                  </a:schemeClr>
                </a:solidFill>
                <a:latin typeface="Garamond" panose="02020404030301010803" pitchFamily="18" charset="0"/>
              </a:rPr>
              <a:t>Saint Andrew Dung-Lac: </a:t>
            </a:r>
          </a:p>
          <a:p>
            <a:pPr algn="ctr"/>
            <a:r>
              <a:rPr lang="en-GB" sz="5400" dirty="0">
                <a:solidFill>
                  <a:schemeClr val="accent5">
                    <a:lumMod val="75000"/>
                  </a:schemeClr>
                </a:solidFill>
                <a:latin typeface="Garamond" panose="02020404030301010803" pitchFamily="18" charset="0"/>
              </a:rPr>
              <a:t>24</a:t>
            </a:r>
            <a:r>
              <a:rPr lang="en-GB" sz="5400" baseline="30000" dirty="0">
                <a:solidFill>
                  <a:schemeClr val="accent5">
                    <a:lumMod val="75000"/>
                  </a:schemeClr>
                </a:solidFill>
                <a:latin typeface="Garamond" panose="02020404030301010803" pitchFamily="18" charset="0"/>
              </a:rPr>
              <a:t>th</a:t>
            </a:r>
            <a:r>
              <a:rPr lang="en-GB" sz="5400" dirty="0">
                <a:solidFill>
                  <a:schemeClr val="accent5">
                    <a:lumMod val="75000"/>
                  </a:schemeClr>
                </a:solidFill>
                <a:latin typeface="Garamond" panose="02020404030301010803" pitchFamily="18" charset="0"/>
              </a:rPr>
              <a:t> November</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9164" y="1963147"/>
            <a:ext cx="2940906" cy="468339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10" name="TextBox 9"/>
          <p:cNvSpPr txBox="1"/>
          <p:nvPr/>
        </p:nvSpPr>
        <p:spPr>
          <a:xfrm>
            <a:off x="4025433" y="1963147"/>
            <a:ext cx="7714921" cy="369332"/>
          </a:xfrm>
          <a:prstGeom prst="rect">
            <a:avLst/>
          </a:prstGeom>
          <a:noFill/>
        </p:spPr>
        <p:txBody>
          <a:bodyPr wrap="square" rtlCol="0">
            <a:spAutoFit/>
          </a:bodyPr>
          <a:lstStyle/>
          <a:p>
            <a:endParaRPr lang="en-GB" dirty="0"/>
          </a:p>
        </p:txBody>
      </p:sp>
      <p:sp>
        <p:nvSpPr>
          <p:cNvPr id="2" name="TextBox 1"/>
          <p:cNvSpPr txBox="1"/>
          <p:nvPr/>
        </p:nvSpPr>
        <p:spPr>
          <a:xfrm>
            <a:off x="4321393" y="2248791"/>
            <a:ext cx="6910517" cy="3816429"/>
          </a:xfrm>
          <a:prstGeom prst="rect">
            <a:avLst/>
          </a:prstGeom>
          <a:noFill/>
        </p:spPr>
        <p:txBody>
          <a:bodyPr wrap="square" rtlCol="0">
            <a:spAutoFit/>
          </a:bodyPr>
          <a:lstStyle/>
          <a:p>
            <a:pPr algn="just"/>
            <a:r>
              <a:rPr lang="en-GB" sz="2800" dirty="0">
                <a:latin typeface="Garamond" panose="02020404030301010803" pitchFamily="18" charset="0"/>
              </a:rPr>
              <a:t>His feast day is on 24</a:t>
            </a:r>
            <a:r>
              <a:rPr lang="en-GB" sz="2800" baseline="30000" dirty="0">
                <a:latin typeface="Garamond" panose="02020404030301010803" pitchFamily="18" charset="0"/>
              </a:rPr>
              <a:t>th</a:t>
            </a:r>
            <a:r>
              <a:rPr lang="en-GB" sz="2800" dirty="0">
                <a:latin typeface="Garamond" panose="02020404030301010803" pitchFamily="18" charset="0"/>
              </a:rPr>
              <a:t> November, a day which commemorates all the Vietnamese martyrs of the seventeenth, eighteenth and nineteenth centuries. Andrew was born in Vietnam in 1795 and became a priest in 1823. To avoid persecution he changed his name, but was still captured and executed.</a:t>
            </a:r>
          </a:p>
          <a:p>
            <a:r>
              <a:rPr lang="en-GB" sz="2800" dirty="0">
                <a:latin typeface="Garamond" panose="02020404030301010803" pitchFamily="18" charset="0"/>
              </a:rPr>
              <a:t>He was canonised in 1988 by Pope John Paul II.</a:t>
            </a:r>
          </a:p>
          <a:p>
            <a:endParaRPr lang="en-GB" dirty="0"/>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YOUCAT WEEKLY SELECTION</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386533" y="1779687"/>
            <a:ext cx="7485078" cy="4693593"/>
          </a:xfrm>
          <a:prstGeom prst="rect">
            <a:avLst/>
          </a:prstGeom>
          <a:noFill/>
        </p:spPr>
        <p:txBody>
          <a:bodyPr wrap="square" rtlCol="0">
            <a:spAutoFit/>
          </a:bodyPr>
          <a:lstStyle/>
          <a:p>
            <a:pPr algn="ctr"/>
            <a:r>
              <a:rPr lang="en-US" sz="2400" b="1" dirty="0">
                <a:latin typeface="Garamond" panose="02020404030301010803" pitchFamily="18" charset="0"/>
              </a:rPr>
              <a:t>#469 WHAT IS PRAYER? </a:t>
            </a:r>
            <a:endParaRPr lang="en-US" sz="100" dirty="0">
              <a:latin typeface="Garamond" panose="02020404030301010803" pitchFamily="18" charset="0"/>
            </a:endParaRPr>
          </a:p>
          <a:p>
            <a:pPr algn="ctr">
              <a:buNone/>
            </a:pPr>
            <a:endParaRPr lang="en-US" sz="1100" dirty="0">
              <a:latin typeface="Garamond" panose="02020404030301010803" pitchFamily="18" charset="0"/>
            </a:endParaRPr>
          </a:p>
          <a:p>
            <a:pPr algn="ctr">
              <a:buNone/>
            </a:pPr>
            <a:r>
              <a:rPr lang="en-US" sz="2400" dirty="0">
                <a:latin typeface="Garamond" panose="02020404030301010803" pitchFamily="18" charset="0"/>
              </a:rPr>
              <a:t>Prayer is turning the heart toward God. </a:t>
            </a:r>
          </a:p>
          <a:p>
            <a:pPr algn="ctr">
              <a:buNone/>
            </a:pPr>
            <a:r>
              <a:rPr lang="en-US" sz="2400" dirty="0">
                <a:latin typeface="Garamond" panose="02020404030301010803" pitchFamily="18" charset="0"/>
              </a:rPr>
              <a:t>When a person prays, they enter into                                      a living relationship with God.                                           Prayer is the great gate leading into faith.                               People who pray entrust themselves                                  more and more to God.                                                          Even now they seek union with the One                         whom they will encounter one day face to face.                Therefore, the effort to pray daily is part of Christian life.   As strange as it sounds,                                                      prayer is a gift one obtains through prayer. </a:t>
            </a:r>
          </a:p>
        </p:txBody>
      </p:sp>
      <p:pic>
        <p:nvPicPr>
          <p:cNvPr id="8" name="Picture 7">
            <a:extLst>
              <a:ext uri="{FF2B5EF4-FFF2-40B4-BE49-F238E27FC236}">
                <a16:creationId xmlns:a16="http://schemas.microsoft.com/office/drawing/2014/main" id="{7040FFE7-5C1A-AEAA-90CD-82918558CF7A}"/>
              </a:ext>
            </a:extLst>
          </p:cNvPr>
          <p:cNvPicPr>
            <a:picLocks noChangeAspect="1"/>
          </p:cNvPicPr>
          <p:nvPr/>
        </p:nvPicPr>
        <p:blipFill>
          <a:blip r:embed="rId3"/>
          <a:stretch>
            <a:fillRect/>
          </a:stretch>
        </p:blipFill>
        <p:spPr>
          <a:xfrm>
            <a:off x="7871611" y="1853477"/>
            <a:ext cx="2845601" cy="4196814"/>
          </a:xfrm>
          <a:prstGeom prst="rect">
            <a:avLst/>
          </a:prstGeom>
          <a:ln w="38100">
            <a:solidFill>
              <a:schemeClr val="tx1"/>
            </a:solidFill>
          </a:ln>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5BF17-F161-487B-4A8A-A12E7CEC81F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FD4C53E-F34B-7DD2-D1FB-8F9F926E262A}"/>
              </a:ext>
            </a:extLst>
          </p:cNvPr>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2025</a:t>
            </a:r>
          </a:p>
        </p:txBody>
      </p:sp>
      <p:pic>
        <p:nvPicPr>
          <p:cNvPr id="4" name="Picture 3">
            <a:extLst>
              <a:ext uri="{FF2B5EF4-FFF2-40B4-BE49-F238E27FC236}">
                <a16:creationId xmlns:a16="http://schemas.microsoft.com/office/drawing/2014/main" id="{1602C22B-DAFC-2D1D-CAB1-4566DB69B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BACAD015-1ACF-B0AC-C07E-BC5A9EFE2977}"/>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47F112B1-1CD9-EA12-4390-A1D0D227E7B7}"/>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B587017D-C971-9DF4-F715-4AB6D5EEBC71}"/>
              </a:ext>
            </a:extLst>
          </p:cNvPr>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54C227CC-C79F-292A-D8E7-0C92E33A9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Pope Leo XIV meets with members of the &quot;International Youth Advisory Body&quot;">
            <a:extLst>
              <a:ext uri="{FF2B5EF4-FFF2-40B4-BE49-F238E27FC236}">
                <a16:creationId xmlns:a16="http://schemas.microsoft.com/office/drawing/2014/main" id="{3F927AB3-49F6-46B7-4AC6-DE41F539A3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189"/>
          <a:stretch>
            <a:fillRect/>
          </a:stretch>
        </p:blipFill>
        <p:spPr bwMode="auto">
          <a:xfrm>
            <a:off x="2524121" y="1941739"/>
            <a:ext cx="7143750" cy="308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01690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11718</TotalTime>
  <Words>364</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Century Gothic</vt:lpstr>
      <vt:lpstr>Garamond</vt:lpstr>
      <vt:lpstr>Office Theme</vt:lpstr>
      <vt:lpstr>PowerPoint Presentation</vt:lpstr>
      <vt:lpstr>PowerPoint Presentation</vt:lpstr>
      <vt:lpstr>What do you notice?</vt:lpstr>
      <vt:lpstr>PowerPoint Presentation</vt:lpstr>
      <vt:lpstr>PowerPoint Presentation</vt:lpstr>
      <vt:lpstr>PowerPoint Presentation</vt:lpstr>
      <vt:lpstr>PowerPoint Presentation</vt:lpstr>
      <vt:lpstr>YOUCAT WEEKLY SELECTION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724</cp:revision>
  <dcterms:created xsi:type="dcterms:W3CDTF">2019-09-06T14:56:38Z</dcterms:created>
  <dcterms:modified xsi:type="dcterms:W3CDTF">2025-11-21T11:06:56Z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