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2" r:id="rId5"/>
    <p:sldMasterId id="2147483674" r:id="rId6"/>
  </p:sldMasterIdLst>
  <p:notesMasterIdLst>
    <p:notesMasterId r:id="rId81"/>
  </p:notesMasterIdLst>
  <p:sldIdLst>
    <p:sldId id="440" r:id="rId7"/>
    <p:sldId id="2424" r:id="rId8"/>
    <p:sldId id="260" r:id="rId9"/>
    <p:sldId id="259" r:id="rId10"/>
    <p:sldId id="2425" r:id="rId11"/>
    <p:sldId id="258" r:id="rId12"/>
    <p:sldId id="261" r:id="rId13"/>
    <p:sldId id="262" r:id="rId14"/>
    <p:sldId id="2426" r:id="rId15"/>
    <p:sldId id="264" r:id="rId16"/>
    <p:sldId id="2427" r:id="rId17"/>
    <p:sldId id="266" r:id="rId18"/>
    <p:sldId id="267" r:id="rId19"/>
    <p:sldId id="268" r:id="rId20"/>
    <p:sldId id="269" r:id="rId21"/>
    <p:sldId id="270" r:id="rId22"/>
    <p:sldId id="271" r:id="rId23"/>
    <p:sldId id="2428" r:id="rId24"/>
    <p:sldId id="507" r:id="rId25"/>
    <p:sldId id="2430" r:id="rId26"/>
    <p:sldId id="2431" r:id="rId27"/>
    <p:sldId id="2432" r:id="rId28"/>
    <p:sldId id="2433" r:id="rId29"/>
    <p:sldId id="304" r:id="rId30"/>
    <p:sldId id="466" r:id="rId31"/>
    <p:sldId id="467" r:id="rId32"/>
    <p:sldId id="545" r:id="rId33"/>
    <p:sldId id="510" r:id="rId34"/>
    <p:sldId id="547" r:id="rId35"/>
    <p:sldId id="548" r:id="rId36"/>
    <p:sldId id="549" r:id="rId37"/>
    <p:sldId id="550" r:id="rId38"/>
    <p:sldId id="554" r:id="rId39"/>
    <p:sldId id="551" r:id="rId40"/>
    <p:sldId id="553" r:id="rId41"/>
    <p:sldId id="500" r:id="rId42"/>
    <p:sldId id="357" r:id="rId43"/>
    <p:sldId id="552" r:id="rId44"/>
    <p:sldId id="472" r:id="rId45"/>
    <p:sldId id="476" r:id="rId46"/>
    <p:sldId id="465" r:id="rId47"/>
    <p:sldId id="469" r:id="rId48"/>
    <p:sldId id="493" r:id="rId49"/>
    <p:sldId id="494" r:id="rId50"/>
    <p:sldId id="505" r:id="rId51"/>
    <p:sldId id="546" r:id="rId52"/>
    <p:sldId id="2435" r:id="rId53"/>
    <p:sldId id="257" r:id="rId54"/>
    <p:sldId id="512" r:id="rId55"/>
    <p:sldId id="513" r:id="rId56"/>
    <p:sldId id="514" r:id="rId57"/>
    <p:sldId id="515" r:id="rId58"/>
    <p:sldId id="516" r:id="rId59"/>
    <p:sldId id="511" r:id="rId60"/>
    <p:sldId id="408" r:id="rId61"/>
    <p:sldId id="2436" r:id="rId62"/>
    <p:sldId id="449" r:id="rId63"/>
    <p:sldId id="359" r:id="rId64"/>
    <p:sldId id="453" r:id="rId65"/>
    <p:sldId id="2437" r:id="rId66"/>
    <p:sldId id="2438" r:id="rId67"/>
    <p:sldId id="2439" r:id="rId68"/>
    <p:sldId id="2440" r:id="rId69"/>
    <p:sldId id="2441" r:id="rId70"/>
    <p:sldId id="2442" r:id="rId71"/>
    <p:sldId id="2443" r:id="rId72"/>
    <p:sldId id="496" r:id="rId73"/>
    <p:sldId id="457" r:id="rId74"/>
    <p:sldId id="2422" r:id="rId75"/>
    <p:sldId id="2423" r:id="rId76"/>
    <p:sldId id="534" r:id="rId77"/>
    <p:sldId id="535" r:id="rId78"/>
    <p:sldId id="431" r:id="rId79"/>
    <p:sldId id="544" r:id="rId8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69" autoAdjust="0"/>
    <p:restoredTop sz="89568" autoAdjust="0"/>
  </p:normalViewPr>
  <p:slideViewPr>
    <p:cSldViewPr snapToGrid="0">
      <p:cViewPr varScale="1">
        <p:scale>
          <a:sx n="66" d="100"/>
          <a:sy n="66" d="100"/>
        </p:scale>
        <p:origin x="53" y="216"/>
      </p:cViewPr>
      <p:guideLst/>
    </p:cSldViewPr>
  </p:slideViewPr>
  <p:outlineViewPr>
    <p:cViewPr>
      <p:scale>
        <a:sx n="33" d="100"/>
        <a:sy n="33" d="100"/>
      </p:scale>
      <p:origin x="0" y="-4530"/>
    </p:cViewPr>
  </p:outlineViewPr>
  <p:notesTextViewPr>
    <p:cViewPr>
      <p:scale>
        <a:sx n="3" d="2"/>
        <a:sy n="3" d="2"/>
      </p:scale>
      <p:origin x="0" y="0"/>
    </p:cViewPr>
  </p:notesTextViewPr>
  <p:sorterViewPr>
    <p:cViewPr>
      <p:scale>
        <a:sx n="100" d="100"/>
        <a:sy n="100" d="100"/>
      </p:scale>
      <p:origin x="0" y="-20604"/>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theme" Target="theme/theme1.xml"/><Relationship Id="rId16" Type="http://schemas.openxmlformats.org/officeDocument/2006/relationships/slide" Target="slides/slide10.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5" Type="http://schemas.openxmlformats.org/officeDocument/2006/relationships/slideMaster" Target="slideMasters/slideMaster2.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customXml" Target="../customXml/item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61" Type="http://schemas.openxmlformats.org/officeDocument/2006/relationships/slide" Target="slides/slide55.xml"/><Relationship Id="rId8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351D8B-82A3-4978-B315-F55E1865CDF1}" type="datetimeFigureOut">
              <a:rPr lang="en-GB" smtClean="0"/>
              <a:t>18/03/2026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50DCAD-B343-48C1-8674-EEDA55B8477A}" type="slidenum">
              <a:rPr lang="en-GB" smtClean="0"/>
              <a:t>‹#›</a:t>
            </a:fld>
            <a:endParaRPr lang="en-GB"/>
          </a:p>
        </p:txBody>
      </p:sp>
    </p:spTree>
    <p:extLst>
      <p:ext uri="{BB962C8B-B14F-4D97-AF65-F5344CB8AC3E}">
        <p14:creationId xmlns:p14="http://schemas.microsoft.com/office/powerpoint/2010/main" val="15635387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Reading highlights Mary’s humility, trust and obedience to God, which are central to her appearance at Lourdes. It can remind us that saying ‘</a:t>
            </a:r>
            <a:r>
              <a:rPr lang="en-GB" dirty="0" err="1"/>
              <a:t>yes’</a:t>
            </a:r>
            <a:r>
              <a:rPr lang="en-GB" dirty="0"/>
              <a:t> to God can happen in all of our lives.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07BDF2-7B99-40BD-8CFE-8909DCBA5B94}"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4377990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07BDF2-7B99-40BD-8CFE-8909DCBA5B94}"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682267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must be careful not to allow the How to dominate our thinking</a:t>
            </a:r>
          </a:p>
          <a:p>
            <a:endParaRPr lang="en-GB"/>
          </a:p>
          <a:p>
            <a:r>
              <a:rPr lang="en-GB" dirty="0"/>
              <a:t>We must be careful not to compartmentalise and think that the why is only about RE, or Mass, or assemblies.</a:t>
            </a:r>
          </a:p>
          <a:p>
            <a:endParaRPr lang="en-GB"/>
          </a:p>
          <a:p>
            <a:r>
              <a:rPr lang="en-GB" dirty="0"/>
              <a:t>The WHY must underpin everything we do, it must be our starting point, reference point, and our ultimate goal</a:t>
            </a:r>
          </a:p>
          <a:p>
            <a:endParaRPr lang="en-GB"/>
          </a:p>
          <a:p>
            <a:r>
              <a:rPr lang="en-GB" dirty="0"/>
              <a:t>If you show me your budget, I will show you your mission statement</a:t>
            </a:r>
          </a:p>
          <a:p>
            <a:endParaRPr lang="en-GB"/>
          </a:p>
          <a:p>
            <a:r>
              <a:rPr lang="en-GB" dirty="0"/>
              <a:t>If you show me your timetable I will show you your mission statement</a:t>
            </a:r>
          </a:p>
          <a:p>
            <a:endParaRPr lang="en-GB"/>
          </a:p>
          <a:p>
            <a:r>
              <a:rPr lang="en-GB" dirty="0"/>
              <a:t>If you show me your staffing list I will show you your mission statement</a:t>
            </a:r>
          </a:p>
          <a:p>
            <a:endParaRPr lang="en-GB"/>
          </a:p>
          <a:p>
            <a:r>
              <a:rPr lang="en-GB" dirty="0"/>
              <a:t>If you show me your CPD timetable I will show you your mission statement</a:t>
            </a:r>
          </a:p>
          <a:p>
            <a:endParaRPr lang="en-GB"/>
          </a:p>
          <a:p>
            <a:r>
              <a:rPr lang="en-GB" dirty="0"/>
              <a:t>If you show me your SLT, I will show you your mission statement</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E5DD96F-0653-4CC7-A1C6-92F8F199CF2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78662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250DCAD-B343-48C1-8674-EEDA55B8477A}" type="slidenum">
              <a:rPr lang="en-GB" smtClean="0"/>
              <a:t>27</a:t>
            </a:fld>
            <a:endParaRPr lang="en-GB"/>
          </a:p>
        </p:txBody>
      </p:sp>
    </p:spTree>
    <p:extLst>
      <p:ext uri="{BB962C8B-B14F-4D97-AF65-F5344CB8AC3E}">
        <p14:creationId xmlns:p14="http://schemas.microsoft.com/office/powerpoint/2010/main" val="37004616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250DCAD-B343-48C1-8674-EEDA55B8477A}" type="slidenum">
              <a:rPr lang="en-GB" smtClean="0"/>
              <a:t>34</a:t>
            </a:fld>
            <a:endParaRPr lang="en-GB"/>
          </a:p>
        </p:txBody>
      </p:sp>
    </p:spTree>
    <p:extLst>
      <p:ext uri="{BB962C8B-B14F-4D97-AF65-F5344CB8AC3E}">
        <p14:creationId xmlns:p14="http://schemas.microsoft.com/office/powerpoint/2010/main" val="10721425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EF97CA-9C9B-AB6F-FFA5-1B89DA5980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C8D3D4-45F8-EBCC-222F-78CC9D6F1A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2B1444F-4D31-58CD-F971-56ABAA315B7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4EF8D37-8D3C-FCC0-89EC-98B2701420FA}"/>
              </a:ext>
            </a:extLst>
          </p:cNvPr>
          <p:cNvSpPr>
            <a:spLocks noGrp="1"/>
          </p:cNvSpPr>
          <p:nvPr>
            <p:ph type="sldNum" sz="quarter" idx="5"/>
          </p:nvPr>
        </p:nvSpPr>
        <p:spPr/>
        <p:txBody>
          <a:bodyPr/>
          <a:lstStyle/>
          <a:p>
            <a:fld id="{2250DCAD-B343-48C1-8674-EEDA55B8477A}" type="slidenum">
              <a:rPr lang="en-GB" smtClean="0"/>
              <a:t>35</a:t>
            </a:fld>
            <a:endParaRPr lang="en-GB"/>
          </a:p>
        </p:txBody>
      </p:sp>
    </p:spTree>
    <p:extLst>
      <p:ext uri="{BB962C8B-B14F-4D97-AF65-F5344CB8AC3E}">
        <p14:creationId xmlns:p14="http://schemas.microsoft.com/office/powerpoint/2010/main" val="11727424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250DCAD-B343-48C1-8674-EEDA55B8477A}" type="slidenum">
              <a:rPr lang="en-GB" smtClean="0"/>
              <a:t>40</a:t>
            </a:fld>
            <a:endParaRPr lang="en-GB"/>
          </a:p>
        </p:txBody>
      </p:sp>
    </p:spTree>
    <p:extLst>
      <p:ext uri="{BB962C8B-B14F-4D97-AF65-F5344CB8AC3E}">
        <p14:creationId xmlns:p14="http://schemas.microsoft.com/office/powerpoint/2010/main" val="29358234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250DCAD-B343-48C1-8674-EEDA55B8477A}" type="slidenum">
              <a:rPr lang="en-GB" smtClean="0"/>
              <a:t>45</a:t>
            </a:fld>
            <a:endParaRPr lang="en-GB"/>
          </a:p>
        </p:txBody>
      </p:sp>
    </p:spTree>
    <p:extLst>
      <p:ext uri="{BB962C8B-B14F-4D97-AF65-F5344CB8AC3E}">
        <p14:creationId xmlns:p14="http://schemas.microsoft.com/office/powerpoint/2010/main" val="23806551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C4CE74-21F5-F0D4-C6C2-60436C1EC6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A8EE8B-A096-C374-827D-0AABF1F749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08082D-1B5B-04A4-14C6-13BB5124F92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866F835-DA70-8C08-C1D7-86E8F8271055}"/>
              </a:ext>
            </a:extLst>
          </p:cNvPr>
          <p:cNvSpPr>
            <a:spLocks noGrp="1"/>
          </p:cNvSpPr>
          <p:nvPr>
            <p:ph type="sldNum" sz="quarter" idx="5"/>
          </p:nvPr>
        </p:nvSpPr>
        <p:spPr/>
        <p:txBody>
          <a:bodyPr/>
          <a:lstStyle/>
          <a:p>
            <a:fld id="{2250DCAD-B343-48C1-8674-EEDA55B8477A}" type="slidenum">
              <a:rPr lang="en-GB" smtClean="0"/>
              <a:t>46</a:t>
            </a:fld>
            <a:endParaRPr lang="en-GB"/>
          </a:p>
        </p:txBody>
      </p:sp>
    </p:spTree>
    <p:extLst>
      <p:ext uri="{BB962C8B-B14F-4D97-AF65-F5344CB8AC3E}">
        <p14:creationId xmlns:p14="http://schemas.microsoft.com/office/powerpoint/2010/main" val="29426289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C4CE74-21F5-F0D4-C6C2-60436C1EC6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A8EE8B-A096-C374-827D-0AABF1F749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08082D-1B5B-04A4-14C6-13BB5124F92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866F835-DA70-8C08-C1D7-86E8F8271055}"/>
              </a:ext>
            </a:extLst>
          </p:cNvPr>
          <p:cNvSpPr>
            <a:spLocks noGrp="1"/>
          </p:cNvSpPr>
          <p:nvPr>
            <p:ph type="sldNum" sz="quarter" idx="5"/>
          </p:nvPr>
        </p:nvSpPr>
        <p:spPr/>
        <p:txBody>
          <a:bodyPr/>
          <a:lstStyle/>
          <a:p>
            <a:fld id="{2250DCAD-B343-48C1-8674-EEDA55B8477A}" type="slidenum">
              <a:rPr lang="en-GB" smtClean="0"/>
              <a:t>47</a:t>
            </a:fld>
            <a:endParaRPr lang="en-GB"/>
          </a:p>
        </p:txBody>
      </p:sp>
    </p:spTree>
    <p:extLst>
      <p:ext uri="{BB962C8B-B14F-4D97-AF65-F5344CB8AC3E}">
        <p14:creationId xmlns:p14="http://schemas.microsoft.com/office/powerpoint/2010/main" val="12390816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250DCAD-B343-48C1-8674-EEDA55B8477A}" type="slidenum">
              <a:rPr lang="en-GB" smtClean="0"/>
              <a:t>57</a:t>
            </a:fld>
            <a:endParaRPr lang="en-GB"/>
          </a:p>
        </p:txBody>
      </p:sp>
    </p:spTree>
    <p:extLst>
      <p:ext uri="{BB962C8B-B14F-4D97-AF65-F5344CB8AC3E}">
        <p14:creationId xmlns:p14="http://schemas.microsoft.com/office/powerpoint/2010/main" val="3659414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Catholic school inspectors, we often step into environments where learning, culture, and faith all meet— often with quiet, unseen grace at work. </a:t>
            </a:r>
          </a:p>
          <a:p>
            <a:r>
              <a:rPr lang="en-GB" dirty="0"/>
              <a:t>In this mission, Our Lady of Lourdes offers a powerful lens through which to understand our role.</a:t>
            </a:r>
          </a:p>
          <a:p>
            <a:r>
              <a:rPr lang="en-GB" dirty="0"/>
              <a:t>When Mary appeared to Bernadette in the quiet grotto of </a:t>
            </a:r>
            <a:r>
              <a:rPr lang="en-GB" dirty="0" err="1"/>
              <a:t>Massabielle</a:t>
            </a:r>
            <a:r>
              <a:rPr lang="en-GB" dirty="0"/>
              <a:t>, she did not appear in a place of prestige or comfort. She met a young girl in humility, simplicity, and sincerity. </a:t>
            </a:r>
          </a:p>
          <a:p>
            <a:r>
              <a:rPr lang="en-GB" dirty="0"/>
              <a:t>Lourdes teaches us that God’s most transformative work often begins in the hidden places, where God sees possibility.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Today the Church invites us to contemplate </a:t>
            </a:r>
            <a:r>
              <a:rPr lang="en-GB" sz="1200" b="1" kern="1200" dirty="0">
                <a:solidFill>
                  <a:schemeClr val="tx1"/>
                </a:solidFill>
                <a:effectLst/>
                <a:latin typeface="+mn-lt"/>
                <a:ea typeface="+mn-ea"/>
                <a:cs typeface="+mn-cs"/>
              </a:rPr>
              <a:t>Our Lady of Lourdes</a:t>
            </a:r>
            <a:r>
              <a:rPr lang="en-GB" sz="1200" kern="1200" dirty="0">
                <a:solidFill>
                  <a:schemeClr val="tx1"/>
                </a:solidFill>
                <a:effectLst/>
                <a:latin typeface="+mn-lt"/>
                <a:ea typeface="+mn-ea"/>
                <a:cs typeface="+mn-cs"/>
              </a:rPr>
              <a:t>, a title rooted in Mary’s appearances in 1858.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At the heart of those encounters is a message that resonates deeply with the ministry of Catholic School Inspectors.</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07BDF2-7B99-40BD-8CFE-8909DCBA5B94}"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1670505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250DCAD-B343-48C1-8674-EEDA55B8477A}" type="slidenum">
              <a:rPr lang="en-GB" smtClean="0"/>
              <a:t>58</a:t>
            </a:fld>
            <a:endParaRPr lang="en-GB"/>
          </a:p>
        </p:txBody>
      </p:sp>
    </p:spTree>
    <p:extLst>
      <p:ext uri="{BB962C8B-B14F-4D97-AF65-F5344CB8AC3E}">
        <p14:creationId xmlns:p14="http://schemas.microsoft.com/office/powerpoint/2010/main" val="28019132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250DCAD-B343-48C1-8674-EEDA55B8477A}" type="slidenum">
              <a:rPr lang="en-GB" smtClean="0"/>
              <a:t>59</a:t>
            </a:fld>
            <a:endParaRPr lang="en-GB"/>
          </a:p>
        </p:txBody>
      </p:sp>
    </p:spTree>
    <p:extLst>
      <p:ext uri="{BB962C8B-B14F-4D97-AF65-F5344CB8AC3E}">
        <p14:creationId xmlns:p14="http://schemas.microsoft.com/office/powerpoint/2010/main" val="17764496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250DCAD-B343-48C1-8674-EEDA55B8477A}" type="slidenum">
              <a:rPr lang="en-GB" smtClean="0"/>
              <a:t>60</a:t>
            </a:fld>
            <a:endParaRPr lang="en-GB"/>
          </a:p>
        </p:txBody>
      </p:sp>
    </p:spTree>
    <p:extLst>
      <p:ext uri="{BB962C8B-B14F-4D97-AF65-F5344CB8AC3E}">
        <p14:creationId xmlns:p14="http://schemas.microsoft.com/office/powerpoint/2010/main" val="25714470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250DCAD-B343-48C1-8674-EEDA55B8477A}" type="slidenum">
              <a:rPr lang="en-GB" smtClean="0"/>
              <a:t>61</a:t>
            </a:fld>
            <a:endParaRPr lang="en-GB"/>
          </a:p>
        </p:txBody>
      </p:sp>
    </p:spTree>
    <p:extLst>
      <p:ext uri="{BB962C8B-B14F-4D97-AF65-F5344CB8AC3E}">
        <p14:creationId xmlns:p14="http://schemas.microsoft.com/office/powerpoint/2010/main" val="14800862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250DCAD-B343-48C1-8674-EEDA55B8477A}" type="slidenum">
              <a:rPr lang="en-GB" smtClean="0"/>
              <a:t>62</a:t>
            </a:fld>
            <a:endParaRPr lang="en-GB"/>
          </a:p>
        </p:txBody>
      </p:sp>
    </p:spTree>
    <p:extLst>
      <p:ext uri="{BB962C8B-B14F-4D97-AF65-F5344CB8AC3E}">
        <p14:creationId xmlns:p14="http://schemas.microsoft.com/office/powerpoint/2010/main" val="31412267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250DCAD-B343-48C1-8674-EEDA55B8477A}" type="slidenum">
              <a:rPr lang="en-GB" smtClean="0"/>
              <a:t>63</a:t>
            </a:fld>
            <a:endParaRPr lang="en-GB"/>
          </a:p>
        </p:txBody>
      </p:sp>
    </p:spTree>
    <p:extLst>
      <p:ext uri="{BB962C8B-B14F-4D97-AF65-F5344CB8AC3E}">
        <p14:creationId xmlns:p14="http://schemas.microsoft.com/office/powerpoint/2010/main" val="20123793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250DCAD-B343-48C1-8674-EEDA55B8477A}" type="slidenum">
              <a:rPr lang="en-GB" smtClean="0"/>
              <a:t>64</a:t>
            </a:fld>
            <a:endParaRPr lang="en-GB"/>
          </a:p>
        </p:txBody>
      </p:sp>
    </p:spTree>
    <p:extLst>
      <p:ext uri="{BB962C8B-B14F-4D97-AF65-F5344CB8AC3E}">
        <p14:creationId xmlns:p14="http://schemas.microsoft.com/office/powerpoint/2010/main" val="5082229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250DCAD-B343-48C1-8674-EEDA55B8477A}" type="slidenum">
              <a:rPr lang="en-GB" smtClean="0"/>
              <a:t>65</a:t>
            </a:fld>
            <a:endParaRPr lang="en-GB"/>
          </a:p>
        </p:txBody>
      </p:sp>
    </p:spTree>
    <p:extLst>
      <p:ext uri="{BB962C8B-B14F-4D97-AF65-F5344CB8AC3E}">
        <p14:creationId xmlns:p14="http://schemas.microsoft.com/office/powerpoint/2010/main" val="16476050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250DCAD-B343-48C1-8674-EEDA55B8477A}" type="slidenum">
              <a:rPr lang="en-GB" smtClean="0"/>
              <a:t>66</a:t>
            </a:fld>
            <a:endParaRPr lang="en-GB"/>
          </a:p>
        </p:txBody>
      </p:sp>
    </p:spTree>
    <p:extLst>
      <p:ext uri="{BB962C8B-B14F-4D97-AF65-F5344CB8AC3E}">
        <p14:creationId xmlns:p14="http://schemas.microsoft.com/office/powerpoint/2010/main" val="33327049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250DCAD-B343-48C1-8674-EEDA55B8477A}" type="slidenum">
              <a:rPr lang="en-GB" smtClean="0"/>
              <a:t>69</a:t>
            </a:fld>
            <a:endParaRPr lang="en-GB"/>
          </a:p>
        </p:txBody>
      </p:sp>
    </p:spTree>
    <p:extLst>
      <p:ext uri="{BB962C8B-B14F-4D97-AF65-F5344CB8AC3E}">
        <p14:creationId xmlns:p14="http://schemas.microsoft.com/office/powerpoint/2010/main" val="39670486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Humility and Simplicity</a:t>
            </a:r>
          </a:p>
          <a:p>
            <a:r>
              <a:rPr lang="en-GB" dirty="0"/>
              <a:t>Mary chose Bernadette, a young, poor girl with limited education. Lourdes reminds us that God often speaks through unexpected voices.</a:t>
            </a:r>
          </a:p>
          <a:p>
            <a:r>
              <a:rPr lang="en-GB" dirty="0"/>
              <a:t>As inspectors, we are called to approach every school with humility, ready to discover the grace at work in places that may at first seem ordinary or overlooked.</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07BDF2-7B99-40BD-8CFE-8909DCBA5B94}"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747847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FCCC31-506F-C0D7-E168-7C5B7969CA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6DCB25-DFEC-4553-D9BC-305268A988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A09CD7-94D2-CF05-2579-D83B27157AD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8591F7A-410B-A206-4567-87CD70BF8D7E}"/>
              </a:ext>
            </a:extLst>
          </p:cNvPr>
          <p:cNvSpPr>
            <a:spLocks noGrp="1"/>
          </p:cNvSpPr>
          <p:nvPr>
            <p:ph type="sldNum" sz="quarter" idx="5"/>
          </p:nvPr>
        </p:nvSpPr>
        <p:spPr/>
        <p:txBody>
          <a:bodyPr/>
          <a:lstStyle/>
          <a:p>
            <a:fld id="{2250DCAD-B343-48C1-8674-EEDA55B8477A}" type="slidenum">
              <a:rPr lang="en-GB" smtClean="0"/>
              <a:t>70</a:t>
            </a:fld>
            <a:endParaRPr lang="en-GB"/>
          </a:p>
        </p:txBody>
      </p:sp>
    </p:spTree>
    <p:extLst>
      <p:ext uri="{BB962C8B-B14F-4D97-AF65-F5344CB8AC3E}">
        <p14:creationId xmlns:p14="http://schemas.microsoft.com/office/powerpoint/2010/main" val="12046388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7FCBBF-5A05-2656-0F7C-F8ED6C073E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5F5B29-D0AB-D042-8C20-3520DFB4E4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C054E56-E2F7-0EB3-370F-4D0BCCECD1AA}"/>
              </a:ext>
            </a:extLst>
          </p:cNvPr>
          <p:cNvSpPr>
            <a:spLocks noGrp="1"/>
          </p:cNvSpPr>
          <p:nvPr>
            <p:ph type="body" idx="1"/>
          </p:nvPr>
        </p:nvSpPr>
        <p:spPr/>
        <p:txBody>
          <a:bodyPr/>
          <a:lstStyle/>
          <a:p>
            <a:r>
              <a:rPr lang="en-GB">
                <a:cs typeface="Calibri"/>
              </a:rPr>
              <a:t>NC – we will be using these charts for each of the inspection areas. They are really useful overview sheets in so much as they show the coverage of each area and describe each inspection sub area as a simple sentence. Example let's look at identity charism and mission in outcomes and provision. It is a great way to split areas for individual inspectors to lead on, and then report on when agreeing judgements. These slides can be blown up and printed out as an inspection coverage tool. </a:t>
            </a:r>
          </a:p>
          <a:p>
            <a:r>
              <a:rPr lang="en-GB">
                <a:cs typeface="Calibri"/>
              </a:rPr>
              <a:t>5</a:t>
            </a:r>
          </a:p>
        </p:txBody>
      </p:sp>
      <p:sp>
        <p:nvSpPr>
          <p:cNvPr id="4" name="Slide Number Placeholder 3">
            <a:extLst>
              <a:ext uri="{FF2B5EF4-FFF2-40B4-BE49-F238E27FC236}">
                <a16:creationId xmlns:a16="http://schemas.microsoft.com/office/drawing/2014/main" id="{DB74DFAB-DA12-ED46-A22E-22D6DC7D8BA8}"/>
              </a:ext>
            </a:extLst>
          </p:cNvPr>
          <p:cNvSpPr>
            <a:spLocks noGrp="1"/>
          </p:cNvSpPr>
          <p:nvPr>
            <p:ph type="sldNum" sz="quarter" idx="5"/>
          </p:nvPr>
        </p:nvSpPr>
        <p:spPr/>
        <p:txBody>
          <a:bodyPr/>
          <a:lstStyle/>
          <a:p>
            <a:fld id="{C810C857-AED7-4A9A-9FE5-6BCC66384121}" type="slidenum">
              <a:rPr lang="en-GB" smtClean="0"/>
              <a:t>71</a:t>
            </a:fld>
            <a:endParaRPr lang="en-GB"/>
          </a:p>
        </p:txBody>
      </p:sp>
    </p:spTree>
    <p:extLst>
      <p:ext uri="{BB962C8B-B14F-4D97-AF65-F5344CB8AC3E}">
        <p14:creationId xmlns:p14="http://schemas.microsoft.com/office/powerpoint/2010/main" val="42403826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464DF2-B47C-1F6B-E127-67C1A06FC2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A3A50D-351C-EB4B-111D-307A9BF5A1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4206C5-0DC1-13F5-1EC5-A3E7A47503C5}"/>
              </a:ext>
            </a:extLst>
          </p:cNvPr>
          <p:cNvSpPr>
            <a:spLocks noGrp="1"/>
          </p:cNvSpPr>
          <p:nvPr>
            <p:ph type="body" idx="1"/>
          </p:nvPr>
        </p:nvSpPr>
        <p:spPr/>
        <p:txBody>
          <a:bodyPr/>
          <a:lstStyle/>
          <a:p>
            <a:r>
              <a:rPr lang="en-GB">
                <a:cs typeface="Calibri"/>
              </a:rPr>
              <a:t>NC</a:t>
            </a:r>
          </a:p>
          <a:p>
            <a:r>
              <a:rPr lang="en-GB">
                <a:cs typeface="Calibri"/>
              </a:rPr>
              <a:t>This is overview grid for RE. Really useful to show the coverage of the inspection area. Let's look at the quality of pupil's work and how clear the grading is. (RE 1 outstanding GD) In provision quick look at celebration and feedback. This grid can also help in summarising best fit judgements for feedback. </a:t>
            </a:r>
          </a:p>
          <a:p>
            <a:r>
              <a:rPr lang="en-GB">
                <a:cs typeface="Calibri"/>
              </a:rPr>
              <a:t>5</a:t>
            </a:r>
            <a:endParaRPr lang="en-GB"/>
          </a:p>
        </p:txBody>
      </p:sp>
      <p:sp>
        <p:nvSpPr>
          <p:cNvPr id="4" name="Slide Number Placeholder 3">
            <a:extLst>
              <a:ext uri="{FF2B5EF4-FFF2-40B4-BE49-F238E27FC236}">
                <a16:creationId xmlns:a16="http://schemas.microsoft.com/office/drawing/2014/main" id="{8637D5EE-474F-9C69-B538-6FA4F2AC0EB9}"/>
              </a:ext>
            </a:extLst>
          </p:cNvPr>
          <p:cNvSpPr>
            <a:spLocks noGrp="1"/>
          </p:cNvSpPr>
          <p:nvPr>
            <p:ph type="sldNum" sz="quarter" idx="5"/>
          </p:nvPr>
        </p:nvSpPr>
        <p:spPr/>
        <p:txBody>
          <a:bodyPr/>
          <a:lstStyle/>
          <a:p>
            <a:fld id="{C810C857-AED7-4A9A-9FE5-6BCC66384121}" type="slidenum">
              <a:rPr lang="en-GB" smtClean="0"/>
              <a:t>72</a:t>
            </a:fld>
            <a:endParaRPr lang="en-GB"/>
          </a:p>
        </p:txBody>
      </p:sp>
    </p:spTree>
    <p:extLst>
      <p:ext uri="{BB962C8B-B14F-4D97-AF65-F5344CB8AC3E}">
        <p14:creationId xmlns:p14="http://schemas.microsoft.com/office/powerpoint/2010/main" val="19500023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cs typeface="Calibri"/>
              </a:rPr>
              <a:t>NC</a:t>
            </a:r>
            <a:endParaRPr lang="en-US">
              <a:cs typeface="Calibri" panose="020F0502020204030204"/>
            </a:endParaRPr>
          </a:p>
          <a:p>
            <a:r>
              <a:rPr lang="en-GB">
                <a:cs typeface="Calibri"/>
              </a:rPr>
              <a:t>The final overview grid sheet. Prayer and Liturgy has moved on so much from the past – Anecdote about secondary prayers at St Mary's. Saying the De Profundis or Hail Holy Queen without repetition, hesitation or deviation to avoid some awful punishment. Lead from CW3 into CW2 and this ensures the quality of outcomes! Read GD for pupil leadership.</a:t>
            </a:r>
          </a:p>
          <a:p>
            <a:r>
              <a:rPr lang="en-GB">
                <a:cs typeface="Calibri"/>
              </a:rPr>
              <a:t>5</a:t>
            </a:r>
            <a:endParaRPr lang="en-GB"/>
          </a:p>
        </p:txBody>
      </p:sp>
      <p:sp>
        <p:nvSpPr>
          <p:cNvPr id="4" name="Slide Number Placeholder 3"/>
          <p:cNvSpPr>
            <a:spLocks noGrp="1"/>
          </p:cNvSpPr>
          <p:nvPr>
            <p:ph type="sldNum" sz="quarter" idx="5"/>
          </p:nvPr>
        </p:nvSpPr>
        <p:spPr/>
        <p:txBody>
          <a:bodyPr/>
          <a:lstStyle/>
          <a:p>
            <a:fld id="{C810C857-AED7-4A9A-9FE5-6BCC66384121}" type="slidenum">
              <a:rPr lang="en-GB" smtClean="0"/>
              <a:t>73</a:t>
            </a:fld>
            <a:endParaRPr lang="en-GB"/>
          </a:p>
        </p:txBody>
      </p:sp>
    </p:spTree>
    <p:extLst>
      <p:ext uri="{BB962C8B-B14F-4D97-AF65-F5344CB8AC3E}">
        <p14:creationId xmlns:p14="http://schemas.microsoft.com/office/powerpoint/2010/main" val="37987541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250DCAD-B343-48C1-8674-EEDA55B8477A}" type="slidenum">
              <a:rPr lang="en-GB" smtClean="0"/>
              <a:t>74</a:t>
            </a:fld>
            <a:endParaRPr lang="en-GB"/>
          </a:p>
        </p:txBody>
      </p:sp>
    </p:spTree>
    <p:extLst>
      <p:ext uri="{BB962C8B-B14F-4D97-AF65-F5344CB8AC3E}">
        <p14:creationId xmlns:p14="http://schemas.microsoft.com/office/powerpoint/2010/main" val="5840395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Healing and Restoration</a:t>
            </a:r>
          </a:p>
          <a:p>
            <a:r>
              <a:rPr lang="en-GB" dirty="0"/>
              <a:t>Lourdes is a place of physical, emotional, and spiritual healing.</a:t>
            </a:r>
          </a:p>
          <a:p>
            <a:r>
              <a:rPr lang="en-GB" dirty="0"/>
              <a:t>Inspectors are not healers in the literal sense, but our presence can bring clarity, reassurance, and renewed purpose to school communities.</a:t>
            </a:r>
          </a:p>
          <a:p>
            <a:r>
              <a:rPr lang="en-GB" dirty="0"/>
              <a:t>Our questions, guidance, and feedback can be instruments of encouragement and growth.</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07BDF2-7B99-40BD-8CFE-8909DCBA5B94}"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504124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Listening with the Heart</a:t>
            </a:r>
          </a:p>
          <a:p>
            <a:r>
              <a:rPr lang="en-GB" dirty="0"/>
              <a:t>Bernadette listened—carefully, quietly, reverently.</a:t>
            </a:r>
          </a:p>
          <a:p>
            <a:r>
              <a:rPr lang="en-GB" dirty="0"/>
              <a:t>In our role, listening is equally essential:</a:t>
            </a:r>
          </a:p>
          <a:p>
            <a:r>
              <a:rPr lang="en-GB" dirty="0"/>
              <a:t>•	to leaders sharing their joys and challenges,</a:t>
            </a:r>
          </a:p>
          <a:p>
            <a:r>
              <a:rPr lang="en-GB" dirty="0"/>
              <a:t>•	to staff who serve tirelessly,</a:t>
            </a:r>
          </a:p>
          <a:p>
            <a:r>
              <a:rPr lang="en-GB" dirty="0"/>
              <a:t>•	to pupils who reveal the heart of the school through their words and behaviour.</a:t>
            </a:r>
          </a:p>
          <a:p>
            <a:r>
              <a:rPr lang="en-GB" dirty="0"/>
              <a:t>Listening allows us to see what data cannot capture.</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07BDF2-7B99-40BD-8CFE-8909DCBA5B94}"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201190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Witnessing to Hope</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Lourdes is a sign of hope for millions.</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Our work, too, can be hopeful work: affirming what is strong, recognising the movement of the Holy Spirit, and helping schools grow in confidence in their Catholic mission.</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07BDF2-7B99-40BD-8CFE-8909DCBA5B94}"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5403096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Images of </a:t>
            </a:r>
            <a:r>
              <a:rPr lang="en-GB" sz="1200" b="1" kern="1200" dirty="0">
                <a:solidFill>
                  <a:schemeClr val="tx1"/>
                </a:solidFill>
                <a:effectLst/>
                <a:latin typeface="+mn-lt"/>
                <a:ea typeface="+mn-ea"/>
                <a:cs typeface="+mn-cs"/>
              </a:rPr>
              <a:t>Our Lady of Lourdes</a:t>
            </a:r>
            <a:r>
              <a:rPr lang="en-GB" sz="1200" kern="1200" dirty="0">
                <a:solidFill>
                  <a:schemeClr val="tx1"/>
                </a:solidFill>
                <a:effectLst/>
                <a:latin typeface="+mn-lt"/>
                <a:ea typeface="+mn-ea"/>
                <a:cs typeface="+mn-cs"/>
              </a:rPr>
              <a:t>, Mary is shown with </a:t>
            </a:r>
            <a:r>
              <a:rPr lang="en-GB" sz="1200" b="1" kern="1200" dirty="0">
                <a:solidFill>
                  <a:schemeClr val="tx1"/>
                </a:solidFill>
                <a:effectLst/>
                <a:latin typeface="+mn-lt"/>
                <a:ea typeface="+mn-ea"/>
                <a:cs typeface="+mn-cs"/>
              </a:rPr>
              <a:t>two yellow (golden) roses on her bare feet</a:t>
            </a:r>
            <a:r>
              <a:rPr lang="en-GB" sz="1200" kern="1200" dirty="0">
                <a:solidFill>
                  <a:schemeClr val="tx1"/>
                </a:solidFill>
                <a:effectLst/>
                <a:latin typeface="+mn-lt"/>
                <a:ea typeface="+mn-ea"/>
                <a:cs typeface="+mn-cs"/>
              </a:rPr>
              <a:t> because that’s how </a:t>
            </a:r>
            <a:r>
              <a:rPr lang="en-GB" sz="1200" b="1" kern="1200" dirty="0">
                <a:solidFill>
                  <a:schemeClr val="tx1"/>
                </a:solidFill>
                <a:effectLst/>
                <a:latin typeface="+mn-lt"/>
                <a:ea typeface="+mn-ea"/>
                <a:cs typeface="+mn-cs"/>
              </a:rPr>
              <a:t>St. Bernadette Soubirous described the apparition</a:t>
            </a:r>
            <a:r>
              <a:rPr lang="en-GB" sz="1200" kern="1200" dirty="0">
                <a:solidFill>
                  <a:schemeClr val="tx1"/>
                </a:solidFill>
                <a:effectLst/>
                <a:latin typeface="+mn-lt"/>
                <a:ea typeface="+mn-ea"/>
                <a:cs typeface="+mn-cs"/>
              </a:rPr>
              <a:t> in 1858—and the symbolism runs deep.</a:t>
            </a:r>
          </a:p>
          <a:p>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1. Faithful to Bernadette’s vision</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Bernadette repeatedly said the Lady wore </a:t>
            </a:r>
            <a:r>
              <a:rPr lang="en-GB" sz="1200" b="1" kern="1200" dirty="0">
                <a:solidFill>
                  <a:schemeClr val="tx1"/>
                </a:solidFill>
                <a:effectLst/>
                <a:latin typeface="+mn-lt"/>
                <a:ea typeface="+mn-ea"/>
                <a:cs typeface="+mn-cs"/>
              </a:rPr>
              <a:t>a white robe, a blue sash, and yellow roses on each foot</a:t>
            </a:r>
            <a:r>
              <a:rPr lang="en-GB" sz="1200" kern="1200" dirty="0">
                <a:solidFill>
                  <a:schemeClr val="tx1"/>
                </a:solidFill>
                <a:effectLst/>
                <a:latin typeface="+mn-lt"/>
                <a:ea typeface="+mn-ea"/>
                <a:cs typeface="+mn-cs"/>
              </a:rPr>
              <a:t>. Artists kept those details to show the image is grounded in the actual Lourdes apparitions, not artistic invention.</a:t>
            </a:r>
          </a:p>
          <a:p>
            <a:r>
              <a:rPr lang="en-GB" sz="1200" b="1" kern="1200" dirty="0">
                <a:solidFill>
                  <a:schemeClr val="tx1"/>
                </a:solidFill>
                <a:effectLst/>
                <a:latin typeface="+mn-lt"/>
                <a:ea typeface="+mn-ea"/>
                <a:cs typeface="+mn-cs"/>
              </a:rPr>
              <a:t>2. Roses = Mary herself</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In Catholic symbolism, Mary is often called the </a:t>
            </a:r>
            <a:r>
              <a:rPr lang="en-GB" sz="1200" b="1" kern="1200" dirty="0">
                <a:solidFill>
                  <a:schemeClr val="tx1"/>
                </a:solidFill>
                <a:effectLst/>
                <a:latin typeface="+mn-lt"/>
                <a:ea typeface="+mn-ea"/>
                <a:cs typeface="+mn-cs"/>
              </a:rPr>
              <a:t>“Mystical Rose.”</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Roses represent:</a:t>
            </a:r>
          </a:p>
          <a:p>
            <a:pPr lvl="0"/>
            <a:r>
              <a:rPr lang="en-GB" sz="1200" kern="1200" dirty="0">
                <a:solidFill>
                  <a:schemeClr val="tx1"/>
                </a:solidFill>
                <a:effectLst/>
                <a:latin typeface="+mn-lt"/>
                <a:ea typeface="+mn-ea"/>
                <a:cs typeface="+mn-cs"/>
              </a:rPr>
              <a:t>purity and beauty</a:t>
            </a:r>
          </a:p>
          <a:p>
            <a:pPr lvl="0"/>
            <a:r>
              <a:rPr lang="en-GB" sz="1200" kern="1200" dirty="0">
                <a:solidFill>
                  <a:schemeClr val="tx1"/>
                </a:solidFill>
                <a:effectLst/>
                <a:latin typeface="+mn-lt"/>
                <a:ea typeface="+mn-ea"/>
                <a:cs typeface="+mn-cs"/>
              </a:rPr>
              <a:t>heavenly joy</a:t>
            </a:r>
          </a:p>
          <a:p>
            <a:pPr lvl="0"/>
            <a:r>
              <a:rPr lang="en-GB" sz="1200" kern="1200" dirty="0">
                <a:solidFill>
                  <a:schemeClr val="tx1"/>
                </a:solidFill>
                <a:effectLst/>
                <a:latin typeface="+mn-lt"/>
                <a:ea typeface="+mn-ea"/>
                <a:cs typeface="+mn-cs"/>
              </a:rPr>
              <a:t>love without thorns (sinlessness)</a:t>
            </a:r>
          </a:p>
          <a:p>
            <a:r>
              <a:rPr lang="en-GB" sz="1200" b="1" kern="1200" dirty="0">
                <a:solidFill>
                  <a:schemeClr val="tx1"/>
                </a:solidFill>
                <a:effectLst/>
                <a:latin typeface="+mn-lt"/>
                <a:ea typeface="+mn-ea"/>
                <a:cs typeface="+mn-cs"/>
              </a:rPr>
              <a:t>3. Yellow/gold = heavenly glory</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The roses aren’t red (suffering) but </a:t>
            </a:r>
            <a:r>
              <a:rPr lang="en-GB" sz="1200" b="1" kern="1200" dirty="0">
                <a:solidFill>
                  <a:schemeClr val="tx1"/>
                </a:solidFill>
                <a:effectLst/>
                <a:latin typeface="+mn-lt"/>
                <a:ea typeface="+mn-ea"/>
                <a:cs typeface="+mn-cs"/>
              </a:rPr>
              <a:t>golden/yellow</a:t>
            </a:r>
            <a:r>
              <a:rPr lang="en-GB" sz="1200" kern="1200" dirty="0">
                <a:solidFill>
                  <a:schemeClr val="tx1"/>
                </a:solidFill>
                <a:effectLst/>
                <a:latin typeface="+mn-lt"/>
                <a:ea typeface="+mn-ea"/>
                <a:cs typeface="+mn-cs"/>
              </a:rPr>
              <a:t>, symbolizing:</a:t>
            </a:r>
          </a:p>
          <a:p>
            <a:pPr lvl="0"/>
            <a:r>
              <a:rPr lang="en-GB" sz="1200" kern="1200" dirty="0">
                <a:solidFill>
                  <a:schemeClr val="tx1"/>
                </a:solidFill>
                <a:effectLst/>
                <a:latin typeface="+mn-lt"/>
                <a:ea typeface="+mn-ea"/>
                <a:cs typeface="+mn-cs"/>
              </a:rPr>
              <a:t>divine light</a:t>
            </a:r>
          </a:p>
          <a:p>
            <a:pPr lvl="0"/>
            <a:r>
              <a:rPr lang="en-GB" sz="1200" kern="1200" dirty="0">
                <a:solidFill>
                  <a:schemeClr val="tx1"/>
                </a:solidFill>
                <a:effectLst/>
                <a:latin typeface="+mn-lt"/>
                <a:ea typeface="+mn-ea"/>
                <a:cs typeface="+mn-cs"/>
              </a:rPr>
              <a:t>glory of heaven</a:t>
            </a:r>
          </a:p>
          <a:p>
            <a:r>
              <a:rPr lang="en-GB" sz="1200" kern="1200" dirty="0">
                <a:solidFill>
                  <a:schemeClr val="tx1"/>
                </a:solidFill>
                <a:effectLst/>
                <a:latin typeface="+mn-lt"/>
                <a:ea typeface="+mn-ea"/>
                <a:cs typeface="+mn-cs"/>
              </a:rPr>
              <a:t>the joy of the Resurrection</a:t>
            </a:r>
            <a:br>
              <a:rPr lang="en-GB" sz="1200" kern="1200" dirty="0">
                <a:solidFill>
                  <a:schemeClr val="tx1"/>
                </a:solidFill>
                <a:effectLst/>
                <a:latin typeface="+mn-lt"/>
                <a:ea typeface="+mn-ea"/>
                <a:cs typeface="+mn-cs"/>
              </a:rPr>
            </a:b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07BDF2-7B99-40BD-8CFE-8909DCBA5B94}"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670536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fits Lourdes’ message of </a:t>
            </a:r>
            <a:r>
              <a:rPr lang="en-GB" b="1" dirty="0"/>
              <a:t>hope, healing, </a:t>
            </a:r>
            <a:r>
              <a:rPr lang="en-GB" b="1"/>
              <a:t>and grace.</a:t>
            </a:r>
            <a:endParaRPr lang="en-GB"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07BDF2-7B99-40BD-8CFE-8909DCBA5B94}"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081166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07BDF2-7B99-40BD-8CFE-8909DCBA5B94}"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5573968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18/03/2026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82825842"/>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18/03/2026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42539346"/>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18/03/2026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316152926"/>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6_Double Blank white sans logo">
    <p:bg>
      <p:bgPr>
        <a:solidFill>
          <a:schemeClr val="bg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E864CF5-F681-40C2-88CC-E02206C9CEC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6F5796-703A-4E76-9688-F8258ECDF146}" type="datetimeFigureOut">
              <a:rPr kumimoji="0" lang="en-GB" sz="1200" b="0" i="0" u="none" strike="noStrike" kern="1200" cap="none" spc="0" normalizeH="0" baseline="0" noProof="0" smtClean="0">
                <a:ln>
                  <a:noFill/>
                </a:ln>
                <a:solidFill>
                  <a:srgbClr val="000000">
                    <a:tint val="75000"/>
                  </a:srgbClr>
                </a:solidFill>
                <a:effectLst/>
                <a:uLnTx/>
                <a:uFillTx/>
                <a:latin typeface="Ope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18/03/2026</a:t>
            </a:fld>
            <a:endParaRPr kumimoji="0" lang="en-GB" sz="1200" b="0" i="0" u="none" strike="noStrike" kern="1200" cap="none" spc="0" normalizeH="0" baseline="0" noProof="0">
              <a:ln>
                <a:noFill/>
              </a:ln>
              <a:solidFill>
                <a:srgbClr val="000000">
                  <a:tint val="75000"/>
                </a:srgbClr>
              </a:solidFill>
              <a:effectLst/>
              <a:uLnTx/>
              <a:uFillTx/>
              <a:latin typeface="Open Sans"/>
              <a:ea typeface="+mn-ea"/>
              <a:cs typeface="+mn-cs"/>
            </a:endParaRPr>
          </a:p>
        </p:txBody>
      </p:sp>
      <p:sp>
        <p:nvSpPr>
          <p:cNvPr id="5" name="Footer Placeholder 4">
            <a:extLst>
              <a:ext uri="{FF2B5EF4-FFF2-40B4-BE49-F238E27FC236}">
                <a16:creationId xmlns:a16="http://schemas.microsoft.com/office/drawing/2014/main" id="{82C04753-4FE4-4A6F-99BB-CFFC92E0CD0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00000">
                  <a:tint val="75000"/>
                </a:srgbClr>
              </a:solidFill>
              <a:effectLst/>
              <a:uLnTx/>
              <a:uFillTx/>
              <a:latin typeface="Open Sans"/>
              <a:ea typeface="+mn-ea"/>
              <a:cs typeface="+mn-cs"/>
            </a:endParaRPr>
          </a:p>
        </p:txBody>
      </p:sp>
      <p:sp>
        <p:nvSpPr>
          <p:cNvPr id="6" name="Slide Number Placeholder 5">
            <a:extLst>
              <a:ext uri="{FF2B5EF4-FFF2-40B4-BE49-F238E27FC236}">
                <a16:creationId xmlns:a16="http://schemas.microsoft.com/office/drawing/2014/main" id="{80A569D1-DB13-4BD9-8BA9-0DEAD98F893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FA67E4-E812-4D83-BFF1-8E6697FC0E19}" type="slidenum">
              <a:rPr kumimoji="0" lang="en-GB" sz="1200" b="0" i="0" u="none" strike="noStrike" kern="1200" cap="none" spc="0" normalizeH="0" baseline="0" noProof="0" smtClean="0">
                <a:ln>
                  <a:noFill/>
                </a:ln>
                <a:solidFill>
                  <a:srgbClr val="000000">
                    <a:tint val="75000"/>
                  </a:srgbClr>
                </a:solidFill>
                <a:effectLst/>
                <a:uLnTx/>
                <a:uFillTx/>
                <a:latin typeface="Ope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srgbClr val="000000">
                  <a:tint val="75000"/>
                </a:srgbClr>
              </a:solidFill>
              <a:effectLst/>
              <a:uLnTx/>
              <a:uFillTx/>
              <a:latin typeface="Open Sans"/>
              <a:ea typeface="+mn-ea"/>
              <a:cs typeface="+mn-cs"/>
            </a:endParaRPr>
          </a:p>
        </p:txBody>
      </p:sp>
    </p:spTree>
    <p:extLst>
      <p:ext uri="{BB962C8B-B14F-4D97-AF65-F5344CB8AC3E}">
        <p14:creationId xmlns:p14="http://schemas.microsoft.com/office/powerpoint/2010/main" val="23653483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393E8-7CE4-75A1-2934-0D36C64E10C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5A23F0D-D23E-7865-D8DE-C1BDB5424B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0502E77-B419-2594-2CC9-6236C70A7D46}"/>
              </a:ext>
            </a:extLst>
          </p:cNvPr>
          <p:cNvSpPr>
            <a:spLocks noGrp="1"/>
          </p:cNvSpPr>
          <p:nvPr>
            <p:ph type="dt" sz="half" idx="10"/>
          </p:nvPr>
        </p:nvSpPr>
        <p:spPr/>
        <p:txBody>
          <a:bodyPr/>
          <a:lstStyle/>
          <a:p>
            <a:fld id="{3A6C56EB-8FEA-4697-AE16-8B4FF8B3062A}" type="datetimeFigureOut">
              <a:rPr lang="en-GB" smtClean="0"/>
              <a:t>18/03/2026</a:t>
            </a:fld>
            <a:endParaRPr lang="en-GB"/>
          </a:p>
        </p:txBody>
      </p:sp>
      <p:sp>
        <p:nvSpPr>
          <p:cNvPr id="5" name="Footer Placeholder 4">
            <a:extLst>
              <a:ext uri="{FF2B5EF4-FFF2-40B4-BE49-F238E27FC236}">
                <a16:creationId xmlns:a16="http://schemas.microsoft.com/office/drawing/2014/main" id="{6590D6F0-A54E-999B-1B79-D77D96E9E2E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309F931-20FE-C28D-808B-6A5C142C13BE}"/>
              </a:ext>
            </a:extLst>
          </p:cNvPr>
          <p:cNvSpPr>
            <a:spLocks noGrp="1"/>
          </p:cNvSpPr>
          <p:nvPr>
            <p:ph type="sldNum" sz="quarter" idx="12"/>
          </p:nvPr>
        </p:nvSpPr>
        <p:spPr/>
        <p:txBody>
          <a:bodyPr/>
          <a:lstStyle/>
          <a:p>
            <a:fld id="{DBF885B8-CAEF-406D-8C1D-1078F39A481F}" type="slidenum">
              <a:rPr lang="en-GB" smtClean="0"/>
              <a:t>‹#›</a:t>
            </a:fld>
            <a:endParaRPr lang="en-GB"/>
          </a:p>
        </p:txBody>
      </p:sp>
    </p:spTree>
    <p:extLst>
      <p:ext uri="{BB962C8B-B14F-4D97-AF65-F5344CB8AC3E}">
        <p14:creationId xmlns:p14="http://schemas.microsoft.com/office/powerpoint/2010/main" val="27849274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DB9BA-E649-8793-9DE3-970B4C17B67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868A24E-6A0B-2ED2-8687-D68935B7B74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5C4A3F4-DD5D-42DC-C5E6-A9B08E615832}"/>
              </a:ext>
            </a:extLst>
          </p:cNvPr>
          <p:cNvSpPr>
            <a:spLocks noGrp="1"/>
          </p:cNvSpPr>
          <p:nvPr>
            <p:ph type="dt" sz="half" idx="10"/>
          </p:nvPr>
        </p:nvSpPr>
        <p:spPr/>
        <p:txBody>
          <a:bodyPr/>
          <a:lstStyle/>
          <a:p>
            <a:fld id="{3A6C56EB-8FEA-4697-AE16-8B4FF8B3062A}" type="datetimeFigureOut">
              <a:rPr lang="en-GB" smtClean="0"/>
              <a:t>18/03/2026</a:t>
            </a:fld>
            <a:endParaRPr lang="en-GB"/>
          </a:p>
        </p:txBody>
      </p:sp>
      <p:sp>
        <p:nvSpPr>
          <p:cNvPr id="5" name="Footer Placeholder 4">
            <a:extLst>
              <a:ext uri="{FF2B5EF4-FFF2-40B4-BE49-F238E27FC236}">
                <a16:creationId xmlns:a16="http://schemas.microsoft.com/office/drawing/2014/main" id="{2102D20E-58CD-2831-24A4-8041E34528D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2514263-7DFB-2739-8246-79FFF3DC4208}"/>
              </a:ext>
            </a:extLst>
          </p:cNvPr>
          <p:cNvSpPr>
            <a:spLocks noGrp="1"/>
          </p:cNvSpPr>
          <p:nvPr>
            <p:ph type="sldNum" sz="quarter" idx="12"/>
          </p:nvPr>
        </p:nvSpPr>
        <p:spPr/>
        <p:txBody>
          <a:bodyPr/>
          <a:lstStyle/>
          <a:p>
            <a:fld id="{DBF885B8-CAEF-406D-8C1D-1078F39A481F}" type="slidenum">
              <a:rPr lang="en-GB" smtClean="0"/>
              <a:t>‹#›</a:t>
            </a:fld>
            <a:endParaRPr lang="en-GB"/>
          </a:p>
        </p:txBody>
      </p:sp>
    </p:spTree>
    <p:extLst>
      <p:ext uri="{BB962C8B-B14F-4D97-AF65-F5344CB8AC3E}">
        <p14:creationId xmlns:p14="http://schemas.microsoft.com/office/powerpoint/2010/main" val="39556557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7E12A-2D1C-F900-70D0-EAD2401B52C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012771E-984A-D424-42D1-AABF7778E65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47295C9-A7F6-2ED9-B0A9-421EEDFB40E8}"/>
              </a:ext>
            </a:extLst>
          </p:cNvPr>
          <p:cNvSpPr>
            <a:spLocks noGrp="1"/>
          </p:cNvSpPr>
          <p:nvPr>
            <p:ph type="dt" sz="half" idx="10"/>
          </p:nvPr>
        </p:nvSpPr>
        <p:spPr/>
        <p:txBody>
          <a:bodyPr/>
          <a:lstStyle/>
          <a:p>
            <a:fld id="{3A6C56EB-8FEA-4697-AE16-8B4FF8B3062A}" type="datetimeFigureOut">
              <a:rPr lang="en-GB" smtClean="0"/>
              <a:t>18/03/2026</a:t>
            </a:fld>
            <a:endParaRPr lang="en-GB"/>
          </a:p>
        </p:txBody>
      </p:sp>
      <p:sp>
        <p:nvSpPr>
          <p:cNvPr id="5" name="Footer Placeholder 4">
            <a:extLst>
              <a:ext uri="{FF2B5EF4-FFF2-40B4-BE49-F238E27FC236}">
                <a16:creationId xmlns:a16="http://schemas.microsoft.com/office/drawing/2014/main" id="{E4C0E71A-4553-33A9-F1B1-601BBDB9790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369167A-27B1-AAB4-8EC9-BFD5CCF045FF}"/>
              </a:ext>
            </a:extLst>
          </p:cNvPr>
          <p:cNvSpPr>
            <a:spLocks noGrp="1"/>
          </p:cNvSpPr>
          <p:nvPr>
            <p:ph type="sldNum" sz="quarter" idx="12"/>
          </p:nvPr>
        </p:nvSpPr>
        <p:spPr/>
        <p:txBody>
          <a:bodyPr/>
          <a:lstStyle/>
          <a:p>
            <a:fld id="{DBF885B8-CAEF-406D-8C1D-1078F39A481F}" type="slidenum">
              <a:rPr lang="en-GB" smtClean="0"/>
              <a:t>‹#›</a:t>
            </a:fld>
            <a:endParaRPr lang="en-GB"/>
          </a:p>
        </p:txBody>
      </p:sp>
    </p:spTree>
    <p:extLst>
      <p:ext uri="{BB962C8B-B14F-4D97-AF65-F5344CB8AC3E}">
        <p14:creationId xmlns:p14="http://schemas.microsoft.com/office/powerpoint/2010/main" val="14082191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5DC19-BA1B-7486-8357-05F1E53A849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CCD267B-63CC-737B-F815-15E3F20A0D9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5CB81D2-EA8C-7F59-A08F-1617CB9207A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7E3F727-1C9E-1846-D9E1-3F4DE4081C1F}"/>
              </a:ext>
            </a:extLst>
          </p:cNvPr>
          <p:cNvSpPr>
            <a:spLocks noGrp="1"/>
          </p:cNvSpPr>
          <p:nvPr>
            <p:ph type="dt" sz="half" idx="10"/>
          </p:nvPr>
        </p:nvSpPr>
        <p:spPr/>
        <p:txBody>
          <a:bodyPr/>
          <a:lstStyle/>
          <a:p>
            <a:fld id="{3A6C56EB-8FEA-4697-AE16-8B4FF8B3062A}" type="datetimeFigureOut">
              <a:rPr lang="en-GB" smtClean="0"/>
              <a:t>18/03/2026</a:t>
            </a:fld>
            <a:endParaRPr lang="en-GB"/>
          </a:p>
        </p:txBody>
      </p:sp>
      <p:sp>
        <p:nvSpPr>
          <p:cNvPr id="6" name="Footer Placeholder 5">
            <a:extLst>
              <a:ext uri="{FF2B5EF4-FFF2-40B4-BE49-F238E27FC236}">
                <a16:creationId xmlns:a16="http://schemas.microsoft.com/office/drawing/2014/main" id="{F75D246F-7589-1246-B378-233B081F985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632C8A8-7533-20C5-88F5-367C57433A51}"/>
              </a:ext>
            </a:extLst>
          </p:cNvPr>
          <p:cNvSpPr>
            <a:spLocks noGrp="1"/>
          </p:cNvSpPr>
          <p:nvPr>
            <p:ph type="sldNum" sz="quarter" idx="12"/>
          </p:nvPr>
        </p:nvSpPr>
        <p:spPr/>
        <p:txBody>
          <a:bodyPr/>
          <a:lstStyle/>
          <a:p>
            <a:fld id="{DBF885B8-CAEF-406D-8C1D-1078F39A481F}" type="slidenum">
              <a:rPr lang="en-GB" smtClean="0"/>
              <a:t>‹#›</a:t>
            </a:fld>
            <a:endParaRPr lang="en-GB"/>
          </a:p>
        </p:txBody>
      </p:sp>
    </p:spTree>
    <p:extLst>
      <p:ext uri="{BB962C8B-B14F-4D97-AF65-F5344CB8AC3E}">
        <p14:creationId xmlns:p14="http://schemas.microsoft.com/office/powerpoint/2010/main" val="1331630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C6E03-261D-CA30-48EA-8968E55695A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3D0A9F1-1F79-BE84-3140-8CD2A0DECF8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71D2EAD-B5F5-115E-93ED-3A484C12CCB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9CD94AB-ECAF-AF42-0D58-963B19787D8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815CFA3-FBCE-4B0F-9F24-A9D11FFBD82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512D77B-F1B8-571F-E286-485A6BA32938}"/>
              </a:ext>
            </a:extLst>
          </p:cNvPr>
          <p:cNvSpPr>
            <a:spLocks noGrp="1"/>
          </p:cNvSpPr>
          <p:nvPr>
            <p:ph type="dt" sz="half" idx="10"/>
          </p:nvPr>
        </p:nvSpPr>
        <p:spPr/>
        <p:txBody>
          <a:bodyPr/>
          <a:lstStyle/>
          <a:p>
            <a:fld id="{3A6C56EB-8FEA-4697-AE16-8B4FF8B3062A}" type="datetimeFigureOut">
              <a:rPr lang="en-GB" smtClean="0"/>
              <a:t>18/03/2026</a:t>
            </a:fld>
            <a:endParaRPr lang="en-GB"/>
          </a:p>
        </p:txBody>
      </p:sp>
      <p:sp>
        <p:nvSpPr>
          <p:cNvPr id="8" name="Footer Placeholder 7">
            <a:extLst>
              <a:ext uri="{FF2B5EF4-FFF2-40B4-BE49-F238E27FC236}">
                <a16:creationId xmlns:a16="http://schemas.microsoft.com/office/drawing/2014/main" id="{3BE266E1-11D5-49D6-1E01-96864393072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C5A0E9F-1607-C982-031F-34F419761C16}"/>
              </a:ext>
            </a:extLst>
          </p:cNvPr>
          <p:cNvSpPr>
            <a:spLocks noGrp="1"/>
          </p:cNvSpPr>
          <p:nvPr>
            <p:ph type="sldNum" sz="quarter" idx="12"/>
          </p:nvPr>
        </p:nvSpPr>
        <p:spPr/>
        <p:txBody>
          <a:bodyPr/>
          <a:lstStyle/>
          <a:p>
            <a:fld id="{DBF885B8-CAEF-406D-8C1D-1078F39A481F}" type="slidenum">
              <a:rPr lang="en-GB" smtClean="0"/>
              <a:t>‹#›</a:t>
            </a:fld>
            <a:endParaRPr lang="en-GB"/>
          </a:p>
        </p:txBody>
      </p:sp>
    </p:spTree>
    <p:extLst>
      <p:ext uri="{BB962C8B-B14F-4D97-AF65-F5344CB8AC3E}">
        <p14:creationId xmlns:p14="http://schemas.microsoft.com/office/powerpoint/2010/main" val="10426342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3BDB8-B727-B0F1-1096-E189C66BD15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6F1D5CA-8BCB-327A-A85C-135135D82F0D}"/>
              </a:ext>
            </a:extLst>
          </p:cNvPr>
          <p:cNvSpPr>
            <a:spLocks noGrp="1"/>
          </p:cNvSpPr>
          <p:nvPr>
            <p:ph type="dt" sz="half" idx="10"/>
          </p:nvPr>
        </p:nvSpPr>
        <p:spPr/>
        <p:txBody>
          <a:bodyPr/>
          <a:lstStyle/>
          <a:p>
            <a:fld id="{3A6C56EB-8FEA-4697-AE16-8B4FF8B3062A}" type="datetimeFigureOut">
              <a:rPr lang="en-GB" smtClean="0"/>
              <a:t>18/03/2026</a:t>
            </a:fld>
            <a:endParaRPr lang="en-GB"/>
          </a:p>
        </p:txBody>
      </p:sp>
      <p:sp>
        <p:nvSpPr>
          <p:cNvPr id="4" name="Footer Placeholder 3">
            <a:extLst>
              <a:ext uri="{FF2B5EF4-FFF2-40B4-BE49-F238E27FC236}">
                <a16:creationId xmlns:a16="http://schemas.microsoft.com/office/drawing/2014/main" id="{B86FAD1D-4AAA-6332-5CE7-AE8D97987BA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88DE346-8505-7309-0C19-B809553AC5A2}"/>
              </a:ext>
            </a:extLst>
          </p:cNvPr>
          <p:cNvSpPr>
            <a:spLocks noGrp="1"/>
          </p:cNvSpPr>
          <p:nvPr>
            <p:ph type="sldNum" sz="quarter" idx="12"/>
          </p:nvPr>
        </p:nvSpPr>
        <p:spPr/>
        <p:txBody>
          <a:bodyPr/>
          <a:lstStyle/>
          <a:p>
            <a:fld id="{DBF885B8-CAEF-406D-8C1D-1078F39A481F}" type="slidenum">
              <a:rPr lang="en-GB" smtClean="0"/>
              <a:t>‹#›</a:t>
            </a:fld>
            <a:endParaRPr lang="en-GB"/>
          </a:p>
        </p:txBody>
      </p:sp>
    </p:spTree>
    <p:extLst>
      <p:ext uri="{BB962C8B-B14F-4D97-AF65-F5344CB8AC3E}">
        <p14:creationId xmlns:p14="http://schemas.microsoft.com/office/powerpoint/2010/main" val="1085981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DDB1D9B-9E29-D9E9-BF4A-D1AE5A13F32C}"/>
              </a:ext>
            </a:extLst>
          </p:cNvPr>
          <p:cNvSpPr>
            <a:spLocks noGrp="1"/>
          </p:cNvSpPr>
          <p:nvPr>
            <p:ph type="dt" sz="half" idx="10"/>
          </p:nvPr>
        </p:nvSpPr>
        <p:spPr/>
        <p:txBody>
          <a:bodyPr/>
          <a:lstStyle/>
          <a:p>
            <a:fld id="{3A6C56EB-8FEA-4697-AE16-8B4FF8B3062A}" type="datetimeFigureOut">
              <a:rPr lang="en-GB" smtClean="0"/>
              <a:t>18/03/2026</a:t>
            </a:fld>
            <a:endParaRPr lang="en-GB"/>
          </a:p>
        </p:txBody>
      </p:sp>
      <p:sp>
        <p:nvSpPr>
          <p:cNvPr id="3" name="Footer Placeholder 2">
            <a:extLst>
              <a:ext uri="{FF2B5EF4-FFF2-40B4-BE49-F238E27FC236}">
                <a16:creationId xmlns:a16="http://schemas.microsoft.com/office/drawing/2014/main" id="{BBB2D26B-3262-4AB8-349C-9D163948E8A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2F1636A-E609-0B49-D8F1-98B3271D5581}"/>
              </a:ext>
            </a:extLst>
          </p:cNvPr>
          <p:cNvSpPr>
            <a:spLocks noGrp="1"/>
          </p:cNvSpPr>
          <p:nvPr>
            <p:ph type="sldNum" sz="quarter" idx="12"/>
          </p:nvPr>
        </p:nvSpPr>
        <p:spPr/>
        <p:txBody>
          <a:bodyPr/>
          <a:lstStyle/>
          <a:p>
            <a:fld id="{DBF885B8-CAEF-406D-8C1D-1078F39A481F}" type="slidenum">
              <a:rPr lang="en-GB" smtClean="0"/>
              <a:t>‹#›</a:t>
            </a:fld>
            <a:endParaRPr lang="en-GB"/>
          </a:p>
        </p:txBody>
      </p:sp>
    </p:spTree>
    <p:extLst>
      <p:ext uri="{BB962C8B-B14F-4D97-AF65-F5344CB8AC3E}">
        <p14:creationId xmlns:p14="http://schemas.microsoft.com/office/powerpoint/2010/main" val="26061469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18/03/2026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1174852221"/>
      </p:ext>
    </p:extLst>
  </p:cSld>
  <p:clrMapOvr>
    <a:masterClrMapping/>
  </p:clrMapOvr>
  <p:transition spd="slow">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E7EC1-B042-0861-BAEB-5AADCC93B2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FEC521B-2A24-EC20-FF65-12CAA96B71D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F77AEC1-F08D-5C92-BCD2-C554F9A694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B83784-E99F-4F46-2C7B-F7256C6F29CA}"/>
              </a:ext>
            </a:extLst>
          </p:cNvPr>
          <p:cNvSpPr>
            <a:spLocks noGrp="1"/>
          </p:cNvSpPr>
          <p:nvPr>
            <p:ph type="dt" sz="half" idx="10"/>
          </p:nvPr>
        </p:nvSpPr>
        <p:spPr/>
        <p:txBody>
          <a:bodyPr/>
          <a:lstStyle/>
          <a:p>
            <a:fld id="{3A6C56EB-8FEA-4697-AE16-8B4FF8B3062A}" type="datetimeFigureOut">
              <a:rPr lang="en-GB" smtClean="0"/>
              <a:t>18/03/2026</a:t>
            </a:fld>
            <a:endParaRPr lang="en-GB"/>
          </a:p>
        </p:txBody>
      </p:sp>
      <p:sp>
        <p:nvSpPr>
          <p:cNvPr id="6" name="Footer Placeholder 5">
            <a:extLst>
              <a:ext uri="{FF2B5EF4-FFF2-40B4-BE49-F238E27FC236}">
                <a16:creationId xmlns:a16="http://schemas.microsoft.com/office/drawing/2014/main" id="{F4338D91-4CFE-F031-6BBC-26C3ECFFA56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E6ADECE-71E1-2C33-975F-47ECB7CD9A31}"/>
              </a:ext>
            </a:extLst>
          </p:cNvPr>
          <p:cNvSpPr>
            <a:spLocks noGrp="1"/>
          </p:cNvSpPr>
          <p:nvPr>
            <p:ph type="sldNum" sz="quarter" idx="12"/>
          </p:nvPr>
        </p:nvSpPr>
        <p:spPr/>
        <p:txBody>
          <a:bodyPr/>
          <a:lstStyle/>
          <a:p>
            <a:fld id="{DBF885B8-CAEF-406D-8C1D-1078F39A481F}" type="slidenum">
              <a:rPr lang="en-GB" smtClean="0"/>
              <a:t>‹#›</a:t>
            </a:fld>
            <a:endParaRPr lang="en-GB"/>
          </a:p>
        </p:txBody>
      </p:sp>
    </p:spTree>
    <p:extLst>
      <p:ext uri="{BB962C8B-B14F-4D97-AF65-F5344CB8AC3E}">
        <p14:creationId xmlns:p14="http://schemas.microsoft.com/office/powerpoint/2010/main" val="20498250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CCE22-66B3-E4D5-6F78-23936C0C751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CE17E9B-A608-CB72-B2EF-D550525286E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B37A8AA-390B-E0F8-88B2-DA3654DD07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AE469D-AECC-BD83-505A-524298E3AAE8}"/>
              </a:ext>
            </a:extLst>
          </p:cNvPr>
          <p:cNvSpPr>
            <a:spLocks noGrp="1"/>
          </p:cNvSpPr>
          <p:nvPr>
            <p:ph type="dt" sz="half" idx="10"/>
          </p:nvPr>
        </p:nvSpPr>
        <p:spPr/>
        <p:txBody>
          <a:bodyPr/>
          <a:lstStyle/>
          <a:p>
            <a:fld id="{3A6C56EB-8FEA-4697-AE16-8B4FF8B3062A}" type="datetimeFigureOut">
              <a:rPr lang="en-GB" smtClean="0"/>
              <a:t>18/03/2026</a:t>
            </a:fld>
            <a:endParaRPr lang="en-GB"/>
          </a:p>
        </p:txBody>
      </p:sp>
      <p:sp>
        <p:nvSpPr>
          <p:cNvPr id="6" name="Footer Placeholder 5">
            <a:extLst>
              <a:ext uri="{FF2B5EF4-FFF2-40B4-BE49-F238E27FC236}">
                <a16:creationId xmlns:a16="http://schemas.microsoft.com/office/drawing/2014/main" id="{C935A0AB-B578-D8F0-6DD6-6D410D6F65B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00C35A5-DB91-E7BA-1AD4-2E5C48CD4499}"/>
              </a:ext>
            </a:extLst>
          </p:cNvPr>
          <p:cNvSpPr>
            <a:spLocks noGrp="1"/>
          </p:cNvSpPr>
          <p:nvPr>
            <p:ph type="sldNum" sz="quarter" idx="12"/>
          </p:nvPr>
        </p:nvSpPr>
        <p:spPr/>
        <p:txBody>
          <a:bodyPr/>
          <a:lstStyle/>
          <a:p>
            <a:fld id="{DBF885B8-CAEF-406D-8C1D-1078F39A481F}" type="slidenum">
              <a:rPr lang="en-GB" smtClean="0"/>
              <a:t>‹#›</a:t>
            </a:fld>
            <a:endParaRPr lang="en-GB"/>
          </a:p>
        </p:txBody>
      </p:sp>
    </p:spTree>
    <p:extLst>
      <p:ext uri="{BB962C8B-B14F-4D97-AF65-F5344CB8AC3E}">
        <p14:creationId xmlns:p14="http://schemas.microsoft.com/office/powerpoint/2010/main" val="40373919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D2308-57E5-F57C-12A1-B3378A22742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F1436B3-DB62-BE90-F59F-7CB3AC86372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7DA8029-8B3A-EB3D-B76A-658DBE5B2388}"/>
              </a:ext>
            </a:extLst>
          </p:cNvPr>
          <p:cNvSpPr>
            <a:spLocks noGrp="1"/>
          </p:cNvSpPr>
          <p:nvPr>
            <p:ph type="dt" sz="half" idx="10"/>
          </p:nvPr>
        </p:nvSpPr>
        <p:spPr/>
        <p:txBody>
          <a:bodyPr/>
          <a:lstStyle/>
          <a:p>
            <a:fld id="{3A6C56EB-8FEA-4697-AE16-8B4FF8B3062A}" type="datetimeFigureOut">
              <a:rPr lang="en-GB" smtClean="0"/>
              <a:t>18/03/2026</a:t>
            </a:fld>
            <a:endParaRPr lang="en-GB"/>
          </a:p>
        </p:txBody>
      </p:sp>
      <p:sp>
        <p:nvSpPr>
          <p:cNvPr id="5" name="Footer Placeholder 4">
            <a:extLst>
              <a:ext uri="{FF2B5EF4-FFF2-40B4-BE49-F238E27FC236}">
                <a16:creationId xmlns:a16="http://schemas.microsoft.com/office/drawing/2014/main" id="{B2AE8539-B0DA-13E5-F1C8-2AE53E8F60A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C4548C6-1116-60A5-4A92-C0B402C7F667}"/>
              </a:ext>
            </a:extLst>
          </p:cNvPr>
          <p:cNvSpPr>
            <a:spLocks noGrp="1"/>
          </p:cNvSpPr>
          <p:nvPr>
            <p:ph type="sldNum" sz="quarter" idx="12"/>
          </p:nvPr>
        </p:nvSpPr>
        <p:spPr/>
        <p:txBody>
          <a:bodyPr/>
          <a:lstStyle/>
          <a:p>
            <a:fld id="{DBF885B8-CAEF-406D-8C1D-1078F39A481F}" type="slidenum">
              <a:rPr lang="en-GB" smtClean="0"/>
              <a:t>‹#›</a:t>
            </a:fld>
            <a:endParaRPr lang="en-GB"/>
          </a:p>
        </p:txBody>
      </p:sp>
    </p:spTree>
    <p:extLst>
      <p:ext uri="{BB962C8B-B14F-4D97-AF65-F5344CB8AC3E}">
        <p14:creationId xmlns:p14="http://schemas.microsoft.com/office/powerpoint/2010/main" val="31404955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CCBD063-CE4C-D1F8-A226-E77DED1D4D8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5A3DC9D-D986-A009-60A5-5FC8B4B95A9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C193B3B-DC53-AE40-05F4-2D5513D9CB88}"/>
              </a:ext>
            </a:extLst>
          </p:cNvPr>
          <p:cNvSpPr>
            <a:spLocks noGrp="1"/>
          </p:cNvSpPr>
          <p:nvPr>
            <p:ph type="dt" sz="half" idx="10"/>
          </p:nvPr>
        </p:nvSpPr>
        <p:spPr/>
        <p:txBody>
          <a:bodyPr/>
          <a:lstStyle/>
          <a:p>
            <a:fld id="{3A6C56EB-8FEA-4697-AE16-8B4FF8B3062A}" type="datetimeFigureOut">
              <a:rPr lang="en-GB" smtClean="0"/>
              <a:t>18/03/2026</a:t>
            </a:fld>
            <a:endParaRPr lang="en-GB"/>
          </a:p>
        </p:txBody>
      </p:sp>
      <p:sp>
        <p:nvSpPr>
          <p:cNvPr id="5" name="Footer Placeholder 4">
            <a:extLst>
              <a:ext uri="{FF2B5EF4-FFF2-40B4-BE49-F238E27FC236}">
                <a16:creationId xmlns:a16="http://schemas.microsoft.com/office/drawing/2014/main" id="{533AFFB3-E35D-88C3-9659-09B49A0B926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F1CDBD7-DBE3-E02C-759A-CA9D1D12EE88}"/>
              </a:ext>
            </a:extLst>
          </p:cNvPr>
          <p:cNvSpPr>
            <a:spLocks noGrp="1"/>
          </p:cNvSpPr>
          <p:nvPr>
            <p:ph type="sldNum" sz="quarter" idx="12"/>
          </p:nvPr>
        </p:nvSpPr>
        <p:spPr/>
        <p:txBody>
          <a:bodyPr/>
          <a:lstStyle/>
          <a:p>
            <a:fld id="{DBF885B8-CAEF-406D-8C1D-1078F39A481F}" type="slidenum">
              <a:rPr lang="en-GB" smtClean="0"/>
              <a:t>‹#›</a:t>
            </a:fld>
            <a:endParaRPr lang="en-GB"/>
          </a:p>
        </p:txBody>
      </p:sp>
    </p:spTree>
    <p:extLst>
      <p:ext uri="{BB962C8B-B14F-4D97-AF65-F5344CB8AC3E}">
        <p14:creationId xmlns:p14="http://schemas.microsoft.com/office/powerpoint/2010/main" val="22781247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Date Placeholder 6"/>
          <p:cNvSpPr>
            <a:spLocks noGrp="1"/>
          </p:cNvSpPr>
          <p:nvPr>
            <p:ph type="dt" sz="half" idx="10"/>
          </p:nvPr>
        </p:nvSpPr>
        <p:spPr/>
        <p:txBody>
          <a:bodyPr/>
          <a:lstStyle/>
          <a:p>
            <a:fld id="{1160EA64-D806-43AC-9DF2-F8C432F32B4C}" type="datetimeFigureOut">
              <a:rPr lang="en-US" dirty="0"/>
              <a:t>3/18/2026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a:p>
        </p:txBody>
      </p:sp>
    </p:spTree>
    <p:extLst>
      <p:ext uri="{BB962C8B-B14F-4D97-AF65-F5344CB8AC3E}">
        <p14:creationId xmlns:p14="http://schemas.microsoft.com/office/powerpoint/2010/main" val="3253817649"/>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070A7B3-6521-4DCA-87E5-044747A908C1}" type="datetimeFigureOut">
              <a:rPr lang="en-US" dirty="0"/>
              <a:t>3/18/2026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a:p>
        </p:txBody>
      </p:sp>
    </p:spTree>
    <p:extLst>
      <p:ext uri="{BB962C8B-B14F-4D97-AF65-F5344CB8AC3E}">
        <p14:creationId xmlns:p14="http://schemas.microsoft.com/office/powerpoint/2010/main" val="15417475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Date Placeholder 6"/>
          <p:cNvSpPr>
            <a:spLocks noGrp="1"/>
          </p:cNvSpPr>
          <p:nvPr>
            <p:ph type="dt" sz="half" idx="10"/>
          </p:nvPr>
        </p:nvSpPr>
        <p:spPr/>
        <p:txBody>
          <a:bodyPr/>
          <a:lstStyle/>
          <a:p>
            <a:fld id="{1160EA64-D806-43AC-9DF2-F8C432F32B4C}" type="datetimeFigureOut">
              <a:rPr lang="en-US" dirty="0"/>
              <a:t>3/18/2026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a:p>
        </p:txBody>
      </p:sp>
    </p:spTree>
    <p:extLst>
      <p:ext uri="{BB962C8B-B14F-4D97-AF65-F5344CB8AC3E}">
        <p14:creationId xmlns:p14="http://schemas.microsoft.com/office/powerpoint/2010/main" val="120503940"/>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81912" y="2638044"/>
            <a:ext cx="4271771"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38315" y="2638044"/>
            <a:ext cx="4270247"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p:txBody>
          <a:bodyPr/>
          <a:lstStyle/>
          <a:p>
            <a:fld id="{AB134690-1557-4C89-A502-4959FE7FAD70}" type="datetimeFigureOut">
              <a:rPr lang="en-US" dirty="0"/>
              <a:t>3/18/2026</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a:p>
        </p:txBody>
      </p:sp>
    </p:spTree>
    <p:extLst>
      <p:ext uri="{BB962C8B-B14F-4D97-AF65-F5344CB8AC3E}">
        <p14:creationId xmlns:p14="http://schemas.microsoft.com/office/powerpoint/2010/main" val="7419738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Date Placeholder 6"/>
          <p:cNvSpPr>
            <a:spLocks noGrp="1"/>
          </p:cNvSpPr>
          <p:nvPr>
            <p:ph type="dt" sz="half" idx="10"/>
          </p:nvPr>
        </p:nvSpPr>
        <p:spPr/>
        <p:txBody>
          <a:bodyPr/>
          <a:lstStyle/>
          <a:p>
            <a:fld id="{4F7D4976-E339-4826-83B7-FBD03F55ECF8}" type="datetimeFigureOut">
              <a:rPr lang="en-US" dirty="0"/>
              <a:t>3/18/2026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a:p>
        </p:txBody>
      </p:sp>
      <p:sp>
        <p:nvSpPr>
          <p:cNvPr id="10" name="Title 9"/>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609879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1037C31-9E7A-4F99-8774-A0E530DE1A42}" type="datetimeFigureOut">
              <a:rPr lang="en-US" dirty="0"/>
              <a:t>3/18/2026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a:p>
        </p:txBody>
      </p:sp>
    </p:spTree>
    <p:extLst>
      <p:ext uri="{BB962C8B-B14F-4D97-AF65-F5344CB8AC3E}">
        <p14:creationId xmlns:p14="http://schemas.microsoft.com/office/powerpoint/2010/main" val="34363965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102A62-F375-41FE-A154-0A2551C1B81C}" type="datetimeFigureOut">
              <a:rPr lang="en-GB" smtClean="0"/>
              <a:t>18/03/2026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164837802"/>
      </p:ext>
    </p:extLst>
  </p:cSld>
  <p:clrMapOvr>
    <a:masterClrMapping/>
  </p:clrMapOvr>
  <p:transition spd="slow">
    <p:push dir="u"/>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3/18/2026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a:p>
        </p:txBody>
      </p:sp>
    </p:spTree>
    <p:extLst>
      <p:ext uri="{BB962C8B-B14F-4D97-AF65-F5344CB8AC3E}">
        <p14:creationId xmlns:p14="http://schemas.microsoft.com/office/powerpoint/2010/main" val="13127105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Date Placeholder 8"/>
          <p:cNvSpPr>
            <a:spLocks noGrp="1"/>
          </p:cNvSpPr>
          <p:nvPr>
            <p:ph type="dt" sz="half" idx="10"/>
          </p:nvPr>
        </p:nvSpPr>
        <p:spPr/>
        <p:txBody>
          <a:bodyPr/>
          <a:lstStyle/>
          <a:p>
            <a:fld id="{D1BE4249-C0D0-4B06-8692-E8BB871AF643}" type="datetimeFigureOut">
              <a:rPr lang="en-US" dirty="0"/>
              <a:t>3/18/2026</a:t>
            </a:fld>
            <a:endParaRPr lang="en-US"/>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a:p>
        </p:txBody>
      </p:sp>
    </p:spTree>
    <p:extLst>
      <p:ext uri="{BB962C8B-B14F-4D97-AF65-F5344CB8AC3E}">
        <p14:creationId xmlns:p14="http://schemas.microsoft.com/office/powerpoint/2010/main" val="34292728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3/18/2026</a:t>
            </a:fld>
            <a:endParaRPr lang="en-US"/>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a:p>
        </p:txBody>
      </p:sp>
    </p:spTree>
    <p:extLst>
      <p:ext uri="{BB962C8B-B14F-4D97-AF65-F5344CB8AC3E}">
        <p14:creationId xmlns:p14="http://schemas.microsoft.com/office/powerpoint/2010/main" val="15199777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F9C37B-1D36-470B-8223-D6C91242EC14}" type="datetimeFigureOut">
              <a:rPr lang="en-US" dirty="0"/>
              <a:t>3/18/2026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a:p>
        </p:txBody>
      </p:sp>
    </p:spTree>
    <p:extLst>
      <p:ext uri="{BB962C8B-B14F-4D97-AF65-F5344CB8AC3E}">
        <p14:creationId xmlns:p14="http://schemas.microsoft.com/office/powerpoint/2010/main" val="11401885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C6F52A-A82B-47A2-A83A-8C4C91F2D59F}" type="datetimeFigureOut">
              <a:rPr lang="en-US" dirty="0"/>
              <a:t>3/18/2026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a:p>
        </p:txBody>
      </p:sp>
    </p:spTree>
    <p:extLst>
      <p:ext uri="{BB962C8B-B14F-4D97-AF65-F5344CB8AC3E}">
        <p14:creationId xmlns:p14="http://schemas.microsoft.com/office/powerpoint/2010/main" val="20759116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1102A62-F375-41FE-A154-0A2551C1B81C}" type="datetimeFigureOut">
              <a:rPr lang="en-GB" smtClean="0"/>
              <a:t>18/03/2026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874782591"/>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1102A62-F375-41FE-A154-0A2551C1B81C}" type="datetimeFigureOut">
              <a:rPr lang="en-GB" smtClean="0"/>
              <a:t>18/03/2026</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3191717808"/>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1102A62-F375-41FE-A154-0A2551C1B81C}" type="datetimeFigureOut">
              <a:rPr lang="en-GB" smtClean="0"/>
              <a:t>18/03/2026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928818789"/>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02A62-F375-41FE-A154-0A2551C1B81C}" type="datetimeFigureOut">
              <a:rPr lang="en-GB" smtClean="0"/>
              <a:t>18/03/2026</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461292292"/>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102A62-F375-41FE-A154-0A2551C1B81C}" type="datetimeFigureOut">
              <a:rPr lang="en-GB" smtClean="0"/>
              <a:t>18/03/2026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020422680"/>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102A62-F375-41FE-A154-0A2551C1B81C}" type="datetimeFigureOut">
              <a:rPr lang="en-GB" smtClean="0"/>
              <a:t>18/03/2026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404665318"/>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102A62-F375-41FE-A154-0A2551C1B81C}" type="datetimeFigureOut">
              <a:rPr lang="en-GB" smtClean="0"/>
              <a:t>18/03/2026</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0777A2-8FDA-4D01-8F20-A07DB84ACCD9}" type="slidenum">
              <a:rPr lang="en-GB" smtClean="0"/>
              <a:t>‹#›</a:t>
            </a:fld>
            <a:endParaRPr lang="en-GB" dirty="0"/>
          </a:p>
        </p:txBody>
      </p:sp>
    </p:spTree>
    <p:extLst>
      <p:ext uri="{BB962C8B-B14F-4D97-AF65-F5344CB8AC3E}">
        <p14:creationId xmlns:p14="http://schemas.microsoft.com/office/powerpoint/2010/main" val="38325785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2">
            <a:lumMod val="25000"/>
            <a:lumOff val="7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2BD2958-1229-399E-BA21-FB5225C2ADB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07611A1-083B-4025-6775-84759906065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53D04B0-07CF-A4DE-D2A2-4E6B9F5B718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A6C56EB-8FEA-4697-AE16-8B4FF8B3062A}" type="datetimeFigureOut">
              <a:rPr lang="en-GB" smtClean="0"/>
              <a:t>18/03/2026</a:t>
            </a:fld>
            <a:endParaRPr lang="en-GB"/>
          </a:p>
        </p:txBody>
      </p:sp>
      <p:sp>
        <p:nvSpPr>
          <p:cNvPr id="5" name="Footer Placeholder 4">
            <a:extLst>
              <a:ext uri="{FF2B5EF4-FFF2-40B4-BE49-F238E27FC236}">
                <a16:creationId xmlns:a16="http://schemas.microsoft.com/office/drawing/2014/main" id="{1308EA1F-765B-4EBA-D1E1-E585BCF6D3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8F1269D2-2786-4F3E-DD55-3E1A166ACC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BF885B8-CAEF-406D-8C1D-1078F39A481F}" type="slidenum">
              <a:rPr lang="en-GB" smtClean="0"/>
              <a:t>‹#›</a:t>
            </a:fld>
            <a:endParaRPr lang="en-GB"/>
          </a:p>
        </p:txBody>
      </p:sp>
    </p:spTree>
    <p:extLst>
      <p:ext uri="{BB962C8B-B14F-4D97-AF65-F5344CB8AC3E}">
        <p14:creationId xmlns:p14="http://schemas.microsoft.com/office/powerpoint/2010/main" val="3897173475"/>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3/18/2026</a:t>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a:p>
        </p:txBody>
      </p:sp>
    </p:spTree>
    <p:extLst>
      <p:ext uri="{BB962C8B-B14F-4D97-AF65-F5344CB8AC3E}">
        <p14:creationId xmlns:p14="http://schemas.microsoft.com/office/powerpoint/2010/main" val="1760125135"/>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9.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9.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5.xml"/><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catholiceducation.org.uk/catholic-schools-inspectorate/schools" TargetMode="External"/><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6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7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hyperlink" Target="mailto:nancyconoboy@rcdow.org.uk"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3642852"/>
            <a:ext cx="9144000" cy="3643495"/>
          </a:xfrm>
        </p:spPr>
        <p:txBody>
          <a:bodyPr>
            <a:normAutofit/>
          </a:bodyPr>
          <a:lstStyle/>
          <a:p>
            <a:endParaRPr lang="en-GB" sz="3600" dirty="0">
              <a:solidFill>
                <a:schemeClr val="accent4">
                  <a:lumMod val="75000"/>
                </a:schemeClr>
              </a:solidFill>
            </a:endParaRPr>
          </a:p>
          <a:p>
            <a:r>
              <a:rPr lang="en-GB" sz="3600" dirty="0">
                <a:solidFill>
                  <a:schemeClr val="accent4">
                    <a:lumMod val="75000"/>
                  </a:schemeClr>
                </a:solidFill>
              </a:rPr>
              <a:t>Nancy Conoboy </a:t>
            </a:r>
          </a:p>
          <a:p>
            <a:r>
              <a:rPr lang="en-GB" sz="2800" dirty="0">
                <a:solidFill>
                  <a:schemeClr val="accent4">
                    <a:lumMod val="75000"/>
                  </a:schemeClr>
                </a:solidFill>
              </a:rPr>
              <a:t>Chief Inspector of Schools </a:t>
            </a:r>
          </a:p>
          <a:p>
            <a:r>
              <a:rPr lang="en-GB" sz="2800" dirty="0">
                <a:solidFill>
                  <a:schemeClr val="accent4">
                    <a:lumMod val="75000"/>
                  </a:schemeClr>
                </a:solidFill>
              </a:rPr>
              <a:t>February 2026</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5" name="TextBox 4"/>
          <p:cNvSpPr txBox="1"/>
          <p:nvPr/>
        </p:nvSpPr>
        <p:spPr>
          <a:xfrm>
            <a:off x="7264400" y="6089134"/>
            <a:ext cx="4465637" cy="369332"/>
          </a:xfrm>
          <a:prstGeom prst="rect">
            <a:avLst/>
          </a:prstGeom>
          <a:noFill/>
        </p:spPr>
        <p:txBody>
          <a:bodyPr wrap="square" rtlCol="0">
            <a:spAutoFit/>
          </a:bodyPr>
          <a:lstStyle/>
          <a:p>
            <a:r>
              <a:rPr lang="en-GB" b="1" dirty="0">
                <a:solidFill>
                  <a:schemeClr val="accent1">
                    <a:lumMod val="50000"/>
                  </a:schemeClr>
                </a:solidFill>
              </a:rPr>
              <a:t>Brentwood Diocese Education Service</a:t>
            </a:r>
          </a:p>
        </p:txBody>
      </p:sp>
      <p:sp>
        <p:nvSpPr>
          <p:cNvPr id="9" name="Subtitle 2"/>
          <p:cNvSpPr txBox="1">
            <a:spLocks/>
          </p:cNvSpPr>
          <p:nvPr/>
        </p:nvSpPr>
        <p:spPr>
          <a:xfrm>
            <a:off x="108284" y="3766425"/>
            <a:ext cx="12083715" cy="196921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20000"/>
              </a:lnSpc>
            </a:pPr>
            <a:r>
              <a:rPr lang="en-GB" sz="9600" dirty="0">
                <a:solidFill>
                  <a:schemeClr val="accent4">
                    <a:lumMod val="75000"/>
                  </a:schemeClr>
                </a:solidFill>
              </a:rPr>
              <a:t>  </a:t>
            </a:r>
          </a:p>
        </p:txBody>
      </p:sp>
      <p:sp>
        <p:nvSpPr>
          <p:cNvPr id="6" name="Title 5"/>
          <p:cNvSpPr>
            <a:spLocks noGrp="1"/>
          </p:cNvSpPr>
          <p:nvPr>
            <p:ph type="ctrTitle"/>
          </p:nvPr>
        </p:nvSpPr>
        <p:spPr/>
        <p:txBody>
          <a:bodyPr/>
          <a:lstStyle/>
          <a:p>
            <a:endParaRPr lang="en-GB" dirty="0"/>
          </a:p>
        </p:txBody>
      </p:sp>
      <p:sp>
        <p:nvSpPr>
          <p:cNvPr id="10" name="Title 1"/>
          <p:cNvSpPr txBox="1">
            <a:spLocks/>
          </p:cNvSpPr>
          <p:nvPr/>
        </p:nvSpPr>
        <p:spPr>
          <a:xfrm>
            <a:off x="1205258" y="1099972"/>
            <a:ext cx="9889766" cy="2293310"/>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7200" dirty="0">
                <a:solidFill>
                  <a:schemeClr val="accent4">
                    <a:lumMod val="75000"/>
                  </a:schemeClr>
                </a:solidFill>
                <a:latin typeface="+mn-lt"/>
              </a:rPr>
              <a:t> </a:t>
            </a:r>
            <a:r>
              <a:rPr lang="en-GB" sz="7200" dirty="0">
                <a:solidFill>
                  <a:schemeClr val="accent4">
                    <a:lumMod val="75000"/>
                  </a:schemeClr>
                </a:solidFill>
              </a:rPr>
              <a:t>Governors and catholic school inspection</a:t>
            </a:r>
          </a:p>
          <a:p>
            <a:r>
              <a:rPr lang="en-US" sz="4900" dirty="0">
                <a:solidFill>
                  <a:schemeClr val="accent4">
                    <a:lumMod val="75000"/>
                  </a:schemeClr>
                </a:solidFill>
                <a:latin typeface="+mn-lt"/>
              </a:rPr>
              <a:t>An Overview &amp; Updates</a:t>
            </a:r>
          </a:p>
        </p:txBody>
      </p:sp>
      <p:sp>
        <p:nvSpPr>
          <p:cNvPr id="2" name="AutoShape 2" descr="https://ukc-powerpoint.officeapps.live.com/pods/GetClipboardImage.ashx?Id=d74a12e3-26e8-4a29-b99e-6bb2970cbd47&amp;DC=GUK2&amp;pkey=b8c3a8bb-c53c-493a-86aa-5d0780a51b67&amp;wdwaccluster=GUK2">
            <a:extLst>
              <a:ext uri="{FF2B5EF4-FFF2-40B4-BE49-F238E27FC236}">
                <a16:creationId xmlns:a16="http://schemas.microsoft.com/office/drawing/2014/main" id="{B8267268-1D81-4BF4-9868-E5460EB4DF2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6" descr="https://ukc-powerpoint.officeapps.live.com/pods/GetClipboardImage.ashx?Id=529101d5-2db5-4254-a2bc-d954f26555fe&amp;DC=GUK2&amp;pkey=20baecc5-ae29-4c85-82e2-035683f9fb8e&amp;wdwaccluster=GUK2">
            <a:extLst>
              <a:ext uri="{FF2B5EF4-FFF2-40B4-BE49-F238E27FC236}">
                <a16:creationId xmlns:a16="http://schemas.microsoft.com/office/drawing/2014/main" id="{829079A6-7F55-4B16-8181-B594F7763E87}"/>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AutoShape 8" descr="https://ukc-powerpoint.officeapps.live.com/pods/GetClipboardImage.ashx?Id=529101d5-2db5-4254-a2bc-d954f26555fe&amp;DC=GUK2&amp;pkey=20baecc5-ae29-4c85-82e2-035683f9fb8e&amp;wdwaccluster=GUK2">
            <a:extLst>
              <a:ext uri="{FF2B5EF4-FFF2-40B4-BE49-F238E27FC236}">
                <a16:creationId xmlns:a16="http://schemas.microsoft.com/office/drawing/2014/main" id="{2ED9D012-CCA9-4B6D-80B8-1AC02E59FDE6}"/>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AutoShape 10" descr="https://ukc-powerpoint.officeapps.live.com/pods/GetClipboardImage.ashx?Id=529101d5-2db5-4254-a2bc-d954f26555fe&amp;DC=GUK2&amp;pkey=20baecc5-ae29-4c85-82e2-035683f9fb8e&amp;wdwaccluster=GUK2">
            <a:extLst>
              <a:ext uri="{FF2B5EF4-FFF2-40B4-BE49-F238E27FC236}">
                <a16:creationId xmlns:a16="http://schemas.microsoft.com/office/drawing/2014/main" id="{4904C5DD-0ABE-4C1A-8588-3FADD8AB42E9}"/>
              </a:ext>
            </a:extLst>
          </p:cNvPr>
          <p:cNvSpPr>
            <a:spLocks noChangeAspect="1" noChangeArrowheads="1"/>
          </p:cNvSpPr>
          <p:nvPr/>
        </p:nvSpPr>
        <p:spPr bwMode="auto">
          <a:xfrm>
            <a:off x="6400800" y="3733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AutoShape 12" descr="https://ukc-powerpoint.officeapps.live.com/pods/GetClipboardImage.ashx?Id=529101d5-2db5-4254-a2bc-d954f26555fe&amp;DC=GUK2&amp;pkey=20baecc5-ae29-4c85-82e2-035683f9fb8e&amp;wdwaccluster=GUK2">
            <a:extLst>
              <a:ext uri="{FF2B5EF4-FFF2-40B4-BE49-F238E27FC236}">
                <a16:creationId xmlns:a16="http://schemas.microsoft.com/office/drawing/2014/main" id="{A264C1C7-745D-48B7-835B-4D0117408E8B}"/>
              </a:ext>
            </a:extLst>
          </p:cNvPr>
          <p:cNvSpPr>
            <a:spLocks noChangeAspect="1" noChangeArrowheads="1"/>
          </p:cNvSpPr>
          <p:nvPr/>
        </p:nvSpPr>
        <p:spPr bwMode="auto">
          <a:xfrm>
            <a:off x="6553200" y="3886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4250581484"/>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E1BFC8-A664-AC95-9CD3-D98E3C4DFF27}"/>
            </a:ext>
          </a:extLst>
        </p:cNvPr>
        <p:cNvGrpSpPr/>
        <p:nvPr/>
      </p:nvGrpSpPr>
      <p:grpSpPr>
        <a:xfrm>
          <a:off x="0" y="0"/>
          <a:ext cx="0" cy="0"/>
          <a:chOff x="0" y="0"/>
          <a:chExt cx="0" cy="0"/>
        </a:xfrm>
      </p:grpSpPr>
      <p:pic>
        <p:nvPicPr>
          <p:cNvPr id="2050" name="Picture 2" descr="undefined">
            <a:extLst>
              <a:ext uri="{FF2B5EF4-FFF2-40B4-BE49-F238E27FC236}">
                <a16:creationId xmlns:a16="http://schemas.microsoft.com/office/drawing/2014/main" id="{E563CD31-9B69-A775-9214-8F7D7E880A5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0000" t="11185" r="13134" b="57177"/>
          <a:stretch>
            <a:fillRect/>
          </a:stretch>
        </p:blipFill>
        <p:spPr bwMode="auto">
          <a:xfrm>
            <a:off x="5441195" y="245775"/>
            <a:ext cx="3394196" cy="3388965"/>
          </a:xfrm>
          <a:prstGeom prst="rect">
            <a:avLst/>
          </a:prstGeom>
          <a:ln w="88900" cap="sq" cmpd="thickThin">
            <a:solidFill>
              <a:schemeClr val="bg1"/>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2" name="Wave 1">
            <a:extLst>
              <a:ext uri="{FF2B5EF4-FFF2-40B4-BE49-F238E27FC236}">
                <a16:creationId xmlns:a16="http://schemas.microsoft.com/office/drawing/2014/main" id="{EE916998-2230-8820-BCAA-6161B0A89C95}"/>
              </a:ext>
            </a:extLst>
          </p:cNvPr>
          <p:cNvSpPr/>
          <p:nvPr/>
        </p:nvSpPr>
        <p:spPr>
          <a:xfrm>
            <a:off x="3847337" y="3877057"/>
            <a:ext cx="4497324" cy="1271016"/>
          </a:xfrm>
          <a:prstGeom prst="wave">
            <a:avLst/>
          </a:prstGeom>
          <a:solidFill>
            <a:srgbClr val="E8DCB2"/>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uLnTx/>
                <a:uFillTx/>
                <a:latin typeface="Aptos" panose="02110004020202020204"/>
                <a:ea typeface="+mn-ea"/>
                <a:cs typeface="+mn-cs"/>
              </a:rPr>
              <a:t>Witnessing to Hope</a:t>
            </a:r>
          </a:p>
        </p:txBody>
      </p:sp>
    </p:spTree>
    <p:extLst>
      <p:ext uri="{BB962C8B-B14F-4D97-AF65-F5344CB8AC3E}">
        <p14:creationId xmlns:p14="http://schemas.microsoft.com/office/powerpoint/2010/main" val="26126773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223D0A-E42B-742F-FB3F-E3EA40D72043}"/>
            </a:ext>
          </a:extLst>
        </p:cNvPr>
        <p:cNvGrpSpPr/>
        <p:nvPr/>
      </p:nvGrpSpPr>
      <p:grpSpPr>
        <a:xfrm>
          <a:off x="0" y="0"/>
          <a:ext cx="0" cy="0"/>
          <a:chOff x="0" y="0"/>
          <a:chExt cx="0" cy="0"/>
        </a:xfrm>
      </p:grpSpPr>
      <p:pic>
        <p:nvPicPr>
          <p:cNvPr id="2050" name="Picture 2" descr="undefined">
            <a:extLst>
              <a:ext uri="{FF2B5EF4-FFF2-40B4-BE49-F238E27FC236}">
                <a16:creationId xmlns:a16="http://schemas.microsoft.com/office/drawing/2014/main" id="{4A97E08A-85A9-9390-F80A-BD9D027340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3125" y="307529"/>
            <a:ext cx="5365750" cy="6242942"/>
          </a:xfrm>
          <a:prstGeom prst="rect">
            <a:avLst/>
          </a:prstGeom>
          <a:ln w="88900" cap="sq" cmpd="thickThin">
            <a:solidFill>
              <a:schemeClr val="bg1"/>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78143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B97BC-04A9-948E-1B1C-88528DD8A75F}"/>
              </a:ext>
            </a:extLst>
          </p:cNvPr>
          <p:cNvSpPr>
            <a:spLocks noGrp="1"/>
          </p:cNvSpPr>
          <p:nvPr>
            <p:ph type="title"/>
          </p:nvPr>
        </p:nvSpPr>
        <p:spPr/>
        <p:txBody>
          <a:bodyPr/>
          <a:lstStyle/>
          <a:p>
            <a:r>
              <a:rPr lang="en-GB" dirty="0"/>
              <a:t>Together, let us ask the intercession of Our Lady as we pray, Hail Mary…</a:t>
            </a:r>
          </a:p>
        </p:txBody>
      </p:sp>
      <p:sp>
        <p:nvSpPr>
          <p:cNvPr id="3" name="Content Placeholder 2">
            <a:extLst>
              <a:ext uri="{FF2B5EF4-FFF2-40B4-BE49-F238E27FC236}">
                <a16:creationId xmlns:a16="http://schemas.microsoft.com/office/drawing/2014/main" id="{3D398C89-D88F-7A99-7ECD-601BDB3E3300}"/>
              </a:ext>
            </a:extLst>
          </p:cNvPr>
          <p:cNvSpPr>
            <a:spLocks noGrp="1"/>
          </p:cNvSpPr>
          <p:nvPr>
            <p:ph idx="1"/>
          </p:nvPr>
        </p:nvSpPr>
        <p:spPr>
          <a:xfrm>
            <a:off x="708660" y="4789171"/>
            <a:ext cx="10645140" cy="1387791"/>
          </a:xfrm>
        </p:spPr>
        <p:txBody>
          <a:bodyPr>
            <a:normAutofit/>
          </a:bodyPr>
          <a:lstStyle/>
          <a:p>
            <a:pPr marL="0" indent="0">
              <a:buNone/>
            </a:pPr>
            <a:r>
              <a:rPr lang="en-GB" dirty="0"/>
              <a:t>Our Lady of Lourdes, pray for us</a:t>
            </a:r>
          </a:p>
          <a:p>
            <a:pPr marL="0" indent="0">
              <a:buNone/>
            </a:pPr>
            <a:r>
              <a:rPr lang="en-GB" dirty="0"/>
              <a:t>St Bernadette, pray for us</a:t>
            </a:r>
          </a:p>
        </p:txBody>
      </p:sp>
      <p:pic>
        <p:nvPicPr>
          <p:cNvPr id="4" name="Picture 2">
            <a:extLst>
              <a:ext uri="{FF2B5EF4-FFF2-40B4-BE49-F238E27FC236}">
                <a16:creationId xmlns:a16="http://schemas.microsoft.com/office/drawing/2014/main" id="{078D2D1E-F47C-54A3-030D-BD0B2E5B5F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930719"/>
            <a:ext cx="3540762" cy="2618422"/>
          </a:xfrm>
          <a:prstGeom prst="rect">
            <a:avLst/>
          </a:prstGeom>
          <a:ln w="88900" cap="sq" cmpd="thickThin">
            <a:solidFill>
              <a:schemeClr val="bg1"/>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5" name="Picture 2" descr="undefined">
            <a:extLst>
              <a:ext uri="{FF2B5EF4-FFF2-40B4-BE49-F238E27FC236}">
                <a16:creationId xmlns:a16="http://schemas.microsoft.com/office/drawing/2014/main" id="{1B42193C-3658-9031-644C-3B7881508B6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13040" y="1930718"/>
            <a:ext cx="3233018" cy="3761551"/>
          </a:xfrm>
          <a:prstGeom prst="rect">
            <a:avLst/>
          </a:prstGeom>
          <a:ln w="88900" cap="sq" cmpd="thickThin">
            <a:solidFill>
              <a:schemeClr val="bg1"/>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95405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Two Roses Golden Medal Flowers - Free photo on Pixabay">
            <a:extLst>
              <a:ext uri="{FF2B5EF4-FFF2-40B4-BE49-F238E27FC236}">
                <a16:creationId xmlns:a16="http://schemas.microsoft.com/office/drawing/2014/main" id="{5F941B63-06D0-205A-C5F7-8ACD8DABB4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3599" y="870857"/>
            <a:ext cx="3410857" cy="5116286"/>
          </a:xfrm>
          <a:prstGeom prst="rect">
            <a:avLst/>
          </a:prstGeom>
          <a:ln w="88900" cap="sq" cmpd="thickThin">
            <a:solidFill>
              <a:schemeClr val="bg1"/>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4100" name="Picture 4" descr="Our Lady of Lourdes - Sonia Demetz">
            <a:extLst>
              <a:ext uri="{FF2B5EF4-FFF2-40B4-BE49-F238E27FC236}">
                <a16:creationId xmlns:a16="http://schemas.microsoft.com/office/drawing/2014/main" id="{FCF4CF96-226D-D9B8-EBC6-6ED46C2C7BD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8783" r="29259"/>
          <a:stretch>
            <a:fillRect/>
          </a:stretch>
        </p:blipFill>
        <p:spPr bwMode="auto">
          <a:xfrm>
            <a:off x="8688614" y="-116114"/>
            <a:ext cx="287745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67195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09DA99-E9E6-B06D-A653-F32C6B24ADE7}"/>
            </a:ext>
          </a:extLst>
        </p:cNvPr>
        <p:cNvGrpSpPr/>
        <p:nvPr/>
      </p:nvGrpSpPr>
      <p:grpSpPr>
        <a:xfrm>
          <a:off x="0" y="0"/>
          <a:ext cx="0" cy="0"/>
          <a:chOff x="0" y="0"/>
          <a:chExt cx="0" cy="0"/>
        </a:xfrm>
      </p:grpSpPr>
      <p:pic>
        <p:nvPicPr>
          <p:cNvPr id="4098" name="Picture 2" descr="Two Roses Golden Medal Flowers - Free photo on Pixabay">
            <a:extLst>
              <a:ext uri="{FF2B5EF4-FFF2-40B4-BE49-F238E27FC236}">
                <a16:creationId xmlns:a16="http://schemas.microsoft.com/office/drawing/2014/main" id="{273AAD7C-5150-88D7-AA5F-78CD668862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3599" y="870857"/>
            <a:ext cx="3410857" cy="5116286"/>
          </a:xfrm>
          <a:prstGeom prst="rect">
            <a:avLst/>
          </a:prstGeom>
          <a:ln w="88900" cap="sq" cmpd="thickThin">
            <a:solidFill>
              <a:schemeClr val="bg1"/>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4100" name="Picture 4" descr="Our Lady of Lourdes - Sonia Demetz">
            <a:extLst>
              <a:ext uri="{FF2B5EF4-FFF2-40B4-BE49-F238E27FC236}">
                <a16:creationId xmlns:a16="http://schemas.microsoft.com/office/drawing/2014/main" id="{7E568B25-328D-FD57-4C73-C1CED6C8DAB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8783" t="77460" r="29259" b="11006"/>
          <a:stretch>
            <a:fillRect/>
          </a:stretch>
        </p:blipFill>
        <p:spPr bwMode="auto">
          <a:xfrm>
            <a:off x="8688614" y="5196114"/>
            <a:ext cx="2877457" cy="79102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B476B68E-CD49-50E4-3A8D-316D0D0E4240}"/>
              </a:ext>
            </a:extLst>
          </p:cNvPr>
          <p:cNvSpPr/>
          <p:nvPr/>
        </p:nvSpPr>
        <p:spPr>
          <a:xfrm>
            <a:off x="5225143" y="2278743"/>
            <a:ext cx="2692403" cy="2627086"/>
          </a:xfrm>
          <a:prstGeom prst="roundRect">
            <a:avLst/>
          </a:prstGeom>
          <a:solidFill>
            <a:srgbClr val="E8DCB2"/>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white"/>
                </a:solidFill>
                <a:effectLst/>
                <a:uLnTx/>
                <a:uFillTx/>
                <a:latin typeface="Aptos" panose="02110004020202020204"/>
                <a:ea typeface="+mn-ea"/>
                <a:cs typeface="+mn-cs"/>
              </a:rPr>
              <a:t>Hope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white"/>
                </a:solidFill>
                <a:effectLst/>
                <a:uLnTx/>
                <a:uFillTx/>
                <a:latin typeface="Aptos" panose="02110004020202020204"/>
                <a:ea typeface="+mn-ea"/>
                <a:cs typeface="+mn-cs"/>
              </a:rPr>
              <a:t>Healing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white"/>
                </a:solidFill>
                <a:effectLst/>
                <a:uLnTx/>
                <a:uFillTx/>
                <a:latin typeface="Aptos" panose="02110004020202020204"/>
                <a:ea typeface="+mn-ea"/>
                <a:cs typeface="+mn-cs"/>
              </a:rPr>
              <a:t>Grace</a:t>
            </a:r>
          </a:p>
        </p:txBody>
      </p:sp>
    </p:spTree>
    <p:extLst>
      <p:ext uri="{BB962C8B-B14F-4D97-AF65-F5344CB8AC3E}">
        <p14:creationId xmlns:p14="http://schemas.microsoft.com/office/powerpoint/2010/main" val="21827807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415B25-67A9-591B-354E-903F30C13B86}"/>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868F49B-AC83-3C03-683B-5AECA25FEB7A}"/>
              </a:ext>
            </a:extLst>
          </p:cNvPr>
          <p:cNvSpPr>
            <a:spLocks noGrp="1"/>
          </p:cNvSpPr>
          <p:nvPr>
            <p:ph idx="1"/>
          </p:nvPr>
        </p:nvSpPr>
        <p:spPr>
          <a:xfrm>
            <a:off x="701040" y="517253"/>
            <a:ext cx="10980420" cy="4711020"/>
          </a:xfrm>
        </p:spPr>
        <p:txBody>
          <a:bodyPr>
            <a:noAutofit/>
          </a:bodyPr>
          <a:lstStyle/>
          <a:p>
            <a:pPr marL="0" indent="0">
              <a:lnSpc>
                <a:spcPct val="110000"/>
              </a:lnSpc>
              <a:buNone/>
            </a:pPr>
            <a:r>
              <a:rPr lang="en-GB" sz="3600" b="1" dirty="0"/>
              <a:t>Closing Prayer</a:t>
            </a:r>
          </a:p>
          <a:p>
            <a:pPr marL="0" indent="0">
              <a:lnSpc>
                <a:spcPct val="110000"/>
              </a:lnSpc>
              <a:spcBef>
                <a:spcPts val="600"/>
              </a:spcBef>
              <a:spcAft>
                <a:spcPts val="600"/>
              </a:spcAft>
              <a:buNone/>
            </a:pPr>
            <a:r>
              <a:rPr lang="en-GB" sz="3600" dirty="0"/>
              <a:t>Loving God,</a:t>
            </a:r>
          </a:p>
          <a:p>
            <a:pPr marL="0" indent="0">
              <a:lnSpc>
                <a:spcPct val="110000"/>
              </a:lnSpc>
              <a:spcBef>
                <a:spcPts val="600"/>
              </a:spcBef>
              <a:spcAft>
                <a:spcPts val="600"/>
              </a:spcAft>
              <a:buNone/>
            </a:pPr>
            <a:r>
              <a:rPr lang="en-GB" sz="3600" dirty="0"/>
              <a:t>as we conclude our time together,</a:t>
            </a:r>
          </a:p>
          <a:p>
            <a:pPr marL="0" indent="0">
              <a:lnSpc>
                <a:spcPct val="110000"/>
              </a:lnSpc>
              <a:spcBef>
                <a:spcPts val="600"/>
              </a:spcBef>
              <a:spcAft>
                <a:spcPts val="600"/>
              </a:spcAft>
              <a:buNone/>
            </a:pPr>
            <a:r>
              <a:rPr lang="en-GB" sz="3600" dirty="0"/>
              <a:t>we thank You for the wisdom, insight, and collaboration shared today.</a:t>
            </a:r>
          </a:p>
          <a:p>
            <a:pPr marL="0" indent="0">
              <a:lnSpc>
                <a:spcPct val="110000"/>
              </a:lnSpc>
              <a:spcBef>
                <a:spcPts val="600"/>
              </a:spcBef>
              <a:spcAft>
                <a:spcPts val="600"/>
              </a:spcAft>
              <a:buNone/>
            </a:pPr>
            <a:r>
              <a:rPr lang="en-GB" sz="3600" dirty="0"/>
              <a:t>Guide us as we continue in our mission of supporting our schools</a:t>
            </a:r>
          </a:p>
          <a:p>
            <a:pPr marL="0" indent="0">
              <a:lnSpc>
                <a:spcPct val="110000"/>
              </a:lnSpc>
              <a:spcBef>
                <a:spcPts val="600"/>
              </a:spcBef>
              <a:spcAft>
                <a:spcPts val="600"/>
              </a:spcAft>
              <a:buNone/>
            </a:pPr>
            <a:r>
              <a:rPr lang="en-GB" sz="3600" dirty="0"/>
              <a:t>so they may be places where faith, learning, and love can flourish.</a:t>
            </a:r>
          </a:p>
          <a:p>
            <a:pPr marL="0" indent="0">
              <a:lnSpc>
                <a:spcPct val="110000"/>
              </a:lnSpc>
              <a:buNone/>
            </a:pPr>
            <a:endParaRPr lang="en-GB" sz="3600" dirty="0"/>
          </a:p>
        </p:txBody>
      </p:sp>
      <p:pic>
        <p:nvPicPr>
          <p:cNvPr id="1026" name="Picture 2" descr="Praying hands png Images - Free Download on Freepik">
            <a:extLst>
              <a:ext uri="{FF2B5EF4-FFF2-40B4-BE49-F238E27FC236}">
                <a16:creationId xmlns:a16="http://schemas.microsoft.com/office/drawing/2014/main" id="{0F444378-E2A4-8E04-DD50-C9D55798A076}"/>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778" t="3666" r="18222" b="7543"/>
          <a:stretch>
            <a:fillRect/>
          </a:stretch>
        </p:blipFill>
        <p:spPr bwMode="auto">
          <a:xfrm>
            <a:off x="9793039" y="465318"/>
            <a:ext cx="1888421" cy="2328817"/>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30293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F6B473-87DB-F3E5-F121-8F71896E609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20730A-12F2-CF07-B874-506B8E143893}"/>
              </a:ext>
            </a:extLst>
          </p:cNvPr>
          <p:cNvSpPr>
            <a:spLocks noGrp="1"/>
          </p:cNvSpPr>
          <p:nvPr>
            <p:ph idx="1"/>
          </p:nvPr>
        </p:nvSpPr>
        <p:spPr>
          <a:xfrm>
            <a:off x="701040" y="517253"/>
            <a:ext cx="10980420" cy="4711020"/>
          </a:xfrm>
        </p:spPr>
        <p:txBody>
          <a:bodyPr>
            <a:noAutofit/>
          </a:bodyPr>
          <a:lstStyle/>
          <a:p>
            <a:pPr marL="0" indent="0">
              <a:lnSpc>
                <a:spcPct val="110000"/>
              </a:lnSpc>
              <a:buNone/>
            </a:pPr>
            <a:endParaRPr lang="en-GB" sz="3600" dirty="0"/>
          </a:p>
          <a:p>
            <a:pPr marL="0" indent="0">
              <a:lnSpc>
                <a:spcPct val="110000"/>
              </a:lnSpc>
              <a:spcBef>
                <a:spcPts val="600"/>
              </a:spcBef>
              <a:spcAft>
                <a:spcPts val="600"/>
              </a:spcAft>
              <a:buNone/>
            </a:pPr>
            <a:r>
              <a:rPr lang="en-GB" sz="3600" dirty="0"/>
              <a:t>Lord Jesus,</a:t>
            </a:r>
          </a:p>
          <a:p>
            <a:pPr marL="0" indent="0">
              <a:lnSpc>
                <a:spcPct val="110000"/>
              </a:lnSpc>
              <a:spcBef>
                <a:spcPts val="600"/>
              </a:spcBef>
              <a:spcAft>
                <a:spcPts val="600"/>
              </a:spcAft>
              <a:buNone/>
            </a:pPr>
            <a:r>
              <a:rPr lang="en-GB" sz="3600" dirty="0"/>
              <a:t>give us eyes to see each community </a:t>
            </a:r>
            <a:br>
              <a:rPr lang="en-GB" sz="3600" dirty="0"/>
            </a:br>
            <a:r>
              <a:rPr lang="en-GB" sz="3600" dirty="0"/>
              <a:t>with fairness and hope,</a:t>
            </a:r>
          </a:p>
          <a:p>
            <a:pPr marL="0" indent="0">
              <a:lnSpc>
                <a:spcPct val="110000"/>
              </a:lnSpc>
              <a:spcBef>
                <a:spcPts val="600"/>
              </a:spcBef>
              <a:spcAft>
                <a:spcPts val="600"/>
              </a:spcAft>
              <a:buNone/>
            </a:pPr>
            <a:r>
              <a:rPr lang="en-GB" sz="3600" dirty="0"/>
              <a:t>ears to listen with patience and understanding,</a:t>
            </a:r>
          </a:p>
          <a:p>
            <a:pPr marL="0" indent="0">
              <a:lnSpc>
                <a:spcPct val="110000"/>
              </a:lnSpc>
              <a:spcBef>
                <a:spcPts val="600"/>
              </a:spcBef>
              <a:spcAft>
                <a:spcPts val="600"/>
              </a:spcAft>
              <a:buNone/>
            </a:pPr>
            <a:r>
              <a:rPr lang="en-GB" sz="3600" dirty="0"/>
              <a:t>and hearts rooted in compassion for all entrusted to our care.</a:t>
            </a:r>
          </a:p>
          <a:p>
            <a:pPr marL="0" indent="0">
              <a:lnSpc>
                <a:spcPct val="110000"/>
              </a:lnSpc>
              <a:buNone/>
            </a:pPr>
            <a:endParaRPr lang="en-GB" sz="3600" dirty="0"/>
          </a:p>
        </p:txBody>
      </p:sp>
    </p:spTree>
    <p:extLst>
      <p:ext uri="{BB962C8B-B14F-4D97-AF65-F5344CB8AC3E}">
        <p14:creationId xmlns:p14="http://schemas.microsoft.com/office/powerpoint/2010/main" val="40394334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3221C4-5BDC-9FE5-66AE-79A101A8008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A0C769-C5D2-1549-9EB7-17751B90AD9A}"/>
              </a:ext>
            </a:extLst>
          </p:cNvPr>
          <p:cNvSpPr>
            <a:spLocks noGrp="1"/>
          </p:cNvSpPr>
          <p:nvPr>
            <p:ph idx="1"/>
          </p:nvPr>
        </p:nvSpPr>
        <p:spPr>
          <a:xfrm>
            <a:off x="701040" y="517253"/>
            <a:ext cx="10980420" cy="4711020"/>
          </a:xfrm>
        </p:spPr>
        <p:txBody>
          <a:bodyPr>
            <a:noAutofit/>
          </a:bodyPr>
          <a:lstStyle/>
          <a:p>
            <a:pPr marL="0" indent="0">
              <a:lnSpc>
                <a:spcPct val="110000"/>
              </a:lnSpc>
              <a:spcBef>
                <a:spcPts val="600"/>
              </a:spcBef>
              <a:spcAft>
                <a:spcPts val="600"/>
              </a:spcAft>
              <a:buNone/>
            </a:pPr>
            <a:r>
              <a:rPr lang="en-GB" sz="3600" dirty="0"/>
              <a:t>Holy Spirit,</a:t>
            </a:r>
          </a:p>
          <a:p>
            <a:pPr marL="0" indent="0">
              <a:lnSpc>
                <a:spcPct val="110000"/>
              </a:lnSpc>
              <a:spcBef>
                <a:spcPts val="600"/>
              </a:spcBef>
              <a:spcAft>
                <a:spcPts val="600"/>
              </a:spcAft>
              <a:buNone/>
            </a:pPr>
            <a:r>
              <a:rPr lang="en-GB" sz="3600" dirty="0"/>
              <a:t>fill us with courage, clarity, and gentleness</a:t>
            </a:r>
          </a:p>
          <a:p>
            <a:pPr marL="0" indent="0">
              <a:lnSpc>
                <a:spcPct val="110000"/>
              </a:lnSpc>
              <a:spcBef>
                <a:spcPts val="600"/>
              </a:spcBef>
              <a:spcAft>
                <a:spcPts val="600"/>
              </a:spcAft>
              <a:buNone/>
            </a:pPr>
            <a:r>
              <a:rPr lang="en-GB" sz="3600" dirty="0"/>
              <a:t>so that our work may always reflect the Gospel</a:t>
            </a:r>
          </a:p>
          <a:p>
            <a:pPr marL="0" indent="0">
              <a:lnSpc>
                <a:spcPct val="110000"/>
              </a:lnSpc>
              <a:spcBef>
                <a:spcPts val="600"/>
              </a:spcBef>
              <a:spcAft>
                <a:spcPts val="600"/>
              </a:spcAft>
              <a:buNone/>
            </a:pPr>
            <a:r>
              <a:rPr lang="en-GB" sz="3600" dirty="0"/>
              <a:t>and help each school grow in truth and integrity.</a:t>
            </a:r>
          </a:p>
          <a:p>
            <a:pPr marL="0" indent="0">
              <a:lnSpc>
                <a:spcPct val="110000"/>
              </a:lnSpc>
              <a:spcBef>
                <a:spcPts val="600"/>
              </a:spcBef>
              <a:spcAft>
                <a:spcPts val="600"/>
              </a:spcAft>
              <a:buNone/>
            </a:pPr>
            <a:r>
              <a:rPr lang="en-GB" sz="3600" dirty="0"/>
              <a:t>Mary, Our Lady of Lourdes,</a:t>
            </a:r>
          </a:p>
          <a:p>
            <a:pPr marL="0" indent="0">
              <a:lnSpc>
                <a:spcPct val="110000"/>
              </a:lnSpc>
              <a:spcBef>
                <a:spcPts val="600"/>
              </a:spcBef>
              <a:spcAft>
                <a:spcPts val="600"/>
              </a:spcAft>
              <a:buNone/>
            </a:pPr>
            <a:r>
              <a:rPr lang="en-GB" sz="3600" dirty="0"/>
              <a:t>intercede for us as we accompany our schools.</a:t>
            </a:r>
          </a:p>
          <a:p>
            <a:pPr marL="0" indent="0">
              <a:lnSpc>
                <a:spcPct val="110000"/>
              </a:lnSpc>
              <a:spcBef>
                <a:spcPts val="600"/>
              </a:spcBef>
              <a:spcAft>
                <a:spcPts val="600"/>
              </a:spcAft>
              <a:buNone/>
            </a:pPr>
            <a:r>
              <a:rPr lang="en-GB" sz="3600" dirty="0"/>
              <a:t>May your humility, tenderness, and trust in God</a:t>
            </a:r>
          </a:p>
          <a:p>
            <a:pPr marL="0" indent="0">
              <a:lnSpc>
                <a:spcPct val="110000"/>
              </a:lnSpc>
              <a:spcBef>
                <a:spcPts val="600"/>
              </a:spcBef>
              <a:spcAft>
                <a:spcPts val="600"/>
              </a:spcAft>
              <a:buNone/>
            </a:pPr>
            <a:r>
              <a:rPr lang="en-GB" sz="3600" dirty="0"/>
              <a:t>inspire the way we serve, support, and lead.</a:t>
            </a:r>
          </a:p>
          <a:p>
            <a:pPr marL="0" indent="0">
              <a:lnSpc>
                <a:spcPct val="110000"/>
              </a:lnSpc>
              <a:buNone/>
            </a:pPr>
            <a:endParaRPr lang="en-GB" sz="3600" dirty="0"/>
          </a:p>
        </p:txBody>
      </p:sp>
    </p:spTree>
    <p:extLst>
      <p:ext uri="{BB962C8B-B14F-4D97-AF65-F5344CB8AC3E}">
        <p14:creationId xmlns:p14="http://schemas.microsoft.com/office/powerpoint/2010/main" val="4748559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357962-818F-B2AD-AE40-88614EA3A5D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EE0506-851F-9D50-0DAD-FBB9C755B0BC}"/>
              </a:ext>
            </a:extLst>
          </p:cNvPr>
          <p:cNvSpPr>
            <a:spLocks noGrp="1"/>
          </p:cNvSpPr>
          <p:nvPr>
            <p:ph idx="1"/>
          </p:nvPr>
        </p:nvSpPr>
        <p:spPr>
          <a:xfrm>
            <a:off x="701040" y="517253"/>
            <a:ext cx="10980420" cy="4711020"/>
          </a:xfrm>
        </p:spPr>
        <p:txBody>
          <a:bodyPr>
            <a:noAutofit/>
          </a:bodyPr>
          <a:lstStyle/>
          <a:p>
            <a:pPr marL="0" indent="0">
              <a:lnSpc>
                <a:spcPct val="110000"/>
              </a:lnSpc>
              <a:buNone/>
            </a:pPr>
            <a:endParaRPr lang="en-GB" sz="3600" dirty="0"/>
          </a:p>
          <a:p>
            <a:pPr marL="0" indent="0">
              <a:lnSpc>
                <a:spcPct val="110000"/>
              </a:lnSpc>
              <a:spcBef>
                <a:spcPts val="600"/>
              </a:spcBef>
              <a:spcAft>
                <a:spcPts val="600"/>
              </a:spcAft>
              <a:buNone/>
            </a:pPr>
            <a:r>
              <a:rPr lang="en-GB" sz="3600" dirty="0"/>
              <a:t>We ask that You bless the pupils, staff, and leaders</a:t>
            </a:r>
          </a:p>
          <a:p>
            <a:pPr marL="0" indent="0">
              <a:lnSpc>
                <a:spcPct val="110000"/>
              </a:lnSpc>
              <a:spcBef>
                <a:spcPts val="600"/>
              </a:spcBef>
              <a:spcAft>
                <a:spcPts val="600"/>
              </a:spcAft>
              <a:buNone/>
            </a:pPr>
            <a:r>
              <a:rPr lang="en-GB" sz="3600" dirty="0"/>
              <a:t>of every school in our diocese,</a:t>
            </a:r>
          </a:p>
          <a:p>
            <a:pPr marL="0" indent="0">
              <a:lnSpc>
                <a:spcPct val="110000"/>
              </a:lnSpc>
              <a:spcBef>
                <a:spcPts val="600"/>
              </a:spcBef>
              <a:spcAft>
                <a:spcPts val="600"/>
              </a:spcAft>
              <a:buNone/>
            </a:pPr>
            <a:r>
              <a:rPr lang="en-GB" sz="3600" dirty="0"/>
              <a:t>and grant us safe travel, renewed strength,</a:t>
            </a:r>
          </a:p>
          <a:p>
            <a:pPr marL="0" indent="0">
              <a:lnSpc>
                <a:spcPct val="110000"/>
              </a:lnSpc>
              <a:spcBef>
                <a:spcPts val="600"/>
              </a:spcBef>
              <a:spcAft>
                <a:spcPts val="600"/>
              </a:spcAft>
              <a:buNone/>
            </a:pPr>
            <a:r>
              <a:rPr lang="en-GB" sz="3600" dirty="0"/>
              <a:t>and a joyful spirit for the work ahead.</a:t>
            </a:r>
          </a:p>
          <a:p>
            <a:pPr marL="0" indent="0">
              <a:lnSpc>
                <a:spcPct val="110000"/>
              </a:lnSpc>
              <a:spcBef>
                <a:spcPts val="600"/>
              </a:spcBef>
              <a:spcAft>
                <a:spcPts val="600"/>
              </a:spcAft>
              <a:buNone/>
            </a:pPr>
            <a:r>
              <a:rPr lang="en-GB" sz="3600" dirty="0"/>
              <a:t>We make this prayer through Christ our Lord.</a:t>
            </a:r>
          </a:p>
          <a:p>
            <a:pPr marL="0" indent="0">
              <a:lnSpc>
                <a:spcPct val="110000"/>
              </a:lnSpc>
              <a:spcBef>
                <a:spcPts val="600"/>
              </a:spcBef>
              <a:spcAft>
                <a:spcPts val="600"/>
              </a:spcAft>
              <a:buNone/>
            </a:pPr>
            <a:r>
              <a:rPr lang="en-GB" sz="3600" b="1" i="1" dirty="0"/>
              <a:t>Amen.</a:t>
            </a:r>
          </a:p>
          <a:p>
            <a:pPr marL="0" indent="0">
              <a:lnSpc>
                <a:spcPct val="110000"/>
              </a:lnSpc>
              <a:buNone/>
            </a:pPr>
            <a:endParaRPr lang="en-GB" sz="3600" dirty="0"/>
          </a:p>
        </p:txBody>
      </p:sp>
      <p:pic>
        <p:nvPicPr>
          <p:cNvPr id="2050" name="Picture 2" descr="Why is the Holy Water My Favorite Moment in the Lourdes Apparitions? -  Marge Steinhage Fenelon">
            <a:extLst>
              <a:ext uri="{FF2B5EF4-FFF2-40B4-BE49-F238E27FC236}">
                <a16:creationId xmlns:a16="http://schemas.microsoft.com/office/drawing/2014/main" id="{E6776F5E-361D-60FE-DB21-ABD698FBB4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98229" y="4955424"/>
            <a:ext cx="3232785" cy="1693979"/>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80921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700338" y="915989"/>
            <a:ext cx="6799262" cy="1303337"/>
          </a:xfrm>
        </p:spPr>
        <p:txBody>
          <a:bodyPr/>
          <a:lstStyle/>
          <a:p>
            <a:pPr eaLnBrk="1" hangingPunct="1"/>
            <a:r>
              <a:rPr lang="en-GB" altLang="en-US" dirty="0">
                <a:ln>
                  <a:noFill/>
                </a:ln>
              </a:rPr>
              <a:t>The Synoptic Problem</a:t>
            </a:r>
          </a:p>
        </p:txBody>
      </p:sp>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sp>
        <p:nvSpPr>
          <p:cNvPr id="8" name="Title 1"/>
          <p:cNvSpPr txBox="1">
            <a:spLocks/>
          </p:cNvSpPr>
          <p:nvPr/>
        </p:nvSpPr>
        <p:spPr>
          <a:xfrm>
            <a:off x="1045030" y="915989"/>
            <a:ext cx="10443706" cy="1091872"/>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solidFill>
                  <a:schemeClr val="accent4">
                    <a:lumMod val="75000"/>
                  </a:schemeClr>
                </a:solidFill>
                <a:latin typeface="Lato-Bold"/>
              </a:rPr>
              <a:t>Aims of the Session</a:t>
            </a:r>
            <a:endParaRPr lang="en-GB" dirty="0">
              <a:solidFill>
                <a:schemeClr val="accent4">
                  <a:lumMod val="75000"/>
                </a:schemeClr>
              </a:solidFill>
              <a:latin typeface="Garamond" panose="02020404030301010803" pitchFamily="18" charset="0"/>
            </a:endParaRPr>
          </a:p>
        </p:txBody>
      </p:sp>
      <p:sp>
        <p:nvSpPr>
          <p:cNvPr id="9" name="Rectangle 3"/>
          <p:cNvSpPr txBox="1">
            <a:spLocks noChangeArrowheads="1"/>
          </p:cNvSpPr>
          <p:nvPr/>
        </p:nvSpPr>
        <p:spPr>
          <a:xfrm>
            <a:off x="1045031" y="2370952"/>
            <a:ext cx="10900906" cy="42080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200" dirty="0">
                <a:solidFill>
                  <a:schemeClr val="accent4">
                    <a:lumMod val="75000"/>
                  </a:schemeClr>
                </a:solidFill>
                <a:latin typeface="Lato-Black"/>
              </a:rPr>
              <a:t>To give an overview of the CSI Framework &amp; process for governors </a:t>
            </a:r>
          </a:p>
          <a:p>
            <a:r>
              <a:rPr lang="en-GB" sz="3200" dirty="0">
                <a:solidFill>
                  <a:schemeClr val="accent4">
                    <a:lumMod val="75000"/>
                  </a:schemeClr>
                </a:solidFill>
                <a:latin typeface="Lato-Black"/>
              </a:rPr>
              <a:t>To provide the latest updates on CSI</a:t>
            </a:r>
          </a:p>
          <a:p>
            <a:r>
              <a:rPr lang="en-GB" sz="3200" dirty="0">
                <a:solidFill>
                  <a:schemeClr val="accent4">
                    <a:lumMod val="75000"/>
                  </a:schemeClr>
                </a:solidFill>
                <a:latin typeface="Lato-Black"/>
              </a:rPr>
              <a:t>To explore what the data is telling us</a:t>
            </a:r>
          </a:p>
          <a:p>
            <a:r>
              <a:rPr lang="en-GB" sz="3200" dirty="0">
                <a:solidFill>
                  <a:schemeClr val="accent4">
                    <a:lumMod val="75000"/>
                  </a:schemeClr>
                </a:solidFill>
                <a:latin typeface="Lato-Black"/>
              </a:rPr>
              <a:t>To provide an opportunity for Q&amp;A </a:t>
            </a:r>
          </a:p>
          <a:p>
            <a:pPr marL="0" indent="0">
              <a:buNone/>
            </a:pPr>
            <a:endParaRPr lang="en-GB" altLang="en-US" sz="3200" dirty="0">
              <a:solidFill>
                <a:schemeClr val="accent4">
                  <a:lumMod val="75000"/>
                </a:schemeClr>
              </a:solidFill>
            </a:endParaRPr>
          </a:p>
        </p:txBody>
      </p:sp>
      <p:sp>
        <p:nvSpPr>
          <p:cNvPr id="2" name="AutoShape 2" descr="https://ukc-powerpoint.officeapps.live.com/pods/GetClipboardImage.ashx?Id=e773f6e3-0970-440d-bbf7-98b86891b55e&amp;DC=GUK2&amp;pkey=50b7ae96-55f7-4899-a370-162a94f1a3c5&amp;wdwaccluster=GUK2">
            <a:extLst>
              <a:ext uri="{FF2B5EF4-FFF2-40B4-BE49-F238E27FC236}">
                <a16:creationId xmlns:a16="http://schemas.microsoft.com/office/drawing/2014/main" id="{F20B21D7-79E5-4459-B3E8-649B756BA83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AutoShape 4" descr="https://ukc-powerpoint.officeapps.live.com/pods/GetClipboardImage.ashx?Id=d74a12e3-26e8-4a29-b99e-6bb2970cbd47&amp;DC=GUK2&amp;pkey=b8c3a8bb-c53c-493a-86aa-5d0780a51b67&amp;wdwaccluster=GUK2">
            <a:extLst>
              <a:ext uri="{FF2B5EF4-FFF2-40B4-BE49-F238E27FC236}">
                <a16:creationId xmlns:a16="http://schemas.microsoft.com/office/drawing/2014/main" id="{A5FBA584-71A4-47B3-A42B-0D7740EC87B5}"/>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135823946"/>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62EE2-4FC5-9285-0436-52629D7B8282}"/>
              </a:ext>
            </a:extLst>
          </p:cNvPr>
          <p:cNvSpPr>
            <a:spLocks noGrp="1"/>
          </p:cNvSpPr>
          <p:nvPr>
            <p:ph type="ctrTitle"/>
          </p:nvPr>
        </p:nvSpPr>
        <p:spPr>
          <a:xfrm>
            <a:off x="3417570" y="490539"/>
            <a:ext cx="8423910" cy="4680552"/>
          </a:xfrm>
        </p:spPr>
        <p:txBody>
          <a:bodyPr>
            <a:noAutofit/>
          </a:bodyPr>
          <a:lstStyle/>
          <a:p>
            <a:r>
              <a:rPr lang="en-GB" sz="5400" i="1" dirty="0"/>
              <a:t>11</a:t>
            </a:r>
            <a:r>
              <a:rPr lang="en-GB" sz="5400" i="1" baseline="30000" dirty="0"/>
              <a:t>th</a:t>
            </a:r>
            <a:r>
              <a:rPr lang="en-GB" sz="5400" i="1" dirty="0"/>
              <a:t> February 2026</a:t>
            </a:r>
            <a:br>
              <a:rPr lang="en-GB" sz="5400" i="1" dirty="0"/>
            </a:br>
            <a:r>
              <a:rPr lang="en-GB" sz="5400" i="1" dirty="0"/>
              <a:t>Feast of Our Lady of Lourdes</a:t>
            </a:r>
            <a:br>
              <a:rPr lang="en-GB" i="1" dirty="0"/>
            </a:br>
            <a:br>
              <a:rPr lang="en-GB" dirty="0"/>
            </a:br>
            <a:r>
              <a:rPr lang="en-GB" dirty="0"/>
              <a:t>Opening Prayer</a:t>
            </a:r>
          </a:p>
        </p:txBody>
      </p:sp>
      <p:pic>
        <p:nvPicPr>
          <p:cNvPr id="3074" name="Picture 2" descr="Our Lady of Lourdes - FaithND">
            <a:extLst>
              <a:ext uri="{FF2B5EF4-FFF2-40B4-BE49-F238E27FC236}">
                <a16:creationId xmlns:a16="http://schemas.microsoft.com/office/drawing/2014/main" id="{BBF4D7C4-C32A-E20E-D959-690F8FD7CB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455" y="1925954"/>
            <a:ext cx="2381250" cy="4486275"/>
          </a:xfrm>
          <a:prstGeom prst="rect">
            <a:avLst/>
          </a:prstGeom>
          <a:ln w="88900" cap="sq" cmpd="thickThin">
            <a:solidFill>
              <a:schemeClr val="bg1"/>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08216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700338" y="915989"/>
            <a:ext cx="6799262" cy="1303337"/>
          </a:xfrm>
        </p:spPr>
        <p:txBody>
          <a:bodyPr/>
          <a:lstStyle/>
          <a:p>
            <a:pPr eaLnBrk="1" hangingPunct="1"/>
            <a:r>
              <a:rPr lang="en-GB" altLang="en-US" dirty="0">
                <a:ln>
                  <a:noFill/>
                </a:ln>
              </a:rPr>
              <a:t>The Synoptic Problem</a:t>
            </a:r>
          </a:p>
        </p:txBody>
      </p:sp>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sp>
        <p:nvSpPr>
          <p:cNvPr id="8" name="Title 1"/>
          <p:cNvSpPr txBox="1">
            <a:spLocks/>
          </p:cNvSpPr>
          <p:nvPr/>
        </p:nvSpPr>
        <p:spPr>
          <a:xfrm>
            <a:off x="1045030" y="915989"/>
            <a:ext cx="10443706" cy="1091872"/>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a:solidFill>
                  <a:schemeClr val="accent4">
                    <a:lumMod val="75000"/>
                  </a:schemeClr>
                </a:solidFill>
              </a:rPr>
              <a:t>Guardians of the mission</a:t>
            </a:r>
            <a:endParaRPr lang="en-GB" dirty="0">
              <a:solidFill>
                <a:schemeClr val="accent4">
                  <a:lumMod val="75000"/>
                </a:schemeClr>
              </a:solidFill>
              <a:latin typeface="Garamond" panose="02020404030301010803" pitchFamily="18" charset="0"/>
            </a:endParaRPr>
          </a:p>
        </p:txBody>
      </p:sp>
      <p:sp>
        <p:nvSpPr>
          <p:cNvPr id="9" name="Rectangle 3"/>
          <p:cNvSpPr txBox="1">
            <a:spLocks noChangeArrowheads="1"/>
          </p:cNvSpPr>
          <p:nvPr/>
        </p:nvSpPr>
        <p:spPr>
          <a:xfrm>
            <a:off x="1045031" y="2370952"/>
            <a:ext cx="10900906" cy="42080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GB" altLang="en-US" sz="3200" dirty="0">
                <a:solidFill>
                  <a:schemeClr val="accent4">
                    <a:lumMod val="75000"/>
                  </a:schemeClr>
                </a:solidFill>
                <a:sym typeface="+mn-ea"/>
              </a:rPr>
              <a:t>All Catholic schools have a dual responsibility to both Church and State because they must be aware and accountable not only to the law of the land but also to requirements of the 1983 Code of Canon Law.  </a:t>
            </a:r>
          </a:p>
          <a:p>
            <a:pPr marL="0" indent="0" algn="just">
              <a:buNone/>
            </a:pPr>
            <a:r>
              <a:rPr lang="en-GB" altLang="en-US" sz="3200" dirty="0">
                <a:solidFill>
                  <a:schemeClr val="accent4">
                    <a:lumMod val="75000"/>
                  </a:schemeClr>
                </a:solidFill>
                <a:sym typeface="+mn-ea"/>
              </a:rPr>
              <a:t>                                                                      </a:t>
            </a:r>
          </a:p>
          <a:p>
            <a:pPr marL="0" indent="0" algn="r">
              <a:buNone/>
            </a:pPr>
            <a:r>
              <a:rPr lang="en-GB" altLang="en-US" sz="2000" dirty="0">
                <a:solidFill>
                  <a:schemeClr val="accent4">
                    <a:lumMod val="75000"/>
                  </a:schemeClr>
                </a:solidFill>
                <a:sym typeface="+mn-ea"/>
              </a:rPr>
              <a:t>Pope Benedict XVI, The Big Assembly, St Mary's University (2010)</a:t>
            </a:r>
          </a:p>
          <a:p>
            <a:pPr marL="0" indent="0">
              <a:buNone/>
            </a:pPr>
            <a:endParaRPr lang="en-GB" altLang="en-US" sz="3200" dirty="0">
              <a:solidFill>
                <a:schemeClr val="accent4">
                  <a:lumMod val="75000"/>
                </a:schemeClr>
              </a:solidFill>
            </a:endParaRPr>
          </a:p>
        </p:txBody>
      </p:sp>
      <p:sp>
        <p:nvSpPr>
          <p:cNvPr id="2" name="AutoShape 2" descr="https://ukc-powerpoint.officeapps.live.com/pods/GetClipboardImage.ashx?Id=e773f6e3-0970-440d-bbf7-98b86891b55e&amp;DC=GUK2&amp;pkey=50b7ae96-55f7-4899-a370-162a94f1a3c5&amp;wdwaccluster=GUK2">
            <a:extLst>
              <a:ext uri="{FF2B5EF4-FFF2-40B4-BE49-F238E27FC236}">
                <a16:creationId xmlns:a16="http://schemas.microsoft.com/office/drawing/2014/main" id="{F20B21D7-79E5-4459-B3E8-649B756BA83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AutoShape 4" descr="https://ukc-powerpoint.officeapps.live.com/pods/GetClipboardImage.ashx?Id=d74a12e3-26e8-4a29-b99e-6bb2970cbd47&amp;DC=GUK2&amp;pkey=b8c3a8bb-c53c-493a-86aa-5d0780a51b67&amp;wdwaccluster=GUK2">
            <a:extLst>
              <a:ext uri="{FF2B5EF4-FFF2-40B4-BE49-F238E27FC236}">
                <a16:creationId xmlns:a16="http://schemas.microsoft.com/office/drawing/2014/main" id="{A5FBA584-71A4-47B3-A42B-0D7740EC87B5}"/>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882201175"/>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700338" y="915989"/>
            <a:ext cx="6799262" cy="1303337"/>
          </a:xfrm>
        </p:spPr>
        <p:txBody>
          <a:bodyPr/>
          <a:lstStyle/>
          <a:p>
            <a:pPr eaLnBrk="1" hangingPunct="1"/>
            <a:r>
              <a:rPr lang="en-GB" altLang="en-US" dirty="0">
                <a:ln>
                  <a:noFill/>
                </a:ln>
              </a:rPr>
              <a:t>The Synoptic Problem</a:t>
            </a:r>
          </a:p>
        </p:txBody>
      </p:sp>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sp>
        <p:nvSpPr>
          <p:cNvPr id="8" name="Title 1"/>
          <p:cNvSpPr txBox="1">
            <a:spLocks/>
          </p:cNvSpPr>
          <p:nvPr/>
        </p:nvSpPr>
        <p:spPr>
          <a:xfrm>
            <a:off x="1045030" y="915989"/>
            <a:ext cx="10443706" cy="1091872"/>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a:solidFill>
                  <a:schemeClr val="accent4">
                    <a:lumMod val="75000"/>
                  </a:schemeClr>
                </a:solidFill>
              </a:rPr>
              <a:t>Guardians of the mission</a:t>
            </a:r>
            <a:endParaRPr lang="en-GB" dirty="0">
              <a:solidFill>
                <a:schemeClr val="accent4">
                  <a:lumMod val="75000"/>
                </a:schemeClr>
              </a:solidFill>
              <a:latin typeface="Garamond" panose="02020404030301010803" pitchFamily="18" charset="0"/>
            </a:endParaRPr>
          </a:p>
        </p:txBody>
      </p:sp>
      <p:sp>
        <p:nvSpPr>
          <p:cNvPr id="9" name="Rectangle 3"/>
          <p:cNvSpPr txBox="1">
            <a:spLocks noChangeArrowheads="1"/>
          </p:cNvSpPr>
          <p:nvPr/>
        </p:nvSpPr>
        <p:spPr>
          <a:xfrm>
            <a:off x="1045031" y="2370952"/>
            <a:ext cx="10900906" cy="42080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GB" altLang="en-US" sz="3200" dirty="0">
                <a:solidFill>
                  <a:schemeClr val="accent4">
                    <a:lumMod val="75000"/>
                  </a:schemeClr>
                </a:solidFill>
                <a:sym typeface="+mn-ea"/>
              </a:rPr>
              <a:t>In your Catholic schools, there is always bigger picture over and above the individual subjects you study, the different skills you learn.  All the work  you do is placed in the context of growing in friendship with God, and all that flows from the friendship.                                                                       </a:t>
            </a:r>
          </a:p>
          <a:p>
            <a:pPr marL="0" indent="0" algn="r">
              <a:buNone/>
            </a:pPr>
            <a:endParaRPr lang="en-GB" altLang="en-US" sz="2000" dirty="0">
              <a:solidFill>
                <a:schemeClr val="accent4">
                  <a:lumMod val="75000"/>
                </a:schemeClr>
              </a:solidFill>
              <a:sym typeface="+mn-ea"/>
            </a:endParaRPr>
          </a:p>
          <a:p>
            <a:pPr marL="0" indent="0" algn="r">
              <a:buNone/>
            </a:pPr>
            <a:endParaRPr lang="en-GB" altLang="en-US" sz="2000" dirty="0">
              <a:solidFill>
                <a:schemeClr val="accent4">
                  <a:lumMod val="75000"/>
                </a:schemeClr>
              </a:solidFill>
              <a:sym typeface="+mn-ea"/>
            </a:endParaRPr>
          </a:p>
          <a:p>
            <a:pPr marL="0" indent="0" algn="r">
              <a:buNone/>
            </a:pPr>
            <a:r>
              <a:rPr lang="en-GB" altLang="en-US" sz="2000" dirty="0">
                <a:solidFill>
                  <a:schemeClr val="accent4">
                    <a:lumMod val="75000"/>
                  </a:schemeClr>
                </a:solidFill>
                <a:sym typeface="+mn-ea"/>
              </a:rPr>
              <a:t>Pope Benedict XVI, The Big Assembly, St Mary's University (2010)</a:t>
            </a:r>
          </a:p>
          <a:p>
            <a:pPr marL="0" indent="0">
              <a:buNone/>
            </a:pPr>
            <a:endParaRPr lang="en-GB" altLang="en-US" sz="3200" dirty="0">
              <a:solidFill>
                <a:schemeClr val="accent4">
                  <a:lumMod val="75000"/>
                </a:schemeClr>
              </a:solidFill>
            </a:endParaRPr>
          </a:p>
        </p:txBody>
      </p:sp>
      <p:sp>
        <p:nvSpPr>
          <p:cNvPr id="2" name="AutoShape 2" descr="https://ukc-powerpoint.officeapps.live.com/pods/GetClipboardImage.ashx?Id=e773f6e3-0970-440d-bbf7-98b86891b55e&amp;DC=GUK2&amp;pkey=50b7ae96-55f7-4899-a370-162a94f1a3c5&amp;wdwaccluster=GUK2">
            <a:extLst>
              <a:ext uri="{FF2B5EF4-FFF2-40B4-BE49-F238E27FC236}">
                <a16:creationId xmlns:a16="http://schemas.microsoft.com/office/drawing/2014/main" id="{F20B21D7-79E5-4459-B3E8-649B756BA83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AutoShape 4" descr="https://ukc-powerpoint.officeapps.live.com/pods/GetClipboardImage.ashx?Id=d74a12e3-26e8-4a29-b99e-6bb2970cbd47&amp;DC=GUK2&amp;pkey=b8c3a8bb-c53c-493a-86aa-5d0780a51b67&amp;wdwaccluster=GUK2">
            <a:extLst>
              <a:ext uri="{FF2B5EF4-FFF2-40B4-BE49-F238E27FC236}">
                <a16:creationId xmlns:a16="http://schemas.microsoft.com/office/drawing/2014/main" id="{A5FBA584-71A4-47B3-A42B-0D7740EC87B5}"/>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852930128"/>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700338" y="915989"/>
            <a:ext cx="6799262" cy="1303337"/>
          </a:xfrm>
        </p:spPr>
        <p:txBody>
          <a:bodyPr/>
          <a:lstStyle/>
          <a:p>
            <a:pPr eaLnBrk="1" hangingPunct="1"/>
            <a:r>
              <a:rPr lang="en-GB" altLang="en-US" dirty="0">
                <a:ln>
                  <a:noFill/>
                </a:ln>
              </a:rPr>
              <a:t>The Synoptic Problem</a:t>
            </a:r>
          </a:p>
        </p:txBody>
      </p:sp>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sp>
        <p:nvSpPr>
          <p:cNvPr id="8" name="Title 1"/>
          <p:cNvSpPr txBox="1">
            <a:spLocks/>
          </p:cNvSpPr>
          <p:nvPr/>
        </p:nvSpPr>
        <p:spPr>
          <a:xfrm>
            <a:off x="1045030" y="915989"/>
            <a:ext cx="10443706" cy="1091872"/>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a:solidFill>
                  <a:schemeClr val="accent4">
                    <a:lumMod val="75000"/>
                  </a:schemeClr>
                </a:solidFill>
              </a:rPr>
              <a:t>Guardians of the mission</a:t>
            </a:r>
            <a:endParaRPr lang="en-GB" dirty="0">
              <a:solidFill>
                <a:schemeClr val="accent4">
                  <a:lumMod val="75000"/>
                </a:schemeClr>
              </a:solidFill>
              <a:latin typeface="Garamond" panose="02020404030301010803" pitchFamily="18" charset="0"/>
            </a:endParaRPr>
          </a:p>
        </p:txBody>
      </p:sp>
      <p:sp>
        <p:nvSpPr>
          <p:cNvPr id="9" name="Rectangle 3"/>
          <p:cNvSpPr txBox="1">
            <a:spLocks noChangeArrowheads="1"/>
          </p:cNvSpPr>
          <p:nvPr/>
        </p:nvSpPr>
        <p:spPr>
          <a:xfrm>
            <a:off x="1045031" y="2370952"/>
            <a:ext cx="10900906" cy="42080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GB" altLang="en-US" sz="3200" dirty="0">
                <a:solidFill>
                  <a:schemeClr val="accent4">
                    <a:lumMod val="75000"/>
                  </a:schemeClr>
                </a:solidFill>
                <a:sym typeface="+mn-ea"/>
              </a:rPr>
              <a:t>Governors are the 'big picture' people who, with the Headteacher, set the next strategic steps for the journey.                                                                         </a:t>
            </a:r>
          </a:p>
          <a:p>
            <a:pPr marL="0" indent="0" algn="r">
              <a:buNone/>
            </a:pPr>
            <a:endParaRPr lang="en-GB" altLang="en-US" sz="2000" dirty="0">
              <a:solidFill>
                <a:schemeClr val="accent4">
                  <a:lumMod val="75000"/>
                </a:schemeClr>
              </a:solidFill>
              <a:sym typeface="+mn-ea"/>
            </a:endParaRPr>
          </a:p>
          <a:p>
            <a:pPr marL="0" indent="0" algn="r">
              <a:buNone/>
            </a:pPr>
            <a:endParaRPr lang="en-GB" altLang="en-US" sz="2000" dirty="0">
              <a:solidFill>
                <a:schemeClr val="accent4">
                  <a:lumMod val="75000"/>
                </a:schemeClr>
              </a:solidFill>
              <a:sym typeface="+mn-ea"/>
            </a:endParaRPr>
          </a:p>
          <a:p>
            <a:pPr marL="0" indent="0" algn="r">
              <a:buNone/>
            </a:pPr>
            <a:r>
              <a:rPr lang="en-GB" altLang="en-US" sz="4000" dirty="0">
                <a:solidFill>
                  <a:schemeClr val="accent4">
                    <a:lumMod val="75000"/>
                  </a:schemeClr>
                </a:solidFill>
                <a:sym typeface="+mn-ea"/>
              </a:rPr>
              <a:t> </a:t>
            </a:r>
            <a:r>
              <a:rPr lang="en-GB" altLang="en-US" sz="2000" dirty="0">
                <a:solidFill>
                  <a:schemeClr val="accent4">
                    <a:lumMod val="75000"/>
                  </a:schemeClr>
                </a:solidFill>
                <a:sym typeface="+mn-ea"/>
              </a:rPr>
              <a:t>How to Survive as a Governor in a Catholic School, </a:t>
            </a:r>
            <a:r>
              <a:rPr lang="en-GB" altLang="en-US" sz="2000" dirty="0" err="1">
                <a:solidFill>
                  <a:schemeClr val="accent4">
                    <a:lumMod val="75000"/>
                  </a:schemeClr>
                </a:solidFill>
                <a:sym typeface="+mn-ea"/>
              </a:rPr>
              <a:t>Russi</a:t>
            </a:r>
            <a:r>
              <a:rPr lang="en-GB" altLang="en-US" sz="2000" dirty="0">
                <a:solidFill>
                  <a:schemeClr val="accent4">
                    <a:lumMod val="75000"/>
                  </a:schemeClr>
                </a:solidFill>
                <a:sym typeface="+mn-ea"/>
              </a:rPr>
              <a:t>, J. (2015)</a:t>
            </a:r>
            <a:endParaRPr lang="en-GB" altLang="en-US" sz="2000" dirty="0">
              <a:solidFill>
                <a:schemeClr val="accent4">
                  <a:lumMod val="75000"/>
                </a:schemeClr>
              </a:solidFill>
            </a:endParaRPr>
          </a:p>
          <a:p>
            <a:pPr marL="0" indent="0">
              <a:buNone/>
            </a:pPr>
            <a:endParaRPr lang="en-GB" altLang="en-US" sz="3200" dirty="0">
              <a:solidFill>
                <a:schemeClr val="accent4">
                  <a:lumMod val="75000"/>
                </a:schemeClr>
              </a:solidFill>
            </a:endParaRPr>
          </a:p>
        </p:txBody>
      </p:sp>
      <p:sp>
        <p:nvSpPr>
          <p:cNvPr id="2" name="AutoShape 2" descr="https://ukc-powerpoint.officeapps.live.com/pods/GetClipboardImage.ashx?Id=e773f6e3-0970-440d-bbf7-98b86891b55e&amp;DC=GUK2&amp;pkey=50b7ae96-55f7-4899-a370-162a94f1a3c5&amp;wdwaccluster=GUK2">
            <a:extLst>
              <a:ext uri="{FF2B5EF4-FFF2-40B4-BE49-F238E27FC236}">
                <a16:creationId xmlns:a16="http://schemas.microsoft.com/office/drawing/2014/main" id="{F20B21D7-79E5-4459-B3E8-649B756BA83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AutoShape 4" descr="https://ukc-powerpoint.officeapps.live.com/pods/GetClipboardImage.ashx?Id=d74a12e3-26e8-4a29-b99e-6bb2970cbd47&amp;DC=GUK2&amp;pkey=b8c3a8bb-c53c-493a-86aa-5d0780a51b67&amp;wdwaccluster=GUK2">
            <a:extLst>
              <a:ext uri="{FF2B5EF4-FFF2-40B4-BE49-F238E27FC236}">
                <a16:creationId xmlns:a16="http://schemas.microsoft.com/office/drawing/2014/main" id="{A5FBA584-71A4-47B3-A42B-0D7740EC87B5}"/>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978831350"/>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700338" y="915989"/>
            <a:ext cx="6799262" cy="1303337"/>
          </a:xfrm>
        </p:spPr>
        <p:txBody>
          <a:bodyPr/>
          <a:lstStyle/>
          <a:p>
            <a:pPr eaLnBrk="1" hangingPunct="1"/>
            <a:r>
              <a:rPr lang="en-GB" altLang="en-US" dirty="0">
                <a:ln>
                  <a:noFill/>
                </a:ln>
              </a:rPr>
              <a:t>The Synoptic Problem</a:t>
            </a:r>
          </a:p>
        </p:txBody>
      </p:sp>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sp>
        <p:nvSpPr>
          <p:cNvPr id="8" name="Title 1"/>
          <p:cNvSpPr txBox="1">
            <a:spLocks/>
          </p:cNvSpPr>
          <p:nvPr/>
        </p:nvSpPr>
        <p:spPr>
          <a:xfrm>
            <a:off x="1045030" y="915989"/>
            <a:ext cx="10443706" cy="1091872"/>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a:solidFill>
                  <a:schemeClr val="accent4">
                    <a:lumMod val="75000"/>
                  </a:schemeClr>
                </a:solidFill>
              </a:rPr>
              <a:t>Guardians of the mission</a:t>
            </a:r>
            <a:endParaRPr lang="en-GB" dirty="0">
              <a:solidFill>
                <a:schemeClr val="accent4">
                  <a:lumMod val="75000"/>
                </a:schemeClr>
              </a:solidFill>
              <a:latin typeface="Garamond" panose="02020404030301010803" pitchFamily="18" charset="0"/>
            </a:endParaRPr>
          </a:p>
        </p:txBody>
      </p:sp>
      <p:sp>
        <p:nvSpPr>
          <p:cNvPr id="9" name="Rectangle 3"/>
          <p:cNvSpPr txBox="1">
            <a:spLocks noChangeArrowheads="1"/>
          </p:cNvSpPr>
          <p:nvPr/>
        </p:nvSpPr>
        <p:spPr>
          <a:xfrm>
            <a:off x="1045031" y="2370952"/>
            <a:ext cx="10900906" cy="42080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GB" altLang="en-US" sz="3200" dirty="0">
                <a:solidFill>
                  <a:schemeClr val="accent4">
                    <a:lumMod val="75000"/>
                  </a:schemeClr>
                </a:solidFill>
                <a:sym typeface="+mn-ea"/>
              </a:rPr>
              <a:t>The greatest need many have today is being able to articulate what it is they are actually there to guard, promote and protect.</a:t>
            </a:r>
          </a:p>
          <a:p>
            <a:pPr marL="0" indent="0" algn="r">
              <a:buNone/>
            </a:pPr>
            <a:r>
              <a:rPr lang="en-GB" altLang="en-US" sz="3200" dirty="0">
                <a:solidFill>
                  <a:schemeClr val="accent4">
                    <a:lumMod val="75000"/>
                  </a:schemeClr>
                </a:solidFill>
                <a:sym typeface="+mn-ea"/>
              </a:rPr>
              <a:t>                                                                     </a:t>
            </a:r>
            <a:endParaRPr lang="en-GB" altLang="en-US" sz="2000" dirty="0">
              <a:solidFill>
                <a:schemeClr val="accent4">
                  <a:lumMod val="75000"/>
                </a:schemeClr>
              </a:solidFill>
              <a:sym typeface="+mn-ea"/>
            </a:endParaRPr>
          </a:p>
          <a:p>
            <a:pPr marL="0" indent="0" algn="r">
              <a:buNone/>
            </a:pPr>
            <a:endParaRPr lang="en-GB" altLang="en-US" sz="2000" dirty="0">
              <a:solidFill>
                <a:schemeClr val="accent4">
                  <a:lumMod val="75000"/>
                </a:schemeClr>
              </a:solidFill>
              <a:sym typeface="+mn-ea"/>
            </a:endParaRPr>
          </a:p>
          <a:p>
            <a:pPr marL="0" indent="0" algn="r">
              <a:buNone/>
            </a:pPr>
            <a:r>
              <a:rPr lang="en-GB" altLang="en-US" sz="4000" dirty="0">
                <a:solidFill>
                  <a:schemeClr val="accent4">
                    <a:lumMod val="75000"/>
                  </a:schemeClr>
                </a:solidFill>
                <a:sym typeface="+mn-ea"/>
              </a:rPr>
              <a:t> </a:t>
            </a:r>
            <a:r>
              <a:rPr lang="en-GB" altLang="en-US" sz="2000" dirty="0">
                <a:solidFill>
                  <a:schemeClr val="accent4">
                    <a:lumMod val="75000"/>
                  </a:schemeClr>
                </a:solidFill>
                <a:sym typeface="+mn-ea"/>
              </a:rPr>
              <a:t>How to Survive as a Governor in a Catholic School, </a:t>
            </a:r>
            <a:r>
              <a:rPr lang="en-GB" altLang="en-US" sz="2000" dirty="0" err="1">
                <a:solidFill>
                  <a:schemeClr val="accent4">
                    <a:lumMod val="75000"/>
                  </a:schemeClr>
                </a:solidFill>
                <a:sym typeface="+mn-ea"/>
              </a:rPr>
              <a:t>Russi</a:t>
            </a:r>
            <a:r>
              <a:rPr lang="en-GB" altLang="en-US" sz="2000" dirty="0">
                <a:solidFill>
                  <a:schemeClr val="accent4">
                    <a:lumMod val="75000"/>
                  </a:schemeClr>
                </a:solidFill>
                <a:sym typeface="+mn-ea"/>
              </a:rPr>
              <a:t>, J. (2015)</a:t>
            </a:r>
            <a:endParaRPr lang="en-GB" altLang="en-US" sz="2000" dirty="0">
              <a:solidFill>
                <a:schemeClr val="accent4">
                  <a:lumMod val="75000"/>
                </a:schemeClr>
              </a:solidFill>
            </a:endParaRPr>
          </a:p>
          <a:p>
            <a:pPr marL="0" indent="0">
              <a:buNone/>
            </a:pPr>
            <a:endParaRPr lang="en-GB" altLang="en-US" sz="3200" dirty="0">
              <a:solidFill>
                <a:schemeClr val="accent4">
                  <a:lumMod val="75000"/>
                </a:schemeClr>
              </a:solidFill>
            </a:endParaRPr>
          </a:p>
        </p:txBody>
      </p:sp>
      <p:sp>
        <p:nvSpPr>
          <p:cNvPr id="2" name="AutoShape 2" descr="https://ukc-powerpoint.officeapps.live.com/pods/GetClipboardImage.ashx?Id=e773f6e3-0970-440d-bbf7-98b86891b55e&amp;DC=GUK2&amp;pkey=50b7ae96-55f7-4899-a370-162a94f1a3c5&amp;wdwaccluster=GUK2">
            <a:extLst>
              <a:ext uri="{FF2B5EF4-FFF2-40B4-BE49-F238E27FC236}">
                <a16:creationId xmlns:a16="http://schemas.microsoft.com/office/drawing/2014/main" id="{F20B21D7-79E5-4459-B3E8-649B756BA83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AutoShape 4" descr="https://ukc-powerpoint.officeapps.live.com/pods/GetClipboardImage.ashx?Id=d74a12e3-26e8-4a29-b99e-6bb2970cbd47&amp;DC=GUK2&amp;pkey=b8c3a8bb-c53c-493a-86aa-5d0780a51b67&amp;wdwaccluster=GUK2">
            <a:extLst>
              <a:ext uri="{FF2B5EF4-FFF2-40B4-BE49-F238E27FC236}">
                <a16:creationId xmlns:a16="http://schemas.microsoft.com/office/drawing/2014/main" id="{A5FBA584-71A4-47B3-A42B-0D7740EC87B5}"/>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946550104"/>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salt and ligh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4113" t="22494" r="14595" b="22415"/>
          <a:stretch/>
        </p:blipFill>
        <p:spPr bwMode="auto">
          <a:xfrm>
            <a:off x="185651" y="5668678"/>
            <a:ext cx="953193" cy="982105"/>
          </a:xfrm>
          <a:prstGeom prst="rect">
            <a:avLst/>
          </a:prstGeom>
          <a:ln w="28575" cap="sq">
            <a:solidFill>
              <a:srgbClr val="000000"/>
            </a:solidFill>
            <a:prstDash val="solid"/>
            <a:miter lim="800000"/>
          </a:ln>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360474" y="1971675"/>
            <a:ext cx="2805273" cy="415498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chemeClr val="accent4">
                    <a:lumMod val="75000"/>
                  </a:schemeClr>
                </a:solidFill>
                <a:effectLst/>
                <a:uLnTx/>
                <a:uFillTx/>
                <a:latin typeface="Gill Sans MT" panose="020B0502020104020203"/>
                <a:ea typeface="+mn-ea"/>
                <a:cs typeface="+mn-cs"/>
              </a:rPr>
              <a:t>Budget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chemeClr val="accent4">
                  <a:lumMod val="75000"/>
                </a:schemeClr>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chemeClr val="accent4">
                    <a:lumMod val="75000"/>
                  </a:schemeClr>
                </a:solidFill>
                <a:effectLst/>
                <a:uLnTx/>
                <a:uFillTx/>
                <a:latin typeface="Gill Sans MT" panose="020B0502020104020203"/>
                <a:ea typeface="+mn-ea"/>
                <a:cs typeface="+mn-cs"/>
              </a:rPr>
              <a:t>Timetable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chemeClr val="accent4">
                  <a:lumMod val="75000"/>
                </a:schemeClr>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chemeClr val="accent4">
                    <a:lumMod val="75000"/>
                  </a:schemeClr>
                </a:solidFill>
                <a:effectLst/>
                <a:uLnTx/>
                <a:uFillTx/>
                <a:latin typeface="Gill Sans MT" panose="020B0502020104020203"/>
                <a:ea typeface="+mn-ea"/>
                <a:cs typeface="+mn-cs"/>
              </a:rPr>
              <a:t>Staffing</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chemeClr val="accent4">
                  <a:lumMod val="75000"/>
                </a:schemeClr>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chemeClr val="accent4">
                    <a:lumMod val="75000"/>
                  </a:schemeClr>
                </a:solidFill>
                <a:effectLst/>
                <a:uLnTx/>
                <a:uFillTx/>
                <a:latin typeface="Gill Sans MT" panose="020B0502020104020203"/>
                <a:ea typeface="+mn-ea"/>
                <a:cs typeface="+mn-cs"/>
              </a:rPr>
              <a:t>Senior Leaders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chemeClr val="accent4">
                  <a:lumMod val="75000"/>
                </a:schemeClr>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chemeClr val="accent4">
                    <a:lumMod val="75000"/>
                  </a:schemeClr>
                </a:solidFill>
                <a:effectLst/>
                <a:uLnTx/>
                <a:uFillTx/>
                <a:latin typeface="Gill Sans MT" panose="020B0502020104020203"/>
                <a:ea typeface="+mn-ea"/>
                <a:cs typeface="+mn-cs"/>
              </a:rPr>
              <a:t>CPD schedule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chemeClr val="accent4">
                  <a:lumMod val="75000"/>
                </a:schemeClr>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chemeClr val="accent4">
                    <a:lumMod val="75000"/>
                  </a:schemeClr>
                </a:solidFill>
                <a:effectLst/>
                <a:uLnTx/>
                <a:uFillTx/>
                <a:latin typeface="Gill Sans MT" panose="020B0502020104020203"/>
                <a:ea typeface="+mn-ea"/>
                <a:cs typeface="+mn-cs"/>
              </a:rPr>
              <a:t>Curriculum</a:t>
            </a:r>
          </a:p>
        </p:txBody>
      </p:sp>
      <p:sp>
        <p:nvSpPr>
          <p:cNvPr id="14" name="TextBox 13"/>
          <p:cNvSpPr txBox="1"/>
          <p:nvPr/>
        </p:nvSpPr>
        <p:spPr>
          <a:xfrm>
            <a:off x="1557336" y="2466811"/>
            <a:ext cx="3495675" cy="144655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a:ln>
                  <a:noFill/>
                </a:ln>
                <a:solidFill>
                  <a:schemeClr val="accent4">
                    <a:lumMod val="75000"/>
                  </a:schemeClr>
                </a:solidFill>
                <a:effectLst/>
                <a:uLnTx/>
                <a:uFillTx/>
                <a:latin typeface="Gill Sans MT" panose="020B0502020104020203"/>
                <a:ea typeface="+mn-ea"/>
                <a:cs typeface="+mn-cs"/>
              </a:rPr>
              <a:t>MISSION STATEMENT</a:t>
            </a:r>
          </a:p>
        </p:txBody>
      </p:sp>
      <p:sp>
        <p:nvSpPr>
          <p:cNvPr id="5" name="Equal 4"/>
          <p:cNvSpPr/>
          <p:nvPr/>
        </p:nvSpPr>
        <p:spPr>
          <a:xfrm>
            <a:off x="5743575" y="2700338"/>
            <a:ext cx="1028700" cy="979497"/>
          </a:xfrm>
          <a:prstGeom prst="mathEqual">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Gill Sans MT" panose="020B0502020104020203"/>
              <a:ea typeface="+mn-ea"/>
              <a:cs typeface="+mn-cs"/>
            </a:endParaRPr>
          </a:p>
        </p:txBody>
      </p:sp>
      <p:pic>
        <p:nvPicPr>
          <p:cNvPr id="8" name="Picture 7">
            <a:extLst>
              <a:ext uri="{FF2B5EF4-FFF2-40B4-BE49-F238E27FC236}">
                <a16:creationId xmlns:a16="http://schemas.microsoft.com/office/drawing/2014/main" id="{0EF76421-814A-4860-A8BE-79DDE83FE15E}"/>
              </a:ext>
            </a:extLst>
          </p:cNvPr>
          <p:cNvPicPr>
            <a:picLocks noChangeAspect="1"/>
          </p:cNvPicPr>
          <p:nvPr/>
        </p:nvPicPr>
        <p:blipFill rotWithShape="1">
          <a:blip r:embed="rId4"/>
          <a:srcRect l="5979" t="32878" r="87266" b="13213"/>
          <a:stretch/>
        </p:blipFill>
        <p:spPr>
          <a:xfrm>
            <a:off x="11484791" y="221674"/>
            <a:ext cx="521558" cy="953193"/>
          </a:xfrm>
          <a:prstGeom prst="rect">
            <a:avLst/>
          </a:prstGeom>
          <a:ln w="28575">
            <a:solidFill>
              <a:schemeClr val="tx1"/>
            </a:solidFill>
          </a:ln>
        </p:spPr>
      </p:pic>
      <p:sp>
        <p:nvSpPr>
          <p:cNvPr id="12" name="Title 1">
            <a:extLst>
              <a:ext uri="{FF2B5EF4-FFF2-40B4-BE49-F238E27FC236}">
                <a16:creationId xmlns:a16="http://schemas.microsoft.com/office/drawing/2014/main" id="{A5191F0C-6BAB-4461-95CE-CF55539A0264}"/>
              </a:ext>
            </a:extLst>
          </p:cNvPr>
          <p:cNvSpPr txBox="1">
            <a:spLocks/>
          </p:cNvSpPr>
          <p:nvPr/>
        </p:nvSpPr>
        <p:spPr>
          <a:xfrm>
            <a:off x="722041" y="495575"/>
            <a:ext cx="10443706" cy="1091872"/>
          </a:xfrm>
          <a:prstGeom prst="rect">
            <a:avLst/>
          </a:prstGeom>
          <a:solidFill>
            <a:srgbClr val="5B9BD5">
              <a:lumMod val="40000"/>
              <a:lumOff val="60000"/>
            </a:srgbClr>
          </a:solidFill>
          <a:ln w="57150">
            <a:solidFill>
              <a:srgbClr val="FFC000">
                <a:lumMod val="75000"/>
              </a:srgb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400" b="1" i="0" u="none" strike="noStrike" kern="1200" cap="none" spc="0" normalizeH="0" baseline="0" noProof="0" dirty="0">
                <a:ln>
                  <a:noFill/>
                </a:ln>
                <a:solidFill>
                  <a:srgbClr val="FFC000">
                    <a:lumMod val="75000"/>
                  </a:srgbClr>
                </a:solidFill>
                <a:effectLst/>
                <a:uLnTx/>
                <a:uFillTx/>
                <a:latin typeface="Calibri Light" panose="020F0302020204030204"/>
                <a:ea typeface="+mj-ea"/>
                <a:cs typeface="+mj-cs"/>
              </a:rPr>
              <a:t>Your Experience</a:t>
            </a:r>
            <a:endParaRPr kumimoji="0" lang="en-GB" sz="4400" b="1" i="0" u="none" strike="noStrike" kern="1200" cap="none" spc="0" normalizeH="0" baseline="0" noProof="0" dirty="0">
              <a:ln>
                <a:noFill/>
              </a:ln>
              <a:solidFill>
                <a:srgbClr val="FFC000">
                  <a:lumMod val="75000"/>
                </a:srgbClr>
              </a:solidFill>
              <a:effectLst/>
              <a:uLnTx/>
              <a:uFillTx/>
              <a:latin typeface="Garamond" panose="02020404030301010803" pitchFamily="18" charset="0"/>
              <a:ea typeface="+mj-ea"/>
              <a:cs typeface="+mj-cs"/>
            </a:endParaRPr>
          </a:p>
        </p:txBody>
      </p:sp>
    </p:spTree>
    <p:extLst>
      <p:ext uri="{BB962C8B-B14F-4D97-AF65-F5344CB8AC3E}">
        <p14:creationId xmlns:p14="http://schemas.microsoft.com/office/powerpoint/2010/main" val="2121725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700338" y="915989"/>
            <a:ext cx="6799262" cy="1303337"/>
          </a:xfrm>
        </p:spPr>
        <p:txBody>
          <a:bodyPr/>
          <a:lstStyle/>
          <a:p>
            <a:pPr eaLnBrk="1" hangingPunct="1"/>
            <a:r>
              <a:rPr lang="en-GB" altLang="en-US" dirty="0">
                <a:ln>
                  <a:noFill/>
                </a:ln>
              </a:rPr>
              <a:t>The Synoptic Problem</a:t>
            </a:r>
          </a:p>
        </p:txBody>
      </p:sp>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sp>
        <p:nvSpPr>
          <p:cNvPr id="8" name="Title 1"/>
          <p:cNvSpPr txBox="1">
            <a:spLocks/>
          </p:cNvSpPr>
          <p:nvPr/>
        </p:nvSpPr>
        <p:spPr>
          <a:xfrm>
            <a:off x="1045030" y="915989"/>
            <a:ext cx="10443706" cy="1091872"/>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solidFill>
                  <a:schemeClr val="accent4">
                    <a:lumMod val="75000"/>
                  </a:schemeClr>
                </a:solidFill>
                <a:latin typeface="Lato-Bold"/>
              </a:rPr>
              <a:t>Basis of Catholic School Inspection</a:t>
            </a:r>
            <a:endParaRPr lang="en-GB" dirty="0">
              <a:solidFill>
                <a:schemeClr val="accent4">
                  <a:lumMod val="75000"/>
                </a:schemeClr>
              </a:solidFill>
              <a:latin typeface="Garamond" panose="02020404030301010803" pitchFamily="18" charset="0"/>
            </a:endParaRPr>
          </a:p>
        </p:txBody>
      </p:sp>
      <p:sp>
        <p:nvSpPr>
          <p:cNvPr id="9" name="Rectangle 3"/>
          <p:cNvSpPr txBox="1">
            <a:spLocks noChangeArrowheads="1"/>
          </p:cNvSpPr>
          <p:nvPr/>
        </p:nvSpPr>
        <p:spPr>
          <a:xfrm>
            <a:off x="1045031" y="2370952"/>
            <a:ext cx="10900906" cy="4208073"/>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i="1" dirty="0">
                <a:solidFill>
                  <a:schemeClr val="accent4">
                    <a:lumMod val="75000"/>
                  </a:schemeClr>
                </a:solidFill>
                <a:latin typeface="Lato-Black"/>
              </a:rPr>
              <a:t>All Catholic schools, academies and colleges are subject to canonical inspection by their diocesan bishop. Some schools and academies are subject to a Section 48… inspection (or their academy equivalents) and for those schools the canonical inspection fulfils this statutory function.</a:t>
            </a:r>
            <a:endParaRPr lang="en-GB" sz="3200" i="1" dirty="0">
              <a:solidFill>
                <a:schemeClr val="accent4">
                  <a:lumMod val="75000"/>
                </a:schemeClr>
              </a:solidFill>
              <a:latin typeface="Lato-Black"/>
            </a:endParaRPr>
          </a:p>
          <a:p>
            <a:r>
              <a:rPr lang="en-GB" i="1" dirty="0">
                <a:solidFill>
                  <a:schemeClr val="accent4">
                    <a:lumMod val="75000"/>
                  </a:schemeClr>
                </a:solidFill>
                <a:latin typeface="Lato-Black"/>
              </a:rPr>
              <a:t>Section 5 … inspectors must not inspect religious education or the content of collective worship. This is the legal prerogative of the Catholic Bishop.</a:t>
            </a:r>
          </a:p>
          <a:p>
            <a:r>
              <a:rPr lang="en-GB" i="1" dirty="0">
                <a:solidFill>
                  <a:schemeClr val="accent4">
                    <a:lumMod val="75000"/>
                  </a:schemeClr>
                </a:solidFill>
                <a:latin typeface="Lato-Black"/>
              </a:rPr>
              <a:t>A protocol defining the relationship between the diocesan inspectorates and</a:t>
            </a:r>
          </a:p>
          <a:p>
            <a:pPr marL="0" indent="0">
              <a:buNone/>
            </a:pPr>
            <a:r>
              <a:rPr lang="en-GB" i="1" dirty="0">
                <a:solidFill>
                  <a:schemeClr val="accent4">
                    <a:lumMod val="75000"/>
                  </a:schemeClr>
                </a:solidFill>
                <a:latin typeface="Lato-Black"/>
              </a:rPr>
              <a:t>   Ofsted has been agreed by Ofsted and the Catholic Education Service</a:t>
            </a:r>
            <a:endParaRPr lang="en-GB" sz="3200" i="1" dirty="0">
              <a:solidFill>
                <a:schemeClr val="accent4">
                  <a:lumMod val="75000"/>
                </a:schemeClr>
              </a:solidFill>
              <a:latin typeface="Lato-Black"/>
            </a:endParaRPr>
          </a:p>
        </p:txBody>
      </p:sp>
      <p:sp>
        <p:nvSpPr>
          <p:cNvPr id="2" name="AutoShape 2" descr="https://ukc-powerpoint.officeapps.live.com/pods/GetClipboardImage.ashx?Id=980f51c2-9acb-4285-b223-56b964a64e55&amp;DC=GUK2&amp;pkey=a683e8e7-c51c-41e0-88c6-88a1171db489&amp;wdwaccluster=GUK2">
            <a:extLst>
              <a:ext uri="{FF2B5EF4-FFF2-40B4-BE49-F238E27FC236}">
                <a16:creationId xmlns:a16="http://schemas.microsoft.com/office/drawing/2014/main" id="{C0C7ED12-686D-45B3-A33E-0317DE05CCD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AutoShape 4" descr="https://ukc-powerpoint.officeapps.live.com/pods/GetClipboardImage.ashx?Id=980f51c2-9acb-4285-b223-56b964a64e55&amp;DC=GUK2&amp;pkey=a683e8e7-c51c-41e0-88c6-88a1171db489&amp;wdwaccluster=GUK2">
            <a:extLst>
              <a:ext uri="{FF2B5EF4-FFF2-40B4-BE49-F238E27FC236}">
                <a16:creationId xmlns:a16="http://schemas.microsoft.com/office/drawing/2014/main" id="{C02520F3-413F-4200-B10A-69984EDCE897}"/>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587507534"/>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700338" y="915989"/>
            <a:ext cx="6799262" cy="1303337"/>
          </a:xfrm>
        </p:spPr>
        <p:txBody>
          <a:bodyPr/>
          <a:lstStyle/>
          <a:p>
            <a:pPr eaLnBrk="1" hangingPunct="1"/>
            <a:r>
              <a:rPr lang="en-GB" altLang="en-US" dirty="0">
                <a:ln>
                  <a:noFill/>
                </a:ln>
              </a:rPr>
              <a:t>The Synoptic Problem</a:t>
            </a:r>
          </a:p>
        </p:txBody>
      </p:sp>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sp>
        <p:nvSpPr>
          <p:cNvPr id="8" name="Title 1"/>
          <p:cNvSpPr txBox="1">
            <a:spLocks/>
          </p:cNvSpPr>
          <p:nvPr/>
        </p:nvSpPr>
        <p:spPr>
          <a:xfrm>
            <a:off x="1045030" y="915989"/>
            <a:ext cx="10443706" cy="1091872"/>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solidFill>
                  <a:schemeClr val="accent4">
                    <a:lumMod val="75000"/>
                  </a:schemeClr>
                </a:solidFill>
                <a:latin typeface="Lato-Bold"/>
              </a:rPr>
              <a:t>Basis of Catholic School Inspection</a:t>
            </a:r>
            <a:endParaRPr lang="en-GB" dirty="0">
              <a:solidFill>
                <a:schemeClr val="accent4">
                  <a:lumMod val="75000"/>
                </a:schemeClr>
              </a:solidFill>
              <a:latin typeface="Garamond" panose="02020404030301010803" pitchFamily="18" charset="0"/>
            </a:endParaRPr>
          </a:p>
        </p:txBody>
      </p:sp>
      <p:sp>
        <p:nvSpPr>
          <p:cNvPr id="9" name="Rectangle 3"/>
          <p:cNvSpPr txBox="1">
            <a:spLocks noChangeArrowheads="1"/>
          </p:cNvSpPr>
          <p:nvPr/>
        </p:nvSpPr>
        <p:spPr>
          <a:xfrm>
            <a:off x="1045031" y="2370952"/>
            <a:ext cx="10900906" cy="42080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200" i="1" dirty="0">
                <a:solidFill>
                  <a:schemeClr val="accent4">
                    <a:lumMod val="75000"/>
                  </a:schemeClr>
                </a:solidFill>
                <a:latin typeface="Lato-Black"/>
              </a:rPr>
              <a:t>An inspection under the National Framework makes judgements on the Catholic life and mission of the school, religious education, and collective worship.</a:t>
            </a:r>
          </a:p>
          <a:p>
            <a:r>
              <a:rPr lang="en-GB" sz="3200" i="1" dirty="0">
                <a:solidFill>
                  <a:schemeClr val="accent4">
                    <a:lumMod val="75000"/>
                  </a:schemeClr>
                </a:solidFill>
                <a:latin typeface="Lato-Black"/>
              </a:rPr>
              <a:t>Inspectors should be sensitive to the fact that they are involved in the </a:t>
            </a:r>
            <a:r>
              <a:rPr lang="en-GB" sz="3200" b="1" i="1" dirty="0">
                <a:solidFill>
                  <a:schemeClr val="accent4">
                    <a:lumMod val="75000"/>
                  </a:schemeClr>
                </a:solidFill>
                <a:latin typeface="Lato-Black"/>
              </a:rPr>
              <a:t>only individual subject inspection </a:t>
            </a:r>
            <a:r>
              <a:rPr lang="en-GB" sz="3200" i="1" dirty="0">
                <a:solidFill>
                  <a:schemeClr val="accent4">
                    <a:lumMod val="75000"/>
                  </a:schemeClr>
                </a:solidFill>
                <a:latin typeface="Lato-Black"/>
              </a:rPr>
              <a:t>in the school, but it is more than this - the Catholic life and Prayer life of the school.</a:t>
            </a:r>
          </a:p>
          <a:p>
            <a:r>
              <a:rPr lang="en-GB" altLang="en-US" sz="3200" i="1" dirty="0">
                <a:solidFill>
                  <a:schemeClr val="accent4">
                    <a:lumMod val="75000"/>
                  </a:schemeClr>
                </a:solidFill>
                <a:latin typeface="Lato-Black"/>
              </a:rPr>
              <a:t>Governors and staff need to understand this too.</a:t>
            </a:r>
          </a:p>
        </p:txBody>
      </p:sp>
    </p:spTree>
    <p:extLst>
      <p:ext uri="{BB962C8B-B14F-4D97-AF65-F5344CB8AC3E}">
        <p14:creationId xmlns:p14="http://schemas.microsoft.com/office/powerpoint/2010/main" val="79391183"/>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DAC89D-35A8-E2C0-7375-A2A950BF7FAB}"/>
            </a:ext>
          </a:extLst>
        </p:cNvPr>
        <p:cNvGrpSpPr/>
        <p:nvPr/>
      </p:nvGrpSpPr>
      <p:grpSpPr>
        <a:xfrm>
          <a:off x="0" y="0"/>
          <a:ext cx="0" cy="0"/>
          <a:chOff x="0" y="0"/>
          <a:chExt cx="0" cy="0"/>
        </a:xfrm>
      </p:grpSpPr>
      <p:sp>
        <p:nvSpPr>
          <p:cNvPr id="17410" name="Rectangle 2">
            <a:extLst>
              <a:ext uri="{FF2B5EF4-FFF2-40B4-BE49-F238E27FC236}">
                <a16:creationId xmlns:a16="http://schemas.microsoft.com/office/drawing/2014/main" id="{47FEACB4-A31E-4ACA-1D09-8975AF4A1F60}"/>
              </a:ext>
            </a:extLst>
          </p:cNvPr>
          <p:cNvSpPr>
            <a:spLocks noGrp="1" noChangeArrowheads="1"/>
          </p:cNvSpPr>
          <p:nvPr>
            <p:ph type="title"/>
          </p:nvPr>
        </p:nvSpPr>
        <p:spPr>
          <a:xfrm>
            <a:off x="2700338" y="915989"/>
            <a:ext cx="6799262" cy="1303337"/>
          </a:xfrm>
        </p:spPr>
        <p:txBody>
          <a:bodyPr/>
          <a:lstStyle/>
          <a:p>
            <a:pPr eaLnBrk="1" hangingPunct="1"/>
            <a:r>
              <a:rPr lang="en-GB" altLang="en-US" dirty="0">
                <a:ln>
                  <a:noFill/>
                </a:ln>
              </a:rPr>
              <a:t>The Synoptic Problem</a:t>
            </a:r>
          </a:p>
        </p:txBody>
      </p:sp>
      <p:sp>
        <p:nvSpPr>
          <p:cNvPr id="6" name="TextBox 5">
            <a:extLst>
              <a:ext uri="{FF2B5EF4-FFF2-40B4-BE49-F238E27FC236}">
                <a16:creationId xmlns:a16="http://schemas.microsoft.com/office/drawing/2014/main" id="{3D5CA01E-D31A-2115-EB3C-AC0E32589DF5}"/>
              </a:ext>
            </a:extLst>
          </p:cNvPr>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7" name="Content Placeholder 4">
            <a:extLst>
              <a:ext uri="{FF2B5EF4-FFF2-40B4-BE49-F238E27FC236}">
                <a16:creationId xmlns:a16="http://schemas.microsoft.com/office/drawing/2014/main" id="{C014B4CF-3988-425E-03AD-3499633E4B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sp>
        <p:nvSpPr>
          <p:cNvPr id="8" name="Title 1">
            <a:extLst>
              <a:ext uri="{FF2B5EF4-FFF2-40B4-BE49-F238E27FC236}">
                <a16:creationId xmlns:a16="http://schemas.microsoft.com/office/drawing/2014/main" id="{923260EE-D695-6F00-ED73-6BE51658B566}"/>
              </a:ext>
            </a:extLst>
          </p:cNvPr>
          <p:cNvSpPr txBox="1">
            <a:spLocks/>
          </p:cNvSpPr>
          <p:nvPr/>
        </p:nvSpPr>
        <p:spPr>
          <a:xfrm>
            <a:off x="1045030" y="915989"/>
            <a:ext cx="10443706" cy="1091872"/>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solidFill>
                  <a:schemeClr val="accent4">
                    <a:lumMod val="75000"/>
                  </a:schemeClr>
                </a:solidFill>
                <a:latin typeface="Lato-Bold"/>
              </a:rPr>
              <a:t>Basis of Catholic School Inspection</a:t>
            </a:r>
            <a:endParaRPr lang="en-GB" dirty="0">
              <a:solidFill>
                <a:schemeClr val="accent4">
                  <a:lumMod val="75000"/>
                </a:schemeClr>
              </a:solidFill>
              <a:latin typeface="Garamond" panose="02020404030301010803" pitchFamily="18" charset="0"/>
            </a:endParaRPr>
          </a:p>
        </p:txBody>
      </p:sp>
      <p:sp>
        <p:nvSpPr>
          <p:cNvPr id="9" name="Rectangle 3">
            <a:extLst>
              <a:ext uri="{FF2B5EF4-FFF2-40B4-BE49-F238E27FC236}">
                <a16:creationId xmlns:a16="http://schemas.microsoft.com/office/drawing/2014/main" id="{1E0B5E14-3FDA-78DE-6630-DCB3A24766D1}"/>
              </a:ext>
            </a:extLst>
          </p:cNvPr>
          <p:cNvSpPr txBox="1">
            <a:spLocks noChangeArrowheads="1"/>
          </p:cNvSpPr>
          <p:nvPr/>
        </p:nvSpPr>
        <p:spPr>
          <a:xfrm>
            <a:off x="1045031" y="2370952"/>
            <a:ext cx="10900906" cy="42080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altLang="en-US" sz="3200" i="1" dirty="0">
              <a:solidFill>
                <a:schemeClr val="accent4">
                  <a:lumMod val="75000"/>
                </a:schemeClr>
              </a:solidFill>
            </a:endParaRPr>
          </a:p>
        </p:txBody>
      </p:sp>
      <p:sp>
        <p:nvSpPr>
          <p:cNvPr id="3" name="TextBox 2">
            <a:extLst>
              <a:ext uri="{FF2B5EF4-FFF2-40B4-BE49-F238E27FC236}">
                <a16:creationId xmlns:a16="http://schemas.microsoft.com/office/drawing/2014/main" id="{F0FD27C7-105B-2A93-A892-36582E052192}"/>
              </a:ext>
            </a:extLst>
          </p:cNvPr>
          <p:cNvSpPr txBox="1"/>
          <p:nvPr/>
        </p:nvSpPr>
        <p:spPr>
          <a:xfrm>
            <a:off x="1175810" y="2007861"/>
            <a:ext cx="10011424" cy="4760278"/>
          </a:xfrm>
          <a:prstGeom prst="rect">
            <a:avLst/>
          </a:prstGeom>
          <a:noFill/>
        </p:spPr>
        <p:txBody>
          <a:bodyPr wrap="square">
            <a:spAutoFit/>
          </a:body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3000" b="0" i="0" u="none" strike="noStrike" kern="1200" cap="none" spc="0" normalizeH="0" baseline="0" noProof="0" dirty="0">
                <a:ln>
                  <a:noFill/>
                </a:ln>
                <a:solidFill>
                  <a:schemeClr val="accent4">
                    <a:lumMod val="75000"/>
                  </a:schemeClr>
                </a:solidFill>
                <a:effectLst/>
                <a:uLnTx/>
                <a:uFillTx/>
                <a:latin typeface="Lato-Black"/>
                <a:cs typeface="Calibri" panose="020F0502020204030204" pitchFamily="34" charset="0"/>
              </a:rPr>
              <a:t>Under Canon law, only the bishop can consent to a school calling itself Catholic</a:t>
            </a:r>
            <a:endParaRPr kumimoji="0" lang="en-US" sz="3000" b="0" i="0" u="none" strike="noStrike" kern="1200" cap="none" spc="0" normalizeH="0" baseline="0" noProof="0" dirty="0">
              <a:ln>
                <a:noFill/>
              </a:ln>
              <a:solidFill>
                <a:schemeClr val="accent4">
                  <a:lumMod val="75000"/>
                </a:schemeClr>
              </a:solidFill>
              <a:effectLst/>
              <a:uLnTx/>
              <a:uFillTx/>
              <a:latin typeface="Lato-Black"/>
              <a:cs typeface="Calibri" panose="020F0502020204030204" pitchFamily="34" charset="0"/>
            </a:endParaRP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3000" b="0" i="0" u="none" strike="noStrike" kern="1200" cap="none" spc="0" normalizeH="0" baseline="0" noProof="0" dirty="0">
                <a:ln>
                  <a:noFill/>
                </a:ln>
                <a:solidFill>
                  <a:schemeClr val="accent4">
                    <a:lumMod val="75000"/>
                  </a:schemeClr>
                </a:solidFill>
                <a:effectLst/>
                <a:uLnTx/>
                <a:uFillTx/>
                <a:latin typeface="Lato-Black"/>
                <a:cs typeface="Calibri" panose="020F0502020204030204" pitchFamily="34" charset="0"/>
              </a:rPr>
              <a:t>So, the purpose of inspection is:</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3000" b="0" i="0" u="none" strike="noStrike" kern="1200" cap="none" spc="0" normalizeH="0" baseline="0" noProof="0" dirty="0">
                <a:ln>
                  <a:noFill/>
                </a:ln>
                <a:solidFill>
                  <a:schemeClr val="accent4">
                    <a:lumMod val="75000"/>
                  </a:schemeClr>
                </a:solidFill>
                <a:effectLst/>
                <a:uLnTx/>
                <a:uFillTx/>
                <a:latin typeface="Lato-Black"/>
                <a:cs typeface="Calibri" panose="020F0502020204030204" pitchFamily="34" charset="0"/>
              </a:rPr>
              <a:t> To report to and advise the bishop on the quality of the religious education, collective worship and Catholic Life of our schools.</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altLang="en-US" sz="3000" b="0" i="0" u="none" strike="noStrike" kern="1200" cap="none" spc="0" normalizeH="0" baseline="0" noProof="0" dirty="0">
                <a:ln>
                  <a:noFill/>
                </a:ln>
                <a:solidFill>
                  <a:schemeClr val="accent4">
                    <a:lumMod val="75000"/>
                  </a:schemeClr>
                </a:solidFill>
                <a:effectLst/>
                <a:uLnTx/>
                <a:uFillTx/>
                <a:latin typeface="Lato-Black"/>
                <a:cs typeface="Calibri" panose="020F0502020204030204" pitchFamily="34" charset="0"/>
              </a:rPr>
              <a:t>To inform parents and the wider Catholic community on the quality of our schools as Catholic schools/colleges.</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altLang="en-US" sz="3000" b="0" i="0" u="none" strike="noStrike" kern="1200" cap="none" spc="0" normalizeH="0" baseline="0" noProof="0" dirty="0">
                <a:ln>
                  <a:noFill/>
                </a:ln>
                <a:solidFill>
                  <a:schemeClr val="accent4">
                    <a:lumMod val="75000"/>
                  </a:schemeClr>
                </a:solidFill>
                <a:effectLst/>
                <a:uLnTx/>
                <a:uFillTx/>
                <a:latin typeface="Lato-Black"/>
                <a:cs typeface="Calibri" panose="020F0502020204030204" pitchFamily="34" charset="0"/>
              </a:rPr>
              <a:t>To support, challenge, evaluate and promote the work of our schools and colleges.</a:t>
            </a:r>
          </a:p>
        </p:txBody>
      </p:sp>
    </p:spTree>
    <p:extLst>
      <p:ext uri="{BB962C8B-B14F-4D97-AF65-F5344CB8AC3E}">
        <p14:creationId xmlns:p14="http://schemas.microsoft.com/office/powerpoint/2010/main" val="2149827793"/>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5" name="Title 1"/>
          <p:cNvSpPr txBox="1">
            <a:spLocks/>
          </p:cNvSpPr>
          <p:nvPr/>
        </p:nvSpPr>
        <p:spPr>
          <a:xfrm>
            <a:off x="901337" y="382201"/>
            <a:ext cx="10515600" cy="132556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solidFill>
                  <a:schemeClr val="accent4">
                    <a:lumMod val="75000"/>
                  </a:schemeClr>
                </a:solidFill>
                <a:latin typeface="Garamond" panose="02020404030301010803" pitchFamily="18" charset="0"/>
              </a:rPr>
              <a:t>CSI Framework content</a:t>
            </a:r>
          </a:p>
        </p:txBody>
      </p:sp>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graphicFrame>
        <p:nvGraphicFramePr>
          <p:cNvPr id="10" name="Table 9"/>
          <p:cNvGraphicFramePr>
            <a:graphicFrameLocks noGrp="1"/>
          </p:cNvGraphicFramePr>
          <p:nvPr>
            <p:extLst>
              <p:ext uri="{D42A27DB-BD31-4B8C-83A1-F6EECF244321}">
                <p14:modId xmlns:p14="http://schemas.microsoft.com/office/powerpoint/2010/main" val="3237842746"/>
              </p:ext>
            </p:extLst>
          </p:nvPr>
        </p:nvGraphicFramePr>
        <p:xfrm>
          <a:off x="838199" y="2103120"/>
          <a:ext cx="10578738" cy="3755164"/>
        </p:xfrm>
        <a:graphic>
          <a:graphicData uri="http://schemas.openxmlformats.org/drawingml/2006/table">
            <a:tbl>
              <a:tblPr firstRow="1" firstCol="1" bandRow="1"/>
              <a:tblGrid>
                <a:gridCol w="3526017">
                  <a:extLst>
                    <a:ext uri="{9D8B030D-6E8A-4147-A177-3AD203B41FA5}">
                      <a16:colId xmlns:a16="http://schemas.microsoft.com/office/drawing/2014/main" val="1294992606"/>
                    </a:ext>
                  </a:extLst>
                </a:gridCol>
                <a:gridCol w="3526017">
                  <a:extLst>
                    <a:ext uri="{9D8B030D-6E8A-4147-A177-3AD203B41FA5}">
                      <a16:colId xmlns:a16="http://schemas.microsoft.com/office/drawing/2014/main" val="1829650789"/>
                    </a:ext>
                  </a:extLst>
                </a:gridCol>
                <a:gridCol w="3526704">
                  <a:extLst>
                    <a:ext uri="{9D8B030D-6E8A-4147-A177-3AD203B41FA5}">
                      <a16:colId xmlns:a16="http://schemas.microsoft.com/office/drawing/2014/main" val="695739049"/>
                    </a:ext>
                  </a:extLst>
                </a:gridCol>
              </a:tblGrid>
              <a:tr h="544645">
                <a:tc>
                  <a:txBody>
                    <a:bodyPr/>
                    <a:lstStyle/>
                    <a:p>
                      <a:pPr algn="ctr">
                        <a:lnSpc>
                          <a:spcPct val="107000"/>
                        </a:lnSpc>
                        <a:spcBef>
                          <a:spcPts val="600"/>
                        </a:spcBef>
                        <a:spcAft>
                          <a:spcPts val="600"/>
                        </a:spcAft>
                      </a:pPr>
                      <a:r>
                        <a:rPr lang="en-GB" sz="2800" b="1" dirty="0">
                          <a:solidFill>
                            <a:schemeClr val="accent4">
                              <a:lumMod val="75000"/>
                            </a:schemeClr>
                          </a:solidFill>
                          <a:effectLst/>
                          <a:latin typeface="Lato-Black"/>
                          <a:ea typeface="Calibri" panose="020F0502020204030204" pitchFamily="34" charset="0"/>
                          <a:cs typeface="Times New Roman" panose="02020603050405020304" pitchFamily="18" charset="0"/>
                        </a:rPr>
                        <a:t>Catholic Life and Mission</a:t>
                      </a:r>
                      <a:endParaRPr lang="en-GB" sz="1100" b="1" dirty="0">
                        <a:solidFill>
                          <a:schemeClr val="accent4">
                            <a:lumMod val="75000"/>
                          </a:schemeClr>
                        </a:solidFill>
                        <a:effectLst/>
                        <a:latin typeface="Lato-Black"/>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600"/>
                        </a:spcAft>
                      </a:pPr>
                      <a:r>
                        <a:rPr lang="en-GB" sz="2800" b="1" dirty="0">
                          <a:solidFill>
                            <a:schemeClr val="accent4">
                              <a:lumMod val="75000"/>
                            </a:schemeClr>
                          </a:solidFill>
                          <a:effectLst/>
                          <a:latin typeface="Lato-Black"/>
                          <a:ea typeface="Calibri" panose="020F0502020204030204" pitchFamily="34" charset="0"/>
                          <a:cs typeface="Times New Roman" panose="02020603050405020304" pitchFamily="18" charset="0"/>
                        </a:rPr>
                        <a:t>Religious Education</a:t>
                      </a:r>
                      <a:endParaRPr lang="en-GB" sz="1100" b="1" dirty="0">
                        <a:solidFill>
                          <a:schemeClr val="accent4">
                            <a:lumMod val="75000"/>
                          </a:schemeClr>
                        </a:solidFill>
                        <a:effectLst/>
                        <a:latin typeface="Lato-Black"/>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600"/>
                        </a:spcAft>
                      </a:pPr>
                      <a:r>
                        <a:rPr lang="en-GB" sz="2800" b="1" dirty="0">
                          <a:solidFill>
                            <a:schemeClr val="accent4">
                              <a:lumMod val="75000"/>
                            </a:schemeClr>
                          </a:solidFill>
                          <a:effectLst/>
                          <a:latin typeface="Lato-Black"/>
                          <a:ea typeface="Calibri" panose="020F0502020204030204" pitchFamily="34" charset="0"/>
                          <a:cs typeface="Times New Roman" panose="02020603050405020304" pitchFamily="18" charset="0"/>
                        </a:rPr>
                        <a:t>Collective Worship</a:t>
                      </a:r>
                    </a:p>
                    <a:p>
                      <a:pPr algn="ctr">
                        <a:lnSpc>
                          <a:spcPct val="107000"/>
                        </a:lnSpc>
                        <a:spcBef>
                          <a:spcPts val="600"/>
                        </a:spcBef>
                        <a:spcAft>
                          <a:spcPts val="600"/>
                        </a:spcAft>
                      </a:pPr>
                      <a:r>
                        <a:rPr lang="en-GB" sz="2800" b="1" dirty="0">
                          <a:solidFill>
                            <a:schemeClr val="accent4">
                              <a:lumMod val="75000"/>
                            </a:schemeClr>
                          </a:solidFill>
                          <a:effectLst/>
                          <a:latin typeface="Lato-Black"/>
                          <a:ea typeface="Calibri" panose="020F0502020204030204" pitchFamily="34" charset="0"/>
                          <a:cs typeface="Times New Roman" panose="02020603050405020304" pitchFamily="18" charset="0"/>
                        </a:rPr>
                        <a:t>(Prayer</a:t>
                      </a:r>
                      <a:r>
                        <a:rPr lang="en-GB" sz="2800" b="1" baseline="0" dirty="0">
                          <a:solidFill>
                            <a:schemeClr val="accent4">
                              <a:lumMod val="75000"/>
                            </a:schemeClr>
                          </a:solidFill>
                          <a:effectLst/>
                          <a:latin typeface="Lato-Black"/>
                          <a:ea typeface="Calibri" panose="020F0502020204030204" pitchFamily="34" charset="0"/>
                          <a:cs typeface="Times New Roman" panose="02020603050405020304" pitchFamily="18" charset="0"/>
                        </a:rPr>
                        <a:t> and Liturgy)</a:t>
                      </a:r>
                      <a:endParaRPr lang="en-GB" sz="1100" b="1" dirty="0">
                        <a:solidFill>
                          <a:schemeClr val="accent4">
                            <a:lumMod val="75000"/>
                          </a:schemeClr>
                        </a:solidFill>
                        <a:effectLst/>
                        <a:latin typeface="Lato-Black"/>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35500164"/>
                  </a:ext>
                </a:extLst>
              </a:tr>
              <a:tr h="816968">
                <a:tc>
                  <a:txBody>
                    <a:bodyPr/>
                    <a:lstStyle/>
                    <a:p>
                      <a:pPr algn="ctr">
                        <a:lnSpc>
                          <a:spcPct val="107000"/>
                        </a:lnSpc>
                        <a:spcBef>
                          <a:spcPts val="600"/>
                        </a:spcBef>
                        <a:spcAft>
                          <a:spcPts val="0"/>
                        </a:spcAft>
                      </a:pPr>
                      <a:endParaRPr lang="en-GB" sz="1400" dirty="0">
                        <a:effectLst/>
                        <a:latin typeface="Lato-Black"/>
                        <a:ea typeface="Calibri" panose="020F0502020204030204" pitchFamily="34" charset="0"/>
                        <a:cs typeface="Times New Roman" panose="02020603050405020304" pitchFamily="18" charset="0"/>
                      </a:endParaRPr>
                    </a:p>
                    <a:p>
                      <a:pPr algn="ctr">
                        <a:lnSpc>
                          <a:spcPct val="107000"/>
                        </a:lnSpc>
                        <a:spcBef>
                          <a:spcPts val="600"/>
                        </a:spcBef>
                        <a:spcAft>
                          <a:spcPts val="0"/>
                        </a:spcAft>
                      </a:pPr>
                      <a:r>
                        <a:rPr lang="en-GB" sz="2000" dirty="0">
                          <a:solidFill>
                            <a:schemeClr val="accent4">
                              <a:lumMod val="75000"/>
                            </a:schemeClr>
                          </a:solidFill>
                          <a:effectLst/>
                          <a:latin typeface="Lato-Black"/>
                          <a:ea typeface="Calibri" panose="020F0502020204030204" pitchFamily="34" charset="0"/>
                          <a:cs typeface="Times New Roman" panose="02020603050405020304" pitchFamily="18" charset="0"/>
                        </a:rPr>
                        <a:t>OUTCOMES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0"/>
                        </a:spcAft>
                      </a:pPr>
                      <a:endParaRPr lang="en-GB" sz="1400" dirty="0">
                        <a:effectLst/>
                        <a:latin typeface="Lato-Black"/>
                        <a:ea typeface="Calibri" panose="020F0502020204030204" pitchFamily="34" charset="0"/>
                        <a:cs typeface="Times New Roman" panose="02020603050405020304" pitchFamily="18" charset="0"/>
                      </a:endParaRPr>
                    </a:p>
                    <a:p>
                      <a:pPr algn="ctr">
                        <a:lnSpc>
                          <a:spcPct val="107000"/>
                        </a:lnSpc>
                        <a:spcBef>
                          <a:spcPts val="600"/>
                        </a:spcBef>
                        <a:spcAft>
                          <a:spcPts val="0"/>
                        </a:spcAft>
                      </a:pPr>
                      <a:r>
                        <a:rPr lang="en-GB" sz="2000" dirty="0">
                          <a:solidFill>
                            <a:schemeClr val="accent4">
                              <a:lumMod val="75000"/>
                            </a:schemeClr>
                          </a:solidFill>
                          <a:effectLst/>
                          <a:latin typeface="Lato-Black"/>
                          <a:ea typeface="Calibri" panose="020F0502020204030204" pitchFamily="34" charset="0"/>
                          <a:cs typeface="Times New Roman" panose="02020603050405020304" pitchFamily="18" charset="0"/>
                        </a:rPr>
                        <a:t>OUTCOMES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0"/>
                        </a:spcAft>
                      </a:pPr>
                      <a:endParaRPr lang="en-GB" sz="1400" dirty="0">
                        <a:effectLst/>
                        <a:latin typeface="Lato-Black"/>
                        <a:ea typeface="Calibri" panose="020F0502020204030204" pitchFamily="34" charset="0"/>
                        <a:cs typeface="Times New Roman" panose="02020603050405020304" pitchFamily="18" charset="0"/>
                      </a:endParaRPr>
                    </a:p>
                    <a:p>
                      <a:pPr algn="ctr">
                        <a:lnSpc>
                          <a:spcPct val="107000"/>
                        </a:lnSpc>
                        <a:spcBef>
                          <a:spcPts val="600"/>
                        </a:spcBef>
                        <a:spcAft>
                          <a:spcPts val="0"/>
                        </a:spcAft>
                      </a:pPr>
                      <a:r>
                        <a:rPr lang="en-GB" sz="2000" dirty="0">
                          <a:solidFill>
                            <a:schemeClr val="accent4">
                              <a:lumMod val="75000"/>
                            </a:schemeClr>
                          </a:solidFill>
                          <a:effectLst/>
                          <a:latin typeface="Lato-Black"/>
                          <a:ea typeface="Calibri" panose="020F0502020204030204" pitchFamily="34" charset="0"/>
                          <a:cs typeface="Times New Roman" panose="02020603050405020304" pitchFamily="18" charset="0"/>
                        </a:rPr>
                        <a:t>OUTCOMES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4543693"/>
                  </a:ext>
                </a:extLst>
              </a:tr>
              <a:tr h="816968">
                <a:tc>
                  <a:txBody>
                    <a:bodyPr/>
                    <a:lstStyle/>
                    <a:p>
                      <a:pPr algn="ctr">
                        <a:lnSpc>
                          <a:spcPct val="107000"/>
                        </a:lnSpc>
                        <a:spcBef>
                          <a:spcPts val="1200"/>
                        </a:spcBef>
                        <a:spcAft>
                          <a:spcPts val="0"/>
                        </a:spcAft>
                      </a:pPr>
                      <a:endParaRPr lang="en-GB" sz="800" dirty="0">
                        <a:effectLst/>
                        <a:latin typeface="Lato-Black"/>
                        <a:ea typeface="Calibri" panose="020F0502020204030204" pitchFamily="34" charset="0"/>
                        <a:cs typeface="Times New Roman" panose="02020603050405020304" pitchFamily="18" charset="0"/>
                      </a:endParaRPr>
                    </a:p>
                    <a:p>
                      <a:pPr algn="ctr">
                        <a:lnSpc>
                          <a:spcPct val="107000"/>
                        </a:lnSpc>
                        <a:spcBef>
                          <a:spcPts val="1200"/>
                        </a:spcBef>
                        <a:spcAft>
                          <a:spcPts val="0"/>
                        </a:spcAft>
                      </a:pPr>
                      <a:r>
                        <a:rPr lang="en-GB" sz="2000" dirty="0">
                          <a:solidFill>
                            <a:schemeClr val="accent4">
                              <a:lumMod val="75000"/>
                            </a:schemeClr>
                          </a:solidFill>
                          <a:effectLst/>
                          <a:latin typeface="Lato-Black"/>
                          <a:ea typeface="Calibri" panose="020F0502020204030204" pitchFamily="34" charset="0"/>
                          <a:cs typeface="Times New Roman" panose="02020603050405020304" pitchFamily="18" charset="0"/>
                        </a:rPr>
                        <a:t>PROVISION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1200"/>
                        </a:spcBef>
                        <a:spcAft>
                          <a:spcPts val="0"/>
                        </a:spcAft>
                      </a:pPr>
                      <a:endParaRPr lang="en-GB" sz="800" dirty="0">
                        <a:effectLst/>
                        <a:latin typeface="Lato-Black"/>
                        <a:ea typeface="Calibri" panose="020F0502020204030204" pitchFamily="34" charset="0"/>
                        <a:cs typeface="Times New Roman" panose="02020603050405020304" pitchFamily="18" charset="0"/>
                      </a:endParaRPr>
                    </a:p>
                    <a:p>
                      <a:pPr algn="ctr">
                        <a:lnSpc>
                          <a:spcPct val="107000"/>
                        </a:lnSpc>
                        <a:spcBef>
                          <a:spcPts val="1200"/>
                        </a:spcBef>
                        <a:spcAft>
                          <a:spcPts val="0"/>
                        </a:spcAft>
                      </a:pPr>
                      <a:r>
                        <a:rPr lang="en-GB" sz="2000" dirty="0">
                          <a:solidFill>
                            <a:schemeClr val="accent4">
                              <a:lumMod val="75000"/>
                            </a:schemeClr>
                          </a:solidFill>
                          <a:effectLst/>
                          <a:latin typeface="Lato-Black"/>
                          <a:ea typeface="Calibri" panose="020F0502020204030204" pitchFamily="34" charset="0"/>
                          <a:cs typeface="Times New Roman" panose="02020603050405020304" pitchFamily="18" charset="0"/>
                        </a:rPr>
                        <a:t>PROVISION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1200"/>
                        </a:spcBef>
                        <a:spcAft>
                          <a:spcPts val="0"/>
                        </a:spcAft>
                      </a:pPr>
                      <a:endParaRPr lang="en-GB" sz="800" dirty="0">
                        <a:effectLst/>
                        <a:latin typeface="Lato-Black"/>
                        <a:ea typeface="Calibri" panose="020F0502020204030204" pitchFamily="34" charset="0"/>
                        <a:cs typeface="Times New Roman" panose="02020603050405020304" pitchFamily="18" charset="0"/>
                      </a:endParaRPr>
                    </a:p>
                    <a:p>
                      <a:pPr algn="ctr">
                        <a:lnSpc>
                          <a:spcPct val="107000"/>
                        </a:lnSpc>
                        <a:spcBef>
                          <a:spcPts val="1200"/>
                        </a:spcBef>
                        <a:spcAft>
                          <a:spcPts val="0"/>
                        </a:spcAft>
                      </a:pPr>
                      <a:r>
                        <a:rPr lang="en-GB" sz="2000" dirty="0">
                          <a:solidFill>
                            <a:schemeClr val="accent4">
                              <a:lumMod val="75000"/>
                            </a:schemeClr>
                          </a:solidFill>
                          <a:effectLst/>
                          <a:latin typeface="Lato-Black"/>
                          <a:ea typeface="Calibri" panose="020F0502020204030204" pitchFamily="34" charset="0"/>
                          <a:cs typeface="Times New Roman" panose="02020603050405020304" pitchFamily="18" charset="0"/>
                        </a:rPr>
                        <a:t>PROVISION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6202861"/>
                  </a:ext>
                </a:extLst>
              </a:tr>
              <a:tr h="1089289">
                <a:tc>
                  <a:txBody>
                    <a:bodyPr/>
                    <a:lstStyle/>
                    <a:p>
                      <a:pPr algn="ctr">
                        <a:lnSpc>
                          <a:spcPct val="107000"/>
                        </a:lnSpc>
                        <a:spcBef>
                          <a:spcPts val="600"/>
                        </a:spcBef>
                        <a:spcAft>
                          <a:spcPts val="0"/>
                        </a:spcAft>
                      </a:pPr>
                      <a:endParaRPr lang="en-GB" sz="1400" dirty="0">
                        <a:effectLst/>
                        <a:latin typeface="Lato-Black"/>
                        <a:ea typeface="Calibri" panose="020F0502020204030204" pitchFamily="34" charset="0"/>
                        <a:cs typeface="Times New Roman" panose="02020603050405020304" pitchFamily="18" charset="0"/>
                      </a:endParaRPr>
                    </a:p>
                    <a:p>
                      <a:pPr algn="ctr">
                        <a:lnSpc>
                          <a:spcPct val="107000"/>
                        </a:lnSpc>
                        <a:spcBef>
                          <a:spcPts val="600"/>
                        </a:spcBef>
                        <a:spcAft>
                          <a:spcPts val="0"/>
                        </a:spcAft>
                      </a:pPr>
                      <a:r>
                        <a:rPr lang="en-GB" sz="2000" dirty="0">
                          <a:solidFill>
                            <a:schemeClr val="accent4">
                              <a:lumMod val="75000"/>
                            </a:schemeClr>
                          </a:solidFill>
                          <a:effectLst/>
                          <a:latin typeface="Lato-Black"/>
                          <a:ea typeface="Calibri" panose="020F0502020204030204" pitchFamily="34" charset="0"/>
                          <a:cs typeface="Times New Roman" panose="02020603050405020304" pitchFamily="18" charset="0"/>
                        </a:rPr>
                        <a:t>LEADERS AND GOVERNORS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0"/>
                        </a:spcAft>
                      </a:pPr>
                      <a:endParaRPr lang="en-GB" sz="1400" dirty="0">
                        <a:effectLst/>
                        <a:latin typeface="Lato-Black"/>
                        <a:ea typeface="Calibri" panose="020F0502020204030204" pitchFamily="34" charset="0"/>
                        <a:cs typeface="Times New Roman" panose="02020603050405020304" pitchFamily="18" charset="0"/>
                      </a:endParaRPr>
                    </a:p>
                    <a:p>
                      <a:pPr algn="ctr">
                        <a:lnSpc>
                          <a:spcPct val="107000"/>
                        </a:lnSpc>
                        <a:spcBef>
                          <a:spcPts val="600"/>
                        </a:spcBef>
                        <a:spcAft>
                          <a:spcPts val="0"/>
                        </a:spcAft>
                      </a:pPr>
                      <a:r>
                        <a:rPr lang="en-GB" sz="2000" dirty="0">
                          <a:solidFill>
                            <a:schemeClr val="accent4">
                              <a:lumMod val="75000"/>
                            </a:schemeClr>
                          </a:solidFill>
                          <a:effectLst/>
                          <a:latin typeface="Lato-Black"/>
                          <a:ea typeface="Calibri" panose="020F0502020204030204" pitchFamily="34" charset="0"/>
                          <a:cs typeface="Times New Roman" panose="02020603050405020304" pitchFamily="18" charset="0"/>
                        </a:rPr>
                        <a:t>LEADERS AND GOVERNORS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0"/>
                        </a:spcAft>
                      </a:pPr>
                      <a:endParaRPr lang="en-GB" sz="1400" dirty="0">
                        <a:effectLst/>
                        <a:latin typeface="Lato-Black"/>
                        <a:ea typeface="Calibri" panose="020F0502020204030204" pitchFamily="34" charset="0"/>
                        <a:cs typeface="Times New Roman" panose="02020603050405020304" pitchFamily="18" charset="0"/>
                      </a:endParaRPr>
                    </a:p>
                    <a:p>
                      <a:pPr algn="ctr">
                        <a:lnSpc>
                          <a:spcPct val="107000"/>
                        </a:lnSpc>
                        <a:spcBef>
                          <a:spcPts val="600"/>
                        </a:spcBef>
                        <a:spcAft>
                          <a:spcPts val="0"/>
                        </a:spcAft>
                      </a:pPr>
                      <a:r>
                        <a:rPr lang="en-GB" sz="2000" dirty="0">
                          <a:solidFill>
                            <a:schemeClr val="accent4">
                              <a:lumMod val="75000"/>
                            </a:schemeClr>
                          </a:solidFill>
                          <a:effectLst/>
                          <a:latin typeface="Lato-Black"/>
                          <a:ea typeface="Calibri" panose="020F0502020204030204" pitchFamily="34" charset="0"/>
                          <a:cs typeface="Times New Roman" panose="02020603050405020304" pitchFamily="18" charset="0"/>
                        </a:rPr>
                        <a:t>LEADERS AND GOVERNORS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30249478"/>
                  </a:ext>
                </a:extLst>
              </a:tr>
            </a:tbl>
          </a:graphicData>
        </a:graphic>
      </p:graphicFrame>
      <p:sp>
        <p:nvSpPr>
          <p:cNvPr id="11" name="Rectangle 1"/>
          <p:cNvSpPr>
            <a:spLocks noChangeArrowheads="1"/>
          </p:cNvSpPr>
          <p:nvPr/>
        </p:nvSpPr>
        <p:spPr bwMode="auto">
          <a:xfrm>
            <a:off x="1209675" y="263207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3238197330"/>
      </p:ext>
    </p:extLst>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176920-0046-6581-D9AD-22AD555725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B3246C-A85C-C09F-A64E-BF5282E9F839}"/>
              </a:ext>
            </a:extLst>
          </p:cNvPr>
          <p:cNvSpPr>
            <a:spLocks noGrp="1"/>
          </p:cNvSpPr>
          <p:nvPr>
            <p:ph type="title"/>
          </p:nvPr>
        </p:nvSpPr>
        <p:spPr/>
        <p:txBody>
          <a:bodyPr/>
          <a:lstStyle/>
          <a:p>
            <a:endParaRPr lang="en-GB" dirty="0"/>
          </a:p>
        </p:txBody>
      </p:sp>
      <p:sp>
        <p:nvSpPr>
          <p:cNvPr id="5" name="Title 1">
            <a:extLst>
              <a:ext uri="{FF2B5EF4-FFF2-40B4-BE49-F238E27FC236}">
                <a16:creationId xmlns:a16="http://schemas.microsoft.com/office/drawing/2014/main" id="{D53F2E05-C89E-BD4A-6DAA-DD244230F96D}"/>
              </a:ext>
            </a:extLst>
          </p:cNvPr>
          <p:cNvSpPr txBox="1">
            <a:spLocks/>
          </p:cNvSpPr>
          <p:nvPr/>
        </p:nvSpPr>
        <p:spPr>
          <a:xfrm>
            <a:off x="901337" y="382201"/>
            <a:ext cx="10515600" cy="132556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solidFill>
                  <a:schemeClr val="accent4">
                    <a:lumMod val="75000"/>
                  </a:schemeClr>
                </a:solidFill>
                <a:latin typeface="Garamond" panose="02020404030301010803" pitchFamily="18" charset="0"/>
              </a:rPr>
              <a:t>Catholic Life &amp; Mission </a:t>
            </a:r>
          </a:p>
        </p:txBody>
      </p:sp>
      <p:sp>
        <p:nvSpPr>
          <p:cNvPr id="6" name="TextBox 5">
            <a:extLst>
              <a:ext uri="{FF2B5EF4-FFF2-40B4-BE49-F238E27FC236}">
                <a16:creationId xmlns:a16="http://schemas.microsoft.com/office/drawing/2014/main" id="{233872DF-D19F-E61C-69CB-BBEEFA454BD0}"/>
              </a:ext>
            </a:extLst>
          </p:cNvPr>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7" name="Content Placeholder 4">
            <a:extLst>
              <a:ext uri="{FF2B5EF4-FFF2-40B4-BE49-F238E27FC236}">
                <a16:creationId xmlns:a16="http://schemas.microsoft.com/office/drawing/2014/main" id="{DBEADEA3-7669-EDFF-7BCC-8CBD871B06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sp>
        <p:nvSpPr>
          <p:cNvPr id="11" name="Rectangle 1">
            <a:extLst>
              <a:ext uri="{FF2B5EF4-FFF2-40B4-BE49-F238E27FC236}">
                <a16:creationId xmlns:a16="http://schemas.microsoft.com/office/drawing/2014/main" id="{C5F1CF34-AFE1-8C11-3AAA-A2394B232D59}"/>
              </a:ext>
            </a:extLst>
          </p:cNvPr>
          <p:cNvSpPr>
            <a:spLocks noChangeArrowheads="1"/>
          </p:cNvSpPr>
          <p:nvPr/>
        </p:nvSpPr>
        <p:spPr bwMode="auto">
          <a:xfrm>
            <a:off x="859775" y="1766790"/>
            <a:ext cx="10879787"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buChar char="•"/>
            </a:pPr>
            <a:r>
              <a:rPr lang="en-US" sz="3200" b="1" dirty="0">
                <a:solidFill>
                  <a:schemeClr val="accent4">
                    <a:lumMod val="75000"/>
                  </a:schemeClr>
                </a:solidFill>
                <a:latin typeface="Lato-Black"/>
                <a:cs typeface="Arial"/>
              </a:rPr>
              <a:t>Pupil outcomes:</a:t>
            </a:r>
            <a:r>
              <a:rPr lang="en-US" sz="3200" dirty="0">
                <a:solidFill>
                  <a:schemeClr val="accent4">
                    <a:lumMod val="75000"/>
                  </a:schemeClr>
                </a:solidFill>
                <a:latin typeface="Lato-Black"/>
                <a:cs typeface="Arial"/>
              </a:rPr>
              <a:t> the extent to which pupils contribute to and benefit from the Catholic life and mission of the school</a:t>
            </a:r>
            <a:r>
              <a:rPr lang="en-GB" sz="3200" dirty="0">
                <a:solidFill>
                  <a:schemeClr val="accent4">
                    <a:lumMod val="75000"/>
                  </a:schemeClr>
                </a:solidFill>
                <a:latin typeface="Lato-Black"/>
                <a:cs typeface="Arial"/>
              </a:rPr>
              <a:t>​</a:t>
            </a:r>
          </a:p>
          <a:p>
            <a:endParaRPr lang="en-GB" sz="3200" dirty="0">
              <a:solidFill>
                <a:schemeClr val="accent4">
                  <a:lumMod val="75000"/>
                </a:schemeClr>
              </a:solidFill>
              <a:latin typeface="Lato-Black"/>
              <a:cs typeface="Arial"/>
            </a:endParaRPr>
          </a:p>
          <a:p>
            <a:pPr>
              <a:buChar char="•"/>
            </a:pPr>
            <a:r>
              <a:rPr lang="en-US" sz="3200" b="1" dirty="0">
                <a:solidFill>
                  <a:schemeClr val="accent4">
                    <a:lumMod val="75000"/>
                  </a:schemeClr>
                </a:solidFill>
                <a:latin typeface="Lato-Black"/>
                <a:cs typeface="Arial"/>
              </a:rPr>
              <a:t>Provision:</a:t>
            </a:r>
            <a:r>
              <a:rPr lang="en-US" sz="3200" dirty="0">
                <a:solidFill>
                  <a:schemeClr val="accent4">
                    <a:lumMod val="75000"/>
                  </a:schemeClr>
                </a:solidFill>
                <a:latin typeface="Lato-Black"/>
                <a:cs typeface="Arial"/>
              </a:rPr>
              <a:t> the quality of provision for the Catholic life and mission of the school</a:t>
            </a:r>
            <a:r>
              <a:rPr lang="en-GB" sz="3200" dirty="0">
                <a:solidFill>
                  <a:schemeClr val="accent4">
                    <a:lumMod val="75000"/>
                  </a:schemeClr>
                </a:solidFill>
                <a:latin typeface="Lato-Black"/>
                <a:cs typeface="Arial"/>
              </a:rPr>
              <a:t>​</a:t>
            </a:r>
          </a:p>
          <a:p>
            <a:endParaRPr lang="en-GB" sz="3200" dirty="0">
              <a:solidFill>
                <a:schemeClr val="accent4">
                  <a:lumMod val="75000"/>
                </a:schemeClr>
              </a:solidFill>
              <a:latin typeface="Lato-Black"/>
              <a:cs typeface="Arial"/>
            </a:endParaRPr>
          </a:p>
          <a:p>
            <a:pPr>
              <a:buChar char="•"/>
            </a:pPr>
            <a:r>
              <a:rPr lang="en-US" sz="3200" b="1" dirty="0">
                <a:solidFill>
                  <a:schemeClr val="accent4">
                    <a:lumMod val="75000"/>
                  </a:schemeClr>
                </a:solidFill>
                <a:latin typeface="Lato-Black"/>
                <a:cs typeface="Arial"/>
              </a:rPr>
              <a:t>Leadership:</a:t>
            </a:r>
            <a:r>
              <a:rPr lang="en-US" sz="3200" dirty="0">
                <a:solidFill>
                  <a:schemeClr val="accent4">
                    <a:lumMod val="75000"/>
                  </a:schemeClr>
                </a:solidFill>
                <a:latin typeface="Lato-Black"/>
                <a:cs typeface="Arial"/>
              </a:rPr>
              <a:t> how well leaders and governors promote, monitor and evaluate the provision for the Catholic life and mission of the School</a:t>
            </a:r>
          </a:p>
        </p:txBody>
      </p:sp>
    </p:spTree>
    <p:extLst>
      <p:ext uri="{BB962C8B-B14F-4D97-AF65-F5344CB8AC3E}">
        <p14:creationId xmlns:p14="http://schemas.microsoft.com/office/powerpoint/2010/main" val="1271455861"/>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D1D62F-52CA-71E1-EAD4-B8D16EE771F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B76F9B-F359-C37F-B0DD-E945C43B4C5C}"/>
              </a:ext>
            </a:extLst>
          </p:cNvPr>
          <p:cNvSpPr>
            <a:spLocks noGrp="1"/>
          </p:cNvSpPr>
          <p:nvPr>
            <p:ph idx="1"/>
          </p:nvPr>
        </p:nvSpPr>
        <p:spPr>
          <a:xfrm>
            <a:off x="605790" y="0"/>
            <a:ext cx="10980420" cy="4711020"/>
          </a:xfrm>
        </p:spPr>
        <p:txBody>
          <a:bodyPr>
            <a:noAutofit/>
          </a:bodyPr>
          <a:lstStyle/>
          <a:p>
            <a:pPr marL="0" indent="0">
              <a:lnSpc>
                <a:spcPct val="110000"/>
              </a:lnSpc>
              <a:spcBef>
                <a:spcPts val="600"/>
              </a:spcBef>
              <a:spcAft>
                <a:spcPts val="600"/>
              </a:spcAft>
              <a:buNone/>
            </a:pPr>
            <a:br>
              <a:rPr lang="en-GB" sz="3600" dirty="0"/>
            </a:br>
            <a:r>
              <a:rPr lang="en-GB" sz="3600" dirty="0"/>
              <a:t>Opening Prayer</a:t>
            </a:r>
          </a:p>
          <a:p>
            <a:pPr marL="0" indent="0">
              <a:lnSpc>
                <a:spcPct val="110000"/>
              </a:lnSpc>
              <a:spcBef>
                <a:spcPts val="600"/>
              </a:spcBef>
              <a:spcAft>
                <a:spcPts val="600"/>
              </a:spcAft>
              <a:buNone/>
            </a:pPr>
            <a:r>
              <a:rPr lang="en-GB" sz="3600" dirty="0"/>
              <a:t>Loving God,</a:t>
            </a:r>
            <a:br>
              <a:rPr lang="en-GB" sz="3600" dirty="0"/>
            </a:br>
            <a:r>
              <a:rPr lang="en-GB" sz="3600" dirty="0"/>
              <a:t>on this Feast of Our Lady of Lourdes, </a:t>
            </a:r>
            <a:br>
              <a:rPr lang="en-GB" sz="3600" dirty="0"/>
            </a:br>
            <a:r>
              <a:rPr lang="en-GB" sz="3600" dirty="0"/>
              <a:t>we gather in gratitude for the mission you entrust to us:</a:t>
            </a:r>
            <a:br>
              <a:rPr lang="en-GB" sz="3600" dirty="0"/>
            </a:br>
            <a:r>
              <a:rPr lang="en-GB" sz="3600" dirty="0"/>
              <a:t>to serve your Church, </a:t>
            </a:r>
            <a:br>
              <a:rPr lang="en-GB" sz="3600" dirty="0"/>
            </a:br>
            <a:r>
              <a:rPr lang="en-GB" sz="3600" dirty="0"/>
              <a:t>as we uphold the dignity of Catholic education, </a:t>
            </a:r>
            <a:br>
              <a:rPr lang="en-GB" sz="3600" dirty="0"/>
            </a:br>
            <a:r>
              <a:rPr lang="en-GB" sz="3600" dirty="0"/>
              <a:t>and accompany schools in truth, charity, and hope.</a:t>
            </a:r>
            <a:br>
              <a:rPr lang="en-GB" sz="3600" dirty="0"/>
            </a:br>
            <a:r>
              <a:rPr lang="en-GB" sz="3600" dirty="0"/>
              <a:t>Give us clarity of mind, compassion of heart,          </a:t>
            </a:r>
            <a:br>
              <a:rPr lang="en-GB" sz="3600" dirty="0"/>
            </a:br>
            <a:r>
              <a:rPr lang="en-GB" sz="3600" dirty="0"/>
              <a:t>and a listening spirit.</a:t>
            </a:r>
            <a:br>
              <a:rPr lang="en-GB" sz="3600" dirty="0"/>
            </a:br>
            <a:endParaRPr lang="en-GB" sz="3600" dirty="0"/>
          </a:p>
          <a:p>
            <a:pPr marL="0" indent="0">
              <a:lnSpc>
                <a:spcPct val="110000"/>
              </a:lnSpc>
              <a:buNone/>
            </a:pPr>
            <a:endParaRPr lang="en-GB" sz="3600" dirty="0"/>
          </a:p>
        </p:txBody>
      </p:sp>
    </p:spTree>
    <p:extLst>
      <p:ext uri="{BB962C8B-B14F-4D97-AF65-F5344CB8AC3E}">
        <p14:creationId xmlns:p14="http://schemas.microsoft.com/office/powerpoint/2010/main" val="1833573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A987FE-F105-E2AA-A6E1-CF6EC4D35D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F40CEA-67AF-0F59-017A-E21DB8A79F8D}"/>
              </a:ext>
            </a:extLst>
          </p:cNvPr>
          <p:cNvSpPr>
            <a:spLocks noGrp="1"/>
          </p:cNvSpPr>
          <p:nvPr>
            <p:ph type="title"/>
          </p:nvPr>
        </p:nvSpPr>
        <p:spPr/>
        <p:txBody>
          <a:bodyPr/>
          <a:lstStyle/>
          <a:p>
            <a:endParaRPr lang="en-GB" dirty="0"/>
          </a:p>
        </p:txBody>
      </p:sp>
      <p:sp>
        <p:nvSpPr>
          <p:cNvPr id="5" name="Title 1">
            <a:extLst>
              <a:ext uri="{FF2B5EF4-FFF2-40B4-BE49-F238E27FC236}">
                <a16:creationId xmlns:a16="http://schemas.microsoft.com/office/drawing/2014/main" id="{D40F6733-7FE0-F25C-D53B-9A2D695F0B2A}"/>
              </a:ext>
            </a:extLst>
          </p:cNvPr>
          <p:cNvSpPr txBox="1">
            <a:spLocks/>
          </p:cNvSpPr>
          <p:nvPr/>
        </p:nvSpPr>
        <p:spPr>
          <a:xfrm>
            <a:off x="901337" y="382201"/>
            <a:ext cx="10515600" cy="132556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solidFill>
                  <a:schemeClr val="accent4">
                    <a:lumMod val="75000"/>
                  </a:schemeClr>
                </a:solidFill>
                <a:latin typeface="Garamond" panose="02020404030301010803" pitchFamily="18" charset="0"/>
              </a:rPr>
              <a:t>Religious Education </a:t>
            </a:r>
          </a:p>
        </p:txBody>
      </p:sp>
      <p:sp>
        <p:nvSpPr>
          <p:cNvPr id="6" name="TextBox 5">
            <a:extLst>
              <a:ext uri="{FF2B5EF4-FFF2-40B4-BE49-F238E27FC236}">
                <a16:creationId xmlns:a16="http://schemas.microsoft.com/office/drawing/2014/main" id="{8F7ADB7F-B6AD-FD81-4532-89566B7D6818}"/>
              </a:ext>
            </a:extLst>
          </p:cNvPr>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7" name="Content Placeholder 4">
            <a:extLst>
              <a:ext uri="{FF2B5EF4-FFF2-40B4-BE49-F238E27FC236}">
                <a16:creationId xmlns:a16="http://schemas.microsoft.com/office/drawing/2014/main" id="{84954351-E721-3384-FD5D-5A8FFAB45C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sp>
        <p:nvSpPr>
          <p:cNvPr id="11" name="Rectangle 1">
            <a:extLst>
              <a:ext uri="{FF2B5EF4-FFF2-40B4-BE49-F238E27FC236}">
                <a16:creationId xmlns:a16="http://schemas.microsoft.com/office/drawing/2014/main" id="{A1DA8F23-7548-9581-444F-170F07083D6D}"/>
              </a:ext>
            </a:extLst>
          </p:cNvPr>
          <p:cNvSpPr>
            <a:spLocks noChangeArrowheads="1"/>
          </p:cNvSpPr>
          <p:nvPr/>
        </p:nvSpPr>
        <p:spPr bwMode="auto">
          <a:xfrm>
            <a:off x="1209675" y="263207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4" name="TextBox 3">
            <a:extLst>
              <a:ext uri="{FF2B5EF4-FFF2-40B4-BE49-F238E27FC236}">
                <a16:creationId xmlns:a16="http://schemas.microsoft.com/office/drawing/2014/main" id="{B42AEE31-21F1-86FF-8320-AC1D5B8994EC}"/>
              </a:ext>
            </a:extLst>
          </p:cNvPr>
          <p:cNvSpPr txBox="1"/>
          <p:nvPr/>
        </p:nvSpPr>
        <p:spPr>
          <a:xfrm>
            <a:off x="838199" y="1707765"/>
            <a:ext cx="10129837" cy="4524315"/>
          </a:xfrm>
          <a:prstGeom prst="rect">
            <a:avLst/>
          </a:prstGeom>
          <a:noFill/>
        </p:spPr>
        <p:txBody>
          <a:bodyPr wrap="square">
            <a:spAutoFit/>
          </a:bodyPr>
          <a:lstStyle/>
          <a:p>
            <a:pPr lvl="0" rtl="0">
              <a:buChar char="•"/>
            </a:pPr>
            <a:r>
              <a:rPr lang="en-US" sz="3200" b="1" dirty="0">
                <a:solidFill>
                  <a:schemeClr val="accent4">
                    <a:lumMod val="75000"/>
                  </a:schemeClr>
                </a:solidFill>
                <a:latin typeface="Lato-Black"/>
                <a:ea typeface="Arial"/>
                <a:cs typeface="Arial"/>
              </a:rPr>
              <a:t>Pupil outcomes:</a:t>
            </a:r>
            <a:r>
              <a:rPr lang="en-US" sz="3200" dirty="0">
                <a:solidFill>
                  <a:schemeClr val="accent4">
                    <a:lumMod val="75000"/>
                  </a:schemeClr>
                </a:solidFill>
                <a:latin typeface="Lato-Black"/>
                <a:ea typeface="Arial"/>
                <a:cs typeface="Arial"/>
              </a:rPr>
              <a:t> how well pupils achieve and enjoy their learning in Religious Education</a:t>
            </a:r>
            <a:r>
              <a:rPr lang="en-GB" sz="3200" dirty="0">
                <a:solidFill>
                  <a:schemeClr val="accent4">
                    <a:lumMod val="75000"/>
                  </a:schemeClr>
                </a:solidFill>
                <a:latin typeface="Lato-Black"/>
                <a:ea typeface="Arial"/>
                <a:cs typeface="Arial"/>
              </a:rPr>
              <a:t>​</a:t>
            </a:r>
          </a:p>
          <a:p>
            <a:endParaRPr lang="en-GB" sz="3200" dirty="0">
              <a:solidFill>
                <a:schemeClr val="accent4">
                  <a:lumMod val="75000"/>
                </a:schemeClr>
              </a:solidFill>
              <a:latin typeface="Lato-Black"/>
              <a:ea typeface="Arial"/>
              <a:cs typeface="Arial"/>
            </a:endParaRPr>
          </a:p>
          <a:p>
            <a:pPr lvl="0" rtl="0">
              <a:buChar char="•"/>
            </a:pPr>
            <a:r>
              <a:rPr lang="en-US" sz="3200" b="1" dirty="0">
                <a:solidFill>
                  <a:schemeClr val="accent4">
                    <a:lumMod val="75000"/>
                  </a:schemeClr>
                </a:solidFill>
                <a:latin typeface="Lato-Black"/>
                <a:ea typeface="Arial"/>
                <a:cs typeface="Arial"/>
              </a:rPr>
              <a:t>Provision: </a:t>
            </a:r>
            <a:r>
              <a:rPr lang="en-US" sz="3200" dirty="0">
                <a:solidFill>
                  <a:schemeClr val="accent4">
                    <a:lumMod val="75000"/>
                  </a:schemeClr>
                </a:solidFill>
                <a:latin typeface="Lato-Black"/>
                <a:ea typeface="Arial"/>
                <a:cs typeface="Arial"/>
              </a:rPr>
              <a:t>the quality of teaching, learning and assessment in Religious Education</a:t>
            </a:r>
            <a:r>
              <a:rPr lang="en-GB" sz="3200" dirty="0">
                <a:solidFill>
                  <a:schemeClr val="accent4">
                    <a:lumMod val="75000"/>
                  </a:schemeClr>
                </a:solidFill>
                <a:latin typeface="Lato-Black"/>
                <a:ea typeface="Arial"/>
                <a:cs typeface="Arial"/>
              </a:rPr>
              <a:t>​</a:t>
            </a:r>
          </a:p>
          <a:p>
            <a:endParaRPr lang="en-GB" sz="3200" dirty="0">
              <a:solidFill>
                <a:schemeClr val="accent4">
                  <a:lumMod val="75000"/>
                </a:schemeClr>
              </a:solidFill>
              <a:latin typeface="Lato-Black"/>
              <a:ea typeface="Arial"/>
              <a:cs typeface="Arial"/>
            </a:endParaRPr>
          </a:p>
          <a:p>
            <a:pPr lvl="0" rtl="0">
              <a:buChar char="•"/>
            </a:pPr>
            <a:r>
              <a:rPr lang="en-US" sz="3200" b="1" dirty="0">
                <a:solidFill>
                  <a:schemeClr val="accent4">
                    <a:lumMod val="75000"/>
                  </a:schemeClr>
                </a:solidFill>
                <a:latin typeface="Lato-Black"/>
                <a:ea typeface="Arial"/>
                <a:cs typeface="Arial"/>
              </a:rPr>
              <a:t>Leadership: </a:t>
            </a:r>
            <a:r>
              <a:rPr lang="en-US" sz="3200" dirty="0">
                <a:solidFill>
                  <a:schemeClr val="accent4">
                    <a:lumMod val="75000"/>
                  </a:schemeClr>
                </a:solidFill>
                <a:latin typeface="Lato-Black"/>
                <a:ea typeface="Arial"/>
                <a:cs typeface="Arial"/>
              </a:rPr>
              <a:t>how well leaders and governors promote, monitor and evaluate the provision for Religious Education</a:t>
            </a:r>
            <a:endParaRPr lang="en-GB" sz="3200" dirty="0">
              <a:solidFill>
                <a:schemeClr val="accent4">
                  <a:lumMod val="75000"/>
                </a:schemeClr>
              </a:solidFill>
              <a:latin typeface="Lato-Black"/>
              <a:cs typeface="Arial"/>
            </a:endParaRPr>
          </a:p>
        </p:txBody>
      </p:sp>
    </p:spTree>
    <p:extLst>
      <p:ext uri="{BB962C8B-B14F-4D97-AF65-F5344CB8AC3E}">
        <p14:creationId xmlns:p14="http://schemas.microsoft.com/office/powerpoint/2010/main" val="2120020206"/>
      </p:ext>
    </p:extLst>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534DC7-C26E-0F29-2011-B400BF19C7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FCD5FD-D81E-E6A9-1368-71A8A72BED11}"/>
              </a:ext>
            </a:extLst>
          </p:cNvPr>
          <p:cNvSpPr>
            <a:spLocks noGrp="1"/>
          </p:cNvSpPr>
          <p:nvPr>
            <p:ph type="title"/>
          </p:nvPr>
        </p:nvSpPr>
        <p:spPr/>
        <p:txBody>
          <a:bodyPr/>
          <a:lstStyle/>
          <a:p>
            <a:endParaRPr lang="en-GB" dirty="0"/>
          </a:p>
        </p:txBody>
      </p:sp>
      <p:sp>
        <p:nvSpPr>
          <p:cNvPr id="5" name="Title 1">
            <a:extLst>
              <a:ext uri="{FF2B5EF4-FFF2-40B4-BE49-F238E27FC236}">
                <a16:creationId xmlns:a16="http://schemas.microsoft.com/office/drawing/2014/main" id="{6203A169-BAD0-E24D-03B8-49B9FACD6841}"/>
              </a:ext>
            </a:extLst>
          </p:cNvPr>
          <p:cNvSpPr txBox="1">
            <a:spLocks/>
          </p:cNvSpPr>
          <p:nvPr/>
        </p:nvSpPr>
        <p:spPr>
          <a:xfrm>
            <a:off x="901337" y="382201"/>
            <a:ext cx="10515600" cy="132556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accent4">
                    <a:lumMod val="75000"/>
                  </a:schemeClr>
                </a:solidFill>
                <a:latin typeface="Garamond" panose="02020404030301010803" pitchFamily="18" charset="0"/>
              </a:rPr>
              <a:t>Collective Worship </a:t>
            </a:r>
            <a:endParaRPr lang="en-GB" b="1" dirty="0">
              <a:solidFill>
                <a:schemeClr val="accent4">
                  <a:lumMod val="75000"/>
                </a:schemeClr>
              </a:solidFill>
              <a:latin typeface="Garamond" panose="02020404030301010803" pitchFamily="18" charset="0"/>
            </a:endParaRPr>
          </a:p>
        </p:txBody>
      </p:sp>
      <p:sp>
        <p:nvSpPr>
          <p:cNvPr id="6" name="TextBox 5">
            <a:extLst>
              <a:ext uri="{FF2B5EF4-FFF2-40B4-BE49-F238E27FC236}">
                <a16:creationId xmlns:a16="http://schemas.microsoft.com/office/drawing/2014/main" id="{499901F9-3733-EC12-C345-D5FAD0627F6F}"/>
              </a:ext>
            </a:extLst>
          </p:cNvPr>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7" name="Content Placeholder 4">
            <a:extLst>
              <a:ext uri="{FF2B5EF4-FFF2-40B4-BE49-F238E27FC236}">
                <a16:creationId xmlns:a16="http://schemas.microsoft.com/office/drawing/2014/main" id="{33D45F85-4BF8-AE28-2FED-2023503512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sp>
        <p:nvSpPr>
          <p:cNvPr id="11" name="Rectangle 1">
            <a:extLst>
              <a:ext uri="{FF2B5EF4-FFF2-40B4-BE49-F238E27FC236}">
                <a16:creationId xmlns:a16="http://schemas.microsoft.com/office/drawing/2014/main" id="{470AB148-70D6-193D-C286-BD45B75D9996}"/>
              </a:ext>
            </a:extLst>
          </p:cNvPr>
          <p:cNvSpPr>
            <a:spLocks noChangeArrowheads="1"/>
          </p:cNvSpPr>
          <p:nvPr/>
        </p:nvSpPr>
        <p:spPr bwMode="auto">
          <a:xfrm>
            <a:off x="703263" y="1724840"/>
            <a:ext cx="9580245" cy="4594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90000"/>
              </a:lnSpc>
              <a:spcBef>
                <a:spcPts val="1000"/>
              </a:spcBef>
              <a:buFont typeface="Arial"/>
              <a:buChar char="•"/>
            </a:pPr>
            <a:r>
              <a:rPr lang="en-US" sz="3200" b="1" dirty="0">
                <a:solidFill>
                  <a:schemeClr val="accent4">
                    <a:lumMod val="75000"/>
                  </a:schemeClr>
                </a:solidFill>
                <a:latin typeface="Lato-Black"/>
                <a:cs typeface="Calibri"/>
              </a:rPr>
              <a:t>Pupil outcomes:</a:t>
            </a:r>
            <a:r>
              <a:rPr lang="en-US" sz="3200" dirty="0">
                <a:solidFill>
                  <a:schemeClr val="accent4">
                    <a:lumMod val="75000"/>
                  </a:schemeClr>
                </a:solidFill>
                <a:latin typeface="Lato-Black"/>
                <a:cs typeface="Calibri"/>
              </a:rPr>
              <a:t> how well pupils participate in and respond to the schools’ collective worship</a:t>
            </a:r>
            <a:endParaRPr lang="en-GB" sz="3200" dirty="0">
              <a:solidFill>
                <a:schemeClr val="accent4">
                  <a:lumMod val="75000"/>
                </a:schemeClr>
              </a:solidFill>
              <a:latin typeface="Lato-Black"/>
              <a:ea typeface="+mn-lt"/>
              <a:cs typeface="+mn-lt"/>
            </a:endParaRPr>
          </a:p>
          <a:p>
            <a:pPr>
              <a:lnSpc>
                <a:spcPct val="90000"/>
              </a:lnSpc>
              <a:spcBef>
                <a:spcPts val="1000"/>
              </a:spcBef>
            </a:pPr>
            <a:endParaRPr lang="en-US" sz="3200" dirty="0">
              <a:solidFill>
                <a:schemeClr val="accent4">
                  <a:lumMod val="75000"/>
                </a:schemeClr>
              </a:solidFill>
              <a:latin typeface="Lato-Black"/>
              <a:ea typeface="+mn-lt"/>
              <a:cs typeface="+mn-lt"/>
            </a:endParaRPr>
          </a:p>
          <a:p>
            <a:pPr marL="285750" indent="-285750">
              <a:lnSpc>
                <a:spcPct val="90000"/>
              </a:lnSpc>
              <a:spcBef>
                <a:spcPts val="1000"/>
              </a:spcBef>
              <a:buFont typeface="Arial"/>
              <a:buChar char="•"/>
            </a:pPr>
            <a:r>
              <a:rPr lang="en-US" sz="3200" b="1" dirty="0">
                <a:solidFill>
                  <a:schemeClr val="accent4">
                    <a:lumMod val="75000"/>
                  </a:schemeClr>
                </a:solidFill>
                <a:latin typeface="Lato-Black"/>
                <a:cs typeface="Calibri"/>
              </a:rPr>
              <a:t>Provision: </a:t>
            </a:r>
            <a:r>
              <a:rPr lang="en-US" sz="3200" dirty="0">
                <a:solidFill>
                  <a:schemeClr val="accent4">
                    <a:lumMod val="75000"/>
                  </a:schemeClr>
                </a:solidFill>
                <a:latin typeface="Lato-Black"/>
                <a:cs typeface="Calibri"/>
              </a:rPr>
              <a:t>the quality of collective worship provided by the school</a:t>
            </a:r>
            <a:endParaRPr lang="en-GB" sz="3200" dirty="0">
              <a:solidFill>
                <a:schemeClr val="accent4">
                  <a:lumMod val="75000"/>
                </a:schemeClr>
              </a:solidFill>
              <a:latin typeface="Lato-Black"/>
              <a:ea typeface="+mn-lt"/>
              <a:cs typeface="+mn-lt"/>
            </a:endParaRPr>
          </a:p>
          <a:p>
            <a:pPr>
              <a:lnSpc>
                <a:spcPct val="90000"/>
              </a:lnSpc>
              <a:spcBef>
                <a:spcPts val="1000"/>
              </a:spcBef>
            </a:pPr>
            <a:endParaRPr lang="en-US" sz="3200" dirty="0">
              <a:solidFill>
                <a:schemeClr val="accent4">
                  <a:lumMod val="75000"/>
                </a:schemeClr>
              </a:solidFill>
              <a:latin typeface="Lato-Black"/>
              <a:ea typeface="+mn-lt"/>
              <a:cs typeface="+mn-lt"/>
            </a:endParaRPr>
          </a:p>
          <a:p>
            <a:pPr marL="285750" indent="-285750">
              <a:lnSpc>
                <a:spcPct val="90000"/>
              </a:lnSpc>
              <a:spcBef>
                <a:spcPts val="1000"/>
              </a:spcBef>
              <a:buFont typeface="Arial"/>
              <a:buChar char="•"/>
            </a:pPr>
            <a:r>
              <a:rPr lang="en-US" sz="3200" b="1" dirty="0">
                <a:solidFill>
                  <a:schemeClr val="accent4">
                    <a:lumMod val="75000"/>
                  </a:schemeClr>
                </a:solidFill>
                <a:latin typeface="Lato-Black"/>
                <a:cs typeface="Calibri"/>
              </a:rPr>
              <a:t>Leadership:</a:t>
            </a:r>
            <a:r>
              <a:rPr lang="en-US" sz="3200" dirty="0">
                <a:solidFill>
                  <a:schemeClr val="accent4">
                    <a:lumMod val="75000"/>
                  </a:schemeClr>
                </a:solidFill>
                <a:latin typeface="Lato-Black"/>
                <a:cs typeface="Calibri"/>
              </a:rPr>
              <a:t> how well leaders and governors promote, monitor and evaluate the provision for collective worship</a:t>
            </a:r>
            <a:endParaRPr lang="en-GB" sz="3200" dirty="0">
              <a:solidFill>
                <a:schemeClr val="accent4">
                  <a:lumMod val="75000"/>
                </a:schemeClr>
              </a:solidFill>
              <a:latin typeface="Lato-Black"/>
              <a:cs typeface="Arial"/>
            </a:endParaRPr>
          </a:p>
        </p:txBody>
      </p:sp>
    </p:spTree>
    <p:extLst>
      <p:ext uri="{BB962C8B-B14F-4D97-AF65-F5344CB8AC3E}">
        <p14:creationId xmlns:p14="http://schemas.microsoft.com/office/powerpoint/2010/main" val="33015380"/>
      </p:ext>
    </p:extLst>
  </p:cSld>
  <p:clrMapOvr>
    <a:masterClrMapping/>
  </p:clrMapOvr>
  <p:transition spd="slow">
    <p:push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B320EC-6FAD-BD8A-1FB0-099D69CBC5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FF29321-F3ED-EC39-1D58-205649C429A0}"/>
              </a:ext>
            </a:extLst>
          </p:cNvPr>
          <p:cNvSpPr>
            <a:spLocks noGrp="1"/>
          </p:cNvSpPr>
          <p:nvPr>
            <p:ph type="title"/>
          </p:nvPr>
        </p:nvSpPr>
        <p:spPr/>
        <p:txBody>
          <a:bodyPr/>
          <a:lstStyle/>
          <a:p>
            <a:endParaRPr lang="en-GB" dirty="0"/>
          </a:p>
        </p:txBody>
      </p:sp>
      <p:sp>
        <p:nvSpPr>
          <p:cNvPr id="5" name="Title 1">
            <a:extLst>
              <a:ext uri="{FF2B5EF4-FFF2-40B4-BE49-F238E27FC236}">
                <a16:creationId xmlns:a16="http://schemas.microsoft.com/office/drawing/2014/main" id="{C32828E5-8DF4-3C36-52CF-D87BA8A1829B}"/>
              </a:ext>
            </a:extLst>
          </p:cNvPr>
          <p:cNvSpPr txBox="1">
            <a:spLocks/>
          </p:cNvSpPr>
          <p:nvPr/>
        </p:nvSpPr>
        <p:spPr>
          <a:xfrm>
            <a:off x="838200" y="365124"/>
            <a:ext cx="10515600" cy="132556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accent4">
                    <a:lumMod val="75000"/>
                  </a:schemeClr>
                </a:solidFill>
                <a:latin typeface="Garamond" panose="02020404030301010803" pitchFamily="18" charset="0"/>
                <a:ea typeface="+mn-lt"/>
                <a:cs typeface="+mn-lt"/>
              </a:rPr>
              <a:t>Compliance</a:t>
            </a:r>
            <a:endParaRPr lang="en-US" b="1" dirty="0">
              <a:solidFill>
                <a:schemeClr val="accent4">
                  <a:lumMod val="75000"/>
                </a:schemeClr>
              </a:solidFill>
              <a:latin typeface="Garamond" panose="02020404030301010803" pitchFamily="18" charset="0"/>
            </a:endParaRPr>
          </a:p>
        </p:txBody>
      </p:sp>
      <p:sp>
        <p:nvSpPr>
          <p:cNvPr id="6" name="TextBox 5">
            <a:extLst>
              <a:ext uri="{FF2B5EF4-FFF2-40B4-BE49-F238E27FC236}">
                <a16:creationId xmlns:a16="http://schemas.microsoft.com/office/drawing/2014/main" id="{EAFAA976-02A4-2328-4607-C6A0D599A85C}"/>
              </a:ext>
            </a:extLst>
          </p:cNvPr>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7" name="Content Placeholder 4">
            <a:extLst>
              <a:ext uri="{FF2B5EF4-FFF2-40B4-BE49-F238E27FC236}">
                <a16:creationId xmlns:a16="http://schemas.microsoft.com/office/drawing/2014/main" id="{CF59C9DC-1C45-1F94-3308-E69F58F140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sp>
        <p:nvSpPr>
          <p:cNvPr id="11" name="Rectangle 1">
            <a:extLst>
              <a:ext uri="{FF2B5EF4-FFF2-40B4-BE49-F238E27FC236}">
                <a16:creationId xmlns:a16="http://schemas.microsoft.com/office/drawing/2014/main" id="{0682A765-54F8-AF9A-C98A-DACE2C43ABFB}"/>
              </a:ext>
            </a:extLst>
          </p:cNvPr>
          <p:cNvSpPr>
            <a:spLocks noChangeArrowheads="1"/>
          </p:cNvSpPr>
          <p:nvPr/>
        </p:nvSpPr>
        <p:spPr bwMode="auto">
          <a:xfrm>
            <a:off x="703263" y="1631481"/>
            <a:ext cx="9580245" cy="4780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90000"/>
              </a:lnSpc>
              <a:spcBef>
                <a:spcPts val="1000"/>
              </a:spcBef>
              <a:buFont typeface="Arial"/>
              <a:buChar char="•"/>
            </a:pPr>
            <a:r>
              <a:rPr lang="en-US" sz="3200" dirty="0">
                <a:solidFill>
                  <a:schemeClr val="accent4">
                    <a:lumMod val="75000"/>
                  </a:schemeClr>
                </a:solidFill>
                <a:latin typeface="Lato-Black"/>
                <a:cs typeface="Calibri"/>
              </a:rPr>
              <a:t>In addition, inspectors will judge whether a school is compliant in the following two respects:</a:t>
            </a:r>
            <a:endParaRPr lang="en-GB" sz="3200" dirty="0">
              <a:solidFill>
                <a:schemeClr val="accent4">
                  <a:lumMod val="75000"/>
                </a:schemeClr>
              </a:solidFill>
              <a:latin typeface="Lato-Black"/>
              <a:ea typeface="+mn-lt"/>
              <a:cs typeface="+mn-lt"/>
            </a:endParaRPr>
          </a:p>
          <a:p>
            <a:pPr marL="285750" indent="-285750">
              <a:lnSpc>
                <a:spcPct val="90000"/>
              </a:lnSpc>
              <a:spcBef>
                <a:spcPts val="1000"/>
              </a:spcBef>
              <a:buFont typeface="Arial"/>
              <a:buChar char="•"/>
            </a:pPr>
            <a:r>
              <a:rPr lang="en-US" sz="3200" dirty="0">
                <a:solidFill>
                  <a:schemeClr val="accent4">
                    <a:lumMod val="75000"/>
                  </a:schemeClr>
                </a:solidFill>
                <a:latin typeface="Lato-Black"/>
                <a:cs typeface="Calibri"/>
              </a:rPr>
              <a:t>Has it complied with the </a:t>
            </a:r>
            <a:r>
              <a:rPr lang="en-US" sz="3200" b="1" u="sng" dirty="0">
                <a:solidFill>
                  <a:schemeClr val="accent4">
                    <a:lumMod val="75000"/>
                  </a:schemeClr>
                </a:solidFill>
                <a:latin typeface="Lato-Black"/>
                <a:cs typeface="Calibri"/>
              </a:rPr>
              <a:t>general norms for religious education</a:t>
            </a:r>
            <a:r>
              <a:rPr lang="en-US" sz="3200" dirty="0">
                <a:solidFill>
                  <a:schemeClr val="accent4">
                    <a:lumMod val="75000"/>
                  </a:schemeClr>
                </a:solidFill>
                <a:latin typeface="Lato-Black"/>
                <a:cs typeface="Calibri"/>
              </a:rPr>
              <a:t> laid down by the Catholic Bishops’ Conference of England and Wales and any </a:t>
            </a:r>
            <a:r>
              <a:rPr lang="en-US" sz="3200" b="1" u="sng" dirty="0">
                <a:solidFill>
                  <a:schemeClr val="accent4">
                    <a:lumMod val="75000"/>
                  </a:schemeClr>
                </a:solidFill>
                <a:latin typeface="Lato-Black"/>
                <a:cs typeface="Calibri"/>
              </a:rPr>
              <a:t>additional requirements of the diocesan bishop</a:t>
            </a:r>
            <a:r>
              <a:rPr lang="en-US" sz="3200" dirty="0">
                <a:solidFill>
                  <a:schemeClr val="accent4">
                    <a:lumMod val="75000"/>
                  </a:schemeClr>
                </a:solidFill>
                <a:latin typeface="Lato-Black"/>
                <a:cs typeface="Calibri"/>
              </a:rPr>
              <a:t>?</a:t>
            </a:r>
          </a:p>
          <a:p>
            <a:pPr marL="285750" indent="-285750">
              <a:lnSpc>
                <a:spcPct val="90000"/>
              </a:lnSpc>
              <a:spcBef>
                <a:spcPts val="1000"/>
              </a:spcBef>
              <a:buFont typeface="Arial"/>
              <a:buChar char="•"/>
            </a:pPr>
            <a:r>
              <a:rPr lang="en-US" sz="3200" dirty="0">
                <a:solidFill>
                  <a:schemeClr val="accent4">
                    <a:lumMod val="75000"/>
                  </a:schemeClr>
                </a:solidFill>
                <a:latin typeface="Lato-Black"/>
                <a:cs typeface="Calibri"/>
              </a:rPr>
              <a:t>Has it </a:t>
            </a:r>
            <a:r>
              <a:rPr lang="en-US" sz="3200" b="1" u="sng" dirty="0">
                <a:solidFill>
                  <a:schemeClr val="accent4">
                    <a:lumMod val="75000"/>
                  </a:schemeClr>
                </a:solidFill>
                <a:latin typeface="Lato-Black"/>
                <a:cs typeface="Calibri"/>
              </a:rPr>
              <a:t>responded to the Areas for Improvement</a:t>
            </a:r>
            <a:r>
              <a:rPr lang="en-US" sz="3200" dirty="0">
                <a:solidFill>
                  <a:schemeClr val="accent4">
                    <a:lumMod val="75000"/>
                  </a:schemeClr>
                </a:solidFill>
                <a:latin typeface="Lato-Black"/>
                <a:cs typeface="Calibri"/>
              </a:rPr>
              <a:t> identified in the previous Catholic school inspection (or equivalent predecessor inspection)? </a:t>
            </a:r>
            <a:endParaRPr lang="en-GB" sz="3200" dirty="0">
              <a:solidFill>
                <a:schemeClr val="accent4">
                  <a:lumMod val="75000"/>
                </a:schemeClr>
              </a:solidFill>
              <a:latin typeface="Lato-Black"/>
            </a:endParaRPr>
          </a:p>
        </p:txBody>
      </p:sp>
    </p:spTree>
    <p:extLst>
      <p:ext uri="{BB962C8B-B14F-4D97-AF65-F5344CB8AC3E}">
        <p14:creationId xmlns:p14="http://schemas.microsoft.com/office/powerpoint/2010/main" val="3854886080"/>
      </p:ext>
    </p:extLst>
  </p:cSld>
  <p:clrMapOvr>
    <a:masterClrMapping/>
  </p:clrMapOvr>
  <p:transition spd="slow">
    <p:push di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59EBF4-5641-B6A5-8DB2-2CF1C660EB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A66D65-D66C-BBA6-8E3A-4C78390AC32D}"/>
              </a:ext>
            </a:extLst>
          </p:cNvPr>
          <p:cNvSpPr>
            <a:spLocks noGrp="1"/>
          </p:cNvSpPr>
          <p:nvPr>
            <p:ph type="title"/>
          </p:nvPr>
        </p:nvSpPr>
        <p:spPr/>
        <p:txBody>
          <a:bodyPr/>
          <a:lstStyle/>
          <a:p>
            <a:endParaRPr lang="en-GB" dirty="0"/>
          </a:p>
        </p:txBody>
      </p:sp>
      <p:sp>
        <p:nvSpPr>
          <p:cNvPr id="5" name="Title 1">
            <a:extLst>
              <a:ext uri="{FF2B5EF4-FFF2-40B4-BE49-F238E27FC236}">
                <a16:creationId xmlns:a16="http://schemas.microsoft.com/office/drawing/2014/main" id="{6B193D4B-5B35-560E-42E8-46BB0BC73C5A}"/>
              </a:ext>
            </a:extLst>
          </p:cNvPr>
          <p:cNvSpPr txBox="1">
            <a:spLocks/>
          </p:cNvSpPr>
          <p:nvPr/>
        </p:nvSpPr>
        <p:spPr>
          <a:xfrm>
            <a:off x="838200" y="365124"/>
            <a:ext cx="10515600" cy="132556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accent4">
                    <a:lumMod val="75000"/>
                  </a:schemeClr>
                </a:solidFill>
                <a:latin typeface="Garamond" panose="02020404030301010803" pitchFamily="18" charset="0"/>
                <a:ea typeface="+mn-lt"/>
                <a:cs typeface="+mn-lt"/>
              </a:rPr>
              <a:t>Compliance</a:t>
            </a:r>
            <a:endParaRPr lang="en-US" b="1" dirty="0">
              <a:solidFill>
                <a:schemeClr val="accent4">
                  <a:lumMod val="75000"/>
                </a:schemeClr>
              </a:solidFill>
              <a:latin typeface="Garamond" panose="02020404030301010803" pitchFamily="18" charset="0"/>
            </a:endParaRPr>
          </a:p>
        </p:txBody>
      </p:sp>
      <p:sp>
        <p:nvSpPr>
          <p:cNvPr id="6" name="TextBox 5">
            <a:extLst>
              <a:ext uri="{FF2B5EF4-FFF2-40B4-BE49-F238E27FC236}">
                <a16:creationId xmlns:a16="http://schemas.microsoft.com/office/drawing/2014/main" id="{FB10DA95-7B7D-5E42-0E06-2EA2AC92E012}"/>
              </a:ext>
            </a:extLst>
          </p:cNvPr>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7" name="Content Placeholder 4">
            <a:extLst>
              <a:ext uri="{FF2B5EF4-FFF2-40B4-BE49-F238E27FC236}">
                <a16:creationId xmlns:a16="http://schemas.microsoft.com/office/drawing/2014/main" id="{455A0962-D842-FA2A-DC85-5F58EA7ED0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sp>
        <p:nvSpPr>
          <p:cNvPr id="3" name="Title 1">
            <a:extLst>
              <a:ext uri="{FF2B5EF4-FFF2-40B4-BE49-F238E27FC236}">
                <a16:creationId xmlns:a16="http://schemas.microsoft.com/office/drawing/2014/main" id="{3F200F08-5B06-8169-04E1-0D54E2ED5469}"/>
              </a:ext>
            </a:extLst>
          </p:cNvPr>
          <p:cNvSpPr txBox="1">
            <a:spLocks/>
          </p:cNvSpPr>
          <p:nvPr/>
        </p:nvSpPr>
        <p:spPr>
          <a:xfrm>
            <a:off x="857794" y="2134120"/>
            <a:ext cx="10515600" cy="37728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dirty="0">
                <a:solidFill>
                  <a:schemeClr val="accent4">
                    <a:lumMod val="75000"/>
                  </a:schemeClr>
                </a:solidFill>
                <a:latin typeface="Lato-Black"/>
              </a:rPr>
              <a:t>*</a:t>
            </a:r>
            <a:r>
              <a:rPr lang="en-GB" sz="2800" b="1" dirty="0">
                <a:latin typeface="Lato-Black"/>
              </a:rPr>
              <a:t> </a:t>
            </a:r>
            <a:r>
              <a:rPr lang="en-GB" sz="2800" b="1" dirty="0">
                <a:solidFill>
                  <a:schemeClr val="accent4">
                    <a:lumMod val="75000"/>
                  </a:schemeClr>
                </a:solidFill>
                <a:latin typeface="Lato-Black"/>
              </a:rPr>
              <a:t>Meeting  of targets from previous S48 inspection will be a condition of a school being judged as Outstanding or Good in terms of overall effectiveness</a:t>
            </a:r>
          </a:p>
          <a:p>
            <a:endParaRPr lang="en-GB" sz="2800" dirty="0">
              <a:latin typeface="Lato-Black"/>
            </a:endParaRPr>
          </a:p>
          <a:p>
            <a:r>
              <a:rPr lang="en-GB" sz="2800" dirty="0">
                <a:solidFill>
                  <a:schemeClr val="accent4">
                    <a:lumMod val="75000"/>
                  </a:schemeClr>
                </a:solidFill>
                <a:latin typeface="Lato-Black"/>
              </a:rPr>
              <a:t>* Schools not having met targets from previous S48 inspection, although judged Outstanding or Good in all other areas including Compliance, will be judged in terms of overall effectiveness as Requires Improvement</a:t>
            </a:r>
          </a:p>
        </p:txBody>
      </p:sp>
    </p:spTree>
    <p:extLst>
      <p:ext uri="{BB962C8B-B14F-4D97-AF65-F5344CB8AC3E}">
        <p14:creationId xmlns:p14="http://schemas.microsoft.com/office/powerpoint/2010/main" val="3592204421"/>
      </p:ext>
    </p:extLst>
  </p:cSld>
  <p:clrMapOvr>
    <a:masterClrMapping/>
  </p:clrMapOvr>
  <p:transition spd="slow">
    <p:push di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29D1F0-2D87-DD20-2493-818DAABDE6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931A4F-FA63-99C8-22DB-F92F4B84EFFB}"/>
              </a:ext>
            </a:extLst>
          </p:cNvPr>
          <p:cNvSpPr>
            <a:spLocks noGrp="1"/>
          </p:cNvSpPr>
          <p:nvPr>
            <p:ph type="title"/>
          </p:nvPr>
        </p:nvSpPr>
        <p:spPr/>
        <p:txBody>
          <a:bodyPr/>
          <a:lstStyle/>
          <a:p>
            <a:endParaRPr lang="en-GB" dirty="0"/>
          </a:p>
        </p:txBody>
      </p:sp>
      <p:sp>
        <p:nvSpPr>
          <p:cNvPr id="5" name="Title 1">
            <a:extLst>
              <a:ext uri="{FF2B5EF4-FFF2-40B4-BE49-F238E27FC236}">
                <a16:creationId xmlns:a16="http://schemas.microsoft.com/office/drawing/2014/main" id="{038E2CA0-778A-EB84-F973-DA743062E736}"/>
              </a:ext>
            </a:extLst>
          </p:cNvPr>
          <p:cNvSpPr txBox="1">
            <a:spLocks/>
          </p:cNvSpPr>
          <p:nvPr/>
        </p:nvSpPr>
        <p:spPr>
          <a:xfrm>
            <a:off x="901337" y="382201"/>
            <a:ext cx="10515600" cy="132556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accent4">
                    <a:lumMod val="75000"/>
                  </a:schemeClr>
                </a:solidFill>
                <a:latin typeface="Garamond" panose="02020404030301010803" pitchFamily="18" charset="0"/>
                <a:ea typeface="+mn-lt"/>
                <a:cs typeface="+mn-lt"/>
              </a:rPr>
              <a:t>Compliance</a:t>
            </a:r>
            <a:endParaRPr lang="en-US" b="1" dirty="0">
              <a:solidFill>
                <a:schemeClr val="accent4">
                  <a:lumMod val="75000"/>
                </a:schemeClr>
              </a:solidFill>
              <a:latin typeface="Garamond" panose="02020404030301010803" pitchFamily="18" charset="0"/>
            </a:endParaRPr>
          </a:p>
        </p:txBody>
      </p:sp>
      <p:sp>
        <p:nvSpPr>
          <p:cNvPr id="6" name="TextBox 5">
            <a:extLst>
              <a:ext uri="{FF2B5EF4-FFF2-40B4-BE49-F238E27FC236}">
                <a16:creationId xmlns:a16="http://schemas.microsoft.com/office/drawing/2014/main" id="{B28316ED-722A-302B-91C7-1186F2952D97}"/>
              </a:ext>
            </a:extLst>
          </p:cNvPr>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7" name="Content Placeholder 4">
            <a:extLst>
              <a:ext uri="{FF2B5EF4-FFF2-40B4-BE49-F238E27FC236}">
                <a16:creationId xmlns:a16="http://schemas.microsoft.com/office/drawing/2014/main" id="{9C9D62DF-CF4D-5437-2196-8952BD2DC0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sp>
        <p:nvSpPr>
          <p:cNvPr id="11" name="Rectangle 1">
            <a:extLst>
              <a:ext uri="{FF2B5EF4-FFF2-40B4-BE49-F238E27FC236}">
                <a16:creationId xmlns:a16="http://schemas.microsoft.com/office/drawing/2014/main" id="{4B1827A3-AF65-1905-1DD9-17224E10F310}"/>
              </a:ext>
            </a:extLst>
          </p:cNvPr>
          <p:cNvSpPr>
            <a:spLocks noChangeArrowheads="1"/>
          </p:cNvSpPr>
          <p:nvPr/>
        </p:nvSpPr>
        <p:spPr bwMode="auto">
          <a:xfrm>
            <a:off x="703263" y="1875137"/>
            <a:ext cx="9580245" cy="4293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nSpc>
                <a:spcPct val="90000"/>
              </a:lnSpc>
              <a:spcBef>
                <a:spcPts val="1000"/>
              </a:spcBef>
            </a:pPr>
            <a:r>
              <a:rPr lang="en-US" sz="2000" b="1" dirty="0">
                <a:solidFill>
                  <a:schemeClr val="accent4">
                    <a:lumMod val="75000"/>
                  </a:schemeClr>
                </a:solidFill>
                <a:latin typeface="Lato-Black"/>
                <a:cs typeface="Calibri"/>
              </a:rPr>
              <a:t>Principles of compliance</a:t>
            </a:r>
            <a:endParaRPr lang="en-US" sz="2000" dirty="0">
              <a:solidFill>
                <a:schemeClr val="accent4">
                  <a:lumMod val="75000"/>
                </a:schemeClr>
              </a:solidFill>
              <a:latin typeface="Lato-Black"/>
              <a:ea typeface="+mn-lt"/>
              <a:cs typeface="+mn-lt"/>
            </a:endParaRPr>
          </a:p>
          <a:p>
            <a:pPr>
              <a:lnSpc>
                <a:spcPct val="90000"/>
              </a:lnSpc>
              <a:spcBef>
                <a:spcPts val="1000"/>
              </a:spcBef>
            </a:pPr>
            <a:r>
              <a:rPr lang="en-US" sz="2000" b="1" dirty="0">
                <a:solidFill>
                  <a:schemeClr val="accent4">
                    <a:lumMod val="75000"/>
                  </a:schemeClr>
                </a:solidFill>
                <a:latin typeface="Lato-Black"/>
                <a:cs typeface="Calibri"/>
              </a:rPr>
              <a:t>For age 4 -16</a:t>
            </a:r>
            <a:endParaRPr lang="en-US" sz="2000" dirty="0">
              <a:solidFill>
                <a:schemeClr val="accent4">
                  <a:lumMod val="75000"/>
                </a:schemeClr>
              </a:solidFill>
              <a:latin typeface="Lato-Black"/>
              <a:ea typeface="+mn-lt"/>
              <a:cs typeface="+mn-lt"/>
            </a:endParaRPr>
          </a:p>
          <a:p>
            <a:pPr marL="285750" indent="-285750">
              <a:lnSpc>
                <a:spcPct val="90000"/>
              </a:lnSpc>
              <a:spcBef>
                <a:spcPts val="1000"/>
              </a:spcBef>
              <a:buFont typeface="Arial"/>
              <a:buChar char="•"/>
            </a:pPr>
            <a:r>
              <a:rPr lang="en-US" sz="2000" dirty="0">
                <a:solidFill>
                  <a:schemeClr val="accent4">
                    <a:lumMod val="75000"/>
                  </a:schemeClr>
                </a:solidFill>
                <a:latin typeface="Lato-Black"/>
                <a:cs typeface="Calibri"/>
              </a:rPr>
              <a:t>The Bishops require that Catholic school leaders ensure that:</a:t>
            </a:r>
            <a:endParaRPr lang="en-US" sz="2000" dirty="0">
              <a:solidFill>
                <a:schemeClr val="accent4">
                  <a:lumMod val="75000"/>
                </a:schemeClr>
              </a:solidFill>
              <a:latin typeface="Lato-Black"/>
              <a:ea typeface="+mn-lt"/>
              <a:cs typeface="+mn-lt"/>
            </a:endParaRPr>
          </a:p>
          <a:p>
            <a:pPr marL="285750" indent="-285750">
              <a:lnSpc>
                <a:spcPct val="90000"/>
              </a:lnSpc>
              <a:spcBef>
                <a:spcPts val="1000"/>
              </a:spcBef>
              <a:buFont typeface="Arial"/>
              <a:buChar char="•"/>
            </a:pPr>
            <a:r>
              <a:rPr lang="en-US" sz="2000" dirty="0">
                <a:solidFill>
                  <a:schemeClr val="accent4">
                    <a:lumMod val="75000"/>
                  </a:schemeClr>
                </a:solidFill>
                <a:latin typeface="Lato-Black"/>
                <a:cs typeface="Calibri"/>
              </a:rPr>
              <a:t>Religious Education be taught for a specified portion of each repeating cycle of the regular school timetable in each year of compulsory schooling;</a:t>
            </a:r>
            <a:endParaRPr lang="en-US" sz="2000" dirty="0">
              <a:solidFill>
                <a:schemeClr val="accent4">
                  <a:lumMod val="75000"/>
                </a:schemeClr>
              </a:solidFill>
              <a:latin typeface="Lato-Black"/>
              <a:ea typeface="+mn-lt"/>
              <a:cs typeface="+mn-lt"/>
            </a:endParaRPr>
          </a:p>
          <a:p>
            <a:pPr marL="285750" indent="-285750">
              <a:lnSpc>
                <a:spcPct val="90000"/>
              </a:lnSpc>
              <a:spcBef>
                <a:spcPts val="1000"/>
              </a:spcBef>
              <a:buFont typeface="Arial"/>
              <a:buChar char="•"/>
            </a:pPr>
            <a:r>
              <a:rPr lang="en-US" sz="2000" dirty="0">
                <a:solidFill>
                  <a:schemeClr val="accent4">
                    <a:lumMod val="75000"/>
                  </a:schemeClr>
                </a:solidFill>
                <a:latin typeface="Lato-Black"/>
                <a:cs typeface="Calibri"/>
              </a:rPr>
              <a:t>the amount of time must constitute at least 10% of this repeating cycle.</a:t>
            </a:r>
            <a:endParaRPr lang="en-US" sz="2000" dirty="0">
              <a:solidFill>
                <a:schemeClr val="accent4">
                  <a:lumMod val="75000"/>
                </a:schemeClr>
              </a:solidFill>
              <a:latin typeface="Lato-Black"/>
              <a:ea typeface="+mn-lt"/>
              <a:cs typeface="+mn-lt"/>
            </a:endParaRPr>
          </a:p>
          <a:p>
            <a:pPr>
              <a:lnSpc>
                <a:spcPct val="90000"/>
              </a:lnSpc>
              <a:spcBef>
                <a:spcPts val="1000"/>
              </a:spcBef>
            </a:pPr>
            <a:r>
              <a:rPr lang="en-US" sz="2000" b="1" dirty="0">
                <a:solidFill>
                  <a:schemeClr val="accent4">
                    <a:lumMod val="75000"/>
                  </a:schemeClr>
                </a:solidFill>
                <a:latin typeface="Lato-Black"/>
                <a:cs typeface="Calibri"/>
              </a:rPr>
              <a:t>For age 16-19</a:t>
            </a:r>
            <a:endParaRPr lang="en-US" sz="2000" dirty="0">
              <a:solidFill>
                <a:schemeClr val="accent4">
                  <a:lumMod val="75000"/>
                </a:schemeClr>
              </a:solidFill>
              <a:latin typeface="Lato-Black"/>
              <a:ea typeface="+mn-lt"/>
              <a:cs typeface="+mn-lt"/>
            </a:endParaRPr>
          </a:p>
          <a:p>
            <a:pPr marL="285750" indent="-285750">
              <a:lnSpc>
                <a:spcPct val="90000"/>
              </a:lnSpc>
              <a:spcBef>
                <a:spcPts val="1000"/>
              </a:spcBef>
              <a:buFont typeface="Arial"/>
              <a:buChar char="•"/>
            </a:pPr>
            <a:r>
              <a:rPr lang="en-US" sz="2000" dirty="0">
                <a:solidFill>
                  <a:schemeClr val="accent4">
                    <a:lumMod val="75000"/>
                  </a:schemeClr>
                </a:solidFill>
                <a:latin typeface="Lato-Black"/>
                <a:cs typeface="Calibri"/>
              </a:rPr>
              <a:t>The Bishops require that Catholic school leaders ensure that:</a:t>
            </a:r>
            <a:endParaRPr lang="en-US" sz="2000" dirty="0">
              <a:solidFill>
                <a:schemeClr val="accent4">
                  <a:lumMod val="75000"/>
                </a:schemeClr>
              </a:solidFill>
              <a:latin typeface="Lato-Black"/>
              <a:ea typeface="+mn-lt"/>
              <a:cs typeface="+mn-lt"/>
            </a:endParaRPr>
          </a:p>
          <a:p>
            <a:pPr marL="285750" indent="-285750">
              <a:lnSpc>
                <a:spcPct val="90000"/>
              </a:lnSpc>
              <a:spcBef>
                <a:spcPts val="1000"/>
              </a:spcBef>
              <a:buFont typeface="Arial"/>
              <a:buChar char="•"/>
            </a:pPr>
            <a:r>
              <a:rPr lang="en-US" sz="2000" dirty="0">
                <a:solidFill>
                  <a:schemeClr val="accent4">
                    <a:lumMod val="75000"/>
                  </a:schemeClr>
                </a:solidFill>
                <a:latin typeface="Lato-Black"/>
                <a:cs typeface="Calibri"/>
              </a:rPr>
              <a:t>Religious Education be taught for a specified portion of each repeating cycle of </a:t>
            </a:r>
            <a:endParaRPr lang="en-US" sz="2000" dirty="0">
              <a:solidFill>
                <a:schemeClr val="accent4">
                  <a:lumMod val="75000"/>
                </a:schemeClr>
              </a:solidFill>
              <a:latin typeface="Lato-Black"/>
              <a:cs typeface="Arial"/>
            </a:endParaRPr>
          </a:p>
          <a:p>
            <a:pPr>
              <a:lnSpc>
                <a:spcPct val="90000"/>
              </a:lnSpc>
              <a:spcBef>
                <a:spcPts val="1000"/>
              </a:spcBef>
            </a:pPr>
            <a:r>
              <a:rPr lang="en-US" sz="2000" dirty="0">
                <a:solidFill>
                  <a:schemeClr val="accent4">
                    <a:lumMod val="75000"/>
                  </a:schemeClr>
                </a:solidFill>
                <a:latin typeface="Lato-Black"/>
                <a:cs typeface="Calibri"/>
              </a:rPr>
              <a:t>    the regular school timetable in each year of sixth form; the amount of time must      </a:t>
            </a:r>
          </a:p>
          <a:p>
            <a:pPr>
              <a:lnSpc>
                <a:spcPct val="90000"/>
              </a:lnSpc>
              <a:spcBef>
                <a:spcPts val="1000"/>
              </a:spcBef>
            </a:pPr>
            <a:r>
              <a:rPr lang="en-US" sz="2000" dirty="0">
                <a:solidFill>
                  <a:schemeClr val="accent4">
                    <a:lumMod val="75000"/>
                  </a:schemeClr>
                </a:solidFill>
                <a:latin typeface="Lato-Black"/>
                <a:cs typeface="Calibri"/>
              </a:rPr>
              <a:t>    constitute 5% of this repeating cycle.</a:t>
            </a:r>
            <a:endParaRPr lang="en-GB" sz="2000" dirty="0">
              <a:solidFill>
                <a:schemeClr val="accent4">
                  <a:lumMod val="75000"/>
                </a:schemeClr>
              </a:solidFill>
              <a:latin typeface="Lato-Black"/>
            </a:endParaRPr>
          </a:p>
        </p:txBody>
      </p:sp>
    </p:spTree>
    <p:extLst>
      <p:ext uri="{BB962C8B-B14F-4D97-AF65-F5344CB8AC3E}">
        <p14:creationId xmlns:p14="http://schemas.microsoft.com/office/powerpoint/2010/main" val="1404794429"/>
      </p:ext>
    </p:extLst>
  </p:cSld>
  <p:clrMapOvr>
    <a:masterClrMapping/>
  </p:clrMapOvr>
  <p:transition spd="slow">
    <p:push di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EC7887-7544-DE74-BD82-9965FFA68E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32E4D5-64DE-6B34-5942-E0D5EBC96067}"/>
              </a:ext>
            </a:extLst>
          </p:cNvPr>
          <p:cNvSpPr>
            <a:spLocks noGrp="1"/>
          </p:cNvSpPr>
          <p:nvPr>
            <p:ph type="title"/>
          </p:nvPr>
        </p:nvSpPr>
        <p:spPr/>
        <p:txBody>
          <a:bodyPr/>
          <a:lstStyle/>
          <a:p>
            <a:endParaRPr lang="en-GB" dirty="0"/>
          </a:p>
        </p:txBody>
      </p:sp>
      <p:sp>
        <p:nvSpPr>
          <p:cNvPr id="5" name="Title 1">
            <a:extLst>
              <a:ext uri="{FF2B5EF4-FFF2-40B4-BE49-F238E27FC236}">
                <a16:creationId xmlns:a16="http://schemas.microsoft.com/office/drawing/2014/main" id="{66AD4776-B96C-2ECA-3D2B-7972FCBA340F}"/>
              </a:ext>
            </a:extLst>
          </p:cNvPr>
          <p:cNvSpPr txBox="1">
            <a:spLocks/>
          </p:cNvSpPr>
          <p:nvPr/>
        </p:nvSpPr>
        <p:spPr>
          <a:xfrm>
            <a:off x="901337" y="382201"/>
            <a:ext cx="10515600" cy="132556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accent4">
                    <a:lumMod val="75000"/>
                  </a:schemeClr>
                </a:solidFill>
                <a:latin typeface="Garamond" panose="02020404030301010803" pitchFamily="18" charset="0"/>
                <a:ea typeface="+mn-lt"/>
                <a:cs typeface="+mn-lt"/>
              </a:rPr>
              <a:t>Compliance</a:t>
            </a:r>
            <a:endParaRPr lang="en-US" b="1" dirty="0">
              <a:solidFill>
                <a:schemeClr val="accent4">
                  <a:lumMod val="75000"/>
                </a:schemeClr>
              </a:solidFill>
              <a:latin typeface="Garamond" panose="02020404030301010803" pitchFamily="18" charset="0"/>
            </a:endParaRPr>
          </a:p>
        </p:txBody>
      </p:sp>
      <p:sp>
        <p:nvSpPr>
          <p:cNvPr id="6" name="TextBox 5">
            <a:extLst>
              <a:ext uri="{FF2B5EF4-FFF2-40B4-BE49-F238E27FC236}">
                <a16:creationId xmlns:a16="http://schemas.microsoft.com/office/drawing/2014/main" id="{9E893112-A37A-56DF-F29C-E5F83E165A03}"/>
              </a:ext>
            </a:extLst>
          </p:cNvPr>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7" name="Content Placeholder 4">
            <a:extLst>
              <a:ext uri="{FF2B5EF4-FFF2-40B4-BE49-F238E27FC236}">
                <a16:creationId xmlns:a16="http://schemas.microsoft.com/office/drawing/2014/main" id="{E5075D53-49D1-759E-6EB8-2E18FB0B7D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sp>
        <p:nvSpPr>
          <p:cNvPr id="11" name="Rectangle 1">
            <a:extLst>
              <a:ext uri="{FF2B5EF4-FFF2-40B4-BE49-F238E27FC236}">
                <a16:creationId xmlns:a16="http://schemas.microsoft.com/office/drawing/2014/main" id="{4AB817B7-4602-6181-2956-836FE7262A5E}"/>
              </a:ext>
            </a:extLst>
          </p:cNvPr>
          <p:cNvSpPr>
            <a:spLocks noChangeArrowheads="1"/>
          </p:cNvSpPr>
          <p:nvPr/>
        </p:nvSpPr>
        <p:spPr bwMode="auto">
          <a:xfrm>
            <a:off x="901337" y="1996676"/>
            <a:ext cx="105874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nSpc>
                <a:spcPct val="90000"/>
              </a:lnSpc>
              <a:spcBef>
                <a:spcPts val="1000"/>
              </a:spcBef>
            </a:pPr>
            <a:r>
              <a:rPr lang="en-GB" sz="3200" dirty="0">
                <a:solidFill>
                  <a:schemeClr val="accent4">
                    <a:lumMod val="75000"/>
                  </a:schemeClr>
                </a:solidFill>
                <a:latin typeface="Lato-Black"/>
              </a:rPr>
              <a:t>* Bishops’ Memorandum regarding reserved posts and secondary teachers of Religious Education</a:t>
            </a:r>
            <a:br>
              <a:rPr lang="en-GB" sz="3200" dirty="0">
                <a:solidFill>
                  <a:schemeClr val="accent4">
                    <a:lumMod val="75000"/>
                  </a:schemeClr>
                </a:solidFill>
                <a:latin typeface="Lato-Black"/>
              </a:rPr>
            </a:br>
            <a:br>
              <a:rPr lang="en-GB" sz="3200" dirty="0">
                <a:solidFill>
                  <a:schemeClr val="accent4">
                    <a:lumMod val="75000"/>
                  </a:schemeClr>
                </a:solidFill>
                <a:latin typeface="Lato-Black"/>
              </a:rPr>
            </a:br>
            <a:r>
              <a:rPr lang="en-GB" sz="3200" dirty="0">
                <a:solidFill>
                  <a:schemeClr val="accent4">
                    <a:lumMod val="75000"/>
                  </a:schemeClr>
                </a:solidFill>
                <a:latin typeface="Lato-Black"/>
              </a:rPr>
              <a:t>* Directives of the Bishop – for example the use of the </a:t>
            </a:r>
            <a:r>
              <a:rPr lang="en-GB" sz="3200" i="1" dirty="0">
                <a:solidFill>
                  <a:schemeClr val="accent4">
                    <a:lumMod val="75000"/>
                  </a:schemeClr>
                </a:solidFill>
                <a:latin typeface="Lato-Black"/>
              </a:rPr>
              <a:t>Come and See </a:t>
            </a:r>
            <a:r>
              <a:rPr lang="en-GB" sz="3200" dirty="0">
                <a:solidFill>
                  <a:schemeClr val="accent4">
                    <a:lumMod val="75000"/>
                  </a:schemeClr>
                </a:solidFill>
                <a:latin typeface="Lato-Black"/>
              </a:rPr>
              <a:t>programme and  appropriate GCSE courses</a:t>
            </a:r>
          </a:p>
        </p:txBody>
      </p:sp>
    </p:spTree>
    <p:extLst>
      <p:ext uri="{BB962C8B-B14F-4D97-AF65-F5344CB8AC3E}">
        <p14:creationId xmlns:p14="http://schemas.microsoft.com/office/powerpoint/2010/main" val="3297663695"/>
      </p:ext>
    </p:extLst>
  </p:cSld>
  <p:clrMapOvr>
    <a:masterClrMapping/>
  </p:clrMapOvr>
  <p:transition spd="slow">
    <p:push di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700338" y="915989"/>
            <a:ext cx="6799262" cy="1303337"/>
          </a:xfrm>
        </p:spPr>
        <p:txBody>
          <a:bodyPr/>
          <a:lstStyle/>
          <a:p>
            <a:pPr eaLnBrk="1" hangingPunct="1"/>
            <a:r>
              <a:rPr lang="en-GB" altLang="en-US" dirty="0">
                <a:ln>
                  <a:noFill/>
                </a:ln>
              </a:rPr>
              <a:t>The Synoptic Problem</a:t>
            </a:r>
          </a:p>
        </p:txBody>
      </p:sp>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sp>
        <p:nvSpPr>
          <p:cNvPr id="8" name="Title 1"/>
          <p:cNvSpPr txBox="1">
            <a:spLocks/>
          </p:cNvSpPr>
          <p:nvPr/>
        </p:nvSpPr>
        <p:spPr>
          <a:xfrm>
            <a:off x="1045030" y="915989"/>
            <a:ext cx="10443706" cy="1091872"/>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solidFill>
                  <a:schemeClr val="accent4">
                    <a:lumMod val="75000"/>
                  </a:schemeClr>
                </a:solidFill>
              </a:rPr>
              <a:t>Preparation</a:t>
            </a:r>
            <a:endParaRPr lang="en-GB" b="1" dirty="0">
              <a:solidFill>
                <a:schemeClr val="accent4">
                  <a:lumMod val="75000"/>
                </a:schemeClr>
              </a:solidFill>
              <a:latin typeface="Garamond" panose="02020404030301010803" pitchFamily="18" charset="0"/>
            </a:endParaRPr>
          </a:p>
        </p:txBody>
      </p:sp>
      <p:sp>
        <p:nvSpPr>
          <p:cNvPr id="9" name="Rectangle 3"/>
          <p:cNvSpPr txBox="1">
            <a:spLocks noChangeArrowheads="1"/>
          </p:cNvSpPr>
          <p:nvPr/>
        </p:nvSpPr>
        <p:spPr>
          <a:xfrm>
            <a:off x="1502229" y="2370952"/>
            <a:ext cx="10443707" cy="42080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altLang="en-US" sz="3200" dirty="0">
              <a:solidFill>
                <a:schemeClr val="accent4">
                  <a:lumMod val="75000"/>
                </a:schemeClr>
              </a:solidFill>
            </a:endParaRPr>
          </a:p>
        </p:txBody>
      </p:sp>
      <p:sp>
        <p:nvSpPr>
          <p:cNvPr id="4" name="Rectangle 2"/>
          <p:cNvSpPr>
            <a:spLocks noGrp="1" noChangeArrowheads="1"/>
          </p:cNvSpPr>
          <p:nvPr>
            <p:ph sz="half" idx="1"/>
          </p:nvPr>
        </p:nvSpPr>
        <p:spPr bwMode="auto">
          <a:xfrm>
            <a:off x="838200" y="2592851"/>
            <a:ext cx="11107736" cy="3194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GB" dirty="0">
                <a:solidFill>
                  <a:schemeClr val="accent4">
                    <a:lumMod val="75000"/>
                  </a:schemeClr>
                </a:solidFill>
                <a:latin typeface="Lato-Black"/>
              </a:rPr>
              <a:t>All documentation that schools need for the inspection, including the latest version of the handbook with the appendices for different contexts, the CSED, parents and staff questionnaires and the post inspection survey can be found at</a:t>
            </a:r>
          </a:p>
          <a:p>
            <a:r>
              <a:rPr lang="en-GB" dirty="0">
                <a:solidFill>
                  <a:schemeClr val="accent4">
                    <a:lumMod val="75000"/>
                  </a:schemeClr>
                </a:solidFill>
                <a:latin typeface="Lato-Black"/>
                <a:hlinkClick r:id="rId3"/>
              </a:rPr>
              <a:t>https://www.catholiceducation.org.uk/catholic-schools-inspectorate/schools</a:t>
            </a:r>
            <a:r>
              <a:rPr lang="en-GB" dirty="0">
                <a:solidFill>
                  <a:schemeClr val="accent4">
                    <a:lumMod val="75000"/>
                  </a:schemeClr>
                </a:solidFill>
                <a:latin typeface="Lato-Black"/>
              </a:rPr>
              <a:t>  </a:t>
            </a:r>
          </a:p>
          <a:p>
            <a:pPr marL="0" indent="0">
              <a:buNone/>
            </a:pPr>
            <a:endParaRPr lang="en-GB" dirty="0">
              <a:solidFill>
                <a:schemeClr val="accent4">
                  <a:lumMod val="75000"/>
                </a:schemeClr>
              </a:solidFill>
              <a:latin typeface="Lato-Black"/>
            </a:endParaRPr>
          </a:p>
          <a:p>
            <a:r>
              <a:rPr kumimoji="0" lang="en-GB" altLang="en-US" b="0" i="0" u="none" strike="noStrike" cap="none" normalizeH="0" baseline="0" dirty="0">
                <a:ln>
                  <a:noFill/>
                </a:ln>
                <a:solidFill>
                  <a:schemeClr val="accent4">
                    <a:lumMod val="75000"/>
                  </a:schemeClr>
                </a:solidFill>
                <a:effectLst/>
                <a:latin typeface="Lato-Black"/>
              </a:rPr>
              <a:t>There is also a useful ‘Comparative Grade Descriptor’ document.</a:t>
            </a:r>
          </a:p>
        </p:txBody>
      </p:sp>
    </p:spTree>
    <p:extLst>
      <p:ext uri="{BB962C8B-B14F-4D97-AF65-F5344CB8AC3E}">
        <p14:creationId xmlns:p14="http://schemas.microsoft.com/office/powerpoint/2010/main" val="221001781"/>
      </p:ext>
    </p:extLst>
  </p:cSld>
  <p:clrMapOvr>
    <a:masterClrMapping/>
  </p:clrMapOvr>
  <p:transition spd="slow">
    <p:push dir="u"/>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700338" y="915989"/>
            <a:ext cx="6799262" cy="1303337"/>
          </a:xfrm>
        </p:spPr>
        <p:txBody>
          <a:bodyPr/>
          <a:lstStyle/>
          <a:p>
            <a:pPr eaLnBrk="1" hangingPunct="1"/>
            <a:r>
              <a:rPr lang="en-GB" altLang="en-US" dirty="0">
                <a:ln>
                  <a:noFill/>
                </a:ln>
              </a:rPr>
              <a:t>The Synoptic Problem</a:t>
            </a:r>
          </a:p>
        </p:txBody>
      </p:sp>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sp>
        <p:nvSpPr>
          <p:cNvPr id="8" name="Title 1"/>
          <p:cNvSpPr txBox="1">
            <a:spLocks/>
          </p:cNvSpPr>
          <p:nvPr/>
        </p:nvSpPr>
        <p:spPr>
          <a:xfrm>
            <a:off x="1045030" y="915989"/>
            <a:ext cx="10443706" cy="1091872"/>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solidFill>
                  <a:schemeClr val="accent4">
                    <a:lumMod val="75000"/>
                  </a:schemeClr>
                </a:solidFill>
              </a:rPr>
              <a:t>Process</a:t>
            </a:r>
            <a:endParaRPr lang="en-GB" b="1" dirty="0">
              <a:solidFill>
                <a:schemeClr val="accent4">
                  <a:lumMod val="75000"/>
                </a:schemeClr>
              </a:solidFill>
              <a:latin typeface="Garamond" panose="02020404030301010803" pitchFamily="18" charset="0"/>
            </a:endParaRPr>
          </a:p>
        </p:txBody>
      </p:sp>
      <p:sp>
        <p:nvSpPr>
          <p:cNvPr id="9" name="Rectangle 3"/>
          <p:cNvSpPr txBox="1">
            <a:spLocks noChangeArrowheads="1"/>
          </p:cNvSpPr>
          <p:nvPr/>
        </p:nvSpPr>
        <p:spPr>
          <a:xfrm>
            <a:off x="1035279" y="2365437"/>
            <a:ext cx="10443707" cy="42080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altLang="en-US" sz="3200" dirty="0">
              <a:solidFill>
                <a:schemeClr val="accent4">
                  <a:lumMod val="75000"/>
                </a:schemeClr>
              </a:solidFill>
            </a:endParaRPr>
          </a:p>
        </p:txBody>
      </p:sp>
      <p:sp>
        <p:nvSpPr>
          <p:cNvPr id="4" name="Rectangle 2"/>
          <p:cNvSpPr>
            <a:spLocks noGrp="1" noChangeArrowheads="1"/>
          </p:cNvSpPr>
          <p:nvPr>
            <p:ph sz="half" idx="1"/>
          </p:nvPr>
        </p:nvSpPr>
        <p:spPr bwMode="auto">
          <a:xfrm>
            <a:off x="713014" y="2719151"/>
            <a:ext cx="11330049" cy="2492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Char char="•"/>
              <a:tabLst/>
            </a:pPr>
            <a:r>
              <a:rPr lang="en-GB" altLang="en-US" sz="3200" dirty="0">
                <a:solidFill>
                  <a:schemeClr val="accent4">
                    <a:lumMod val="75000"/>
                  </a:schemeClr>
                </a:solidFill>
                <a:latin typeface="Lato-Black"/>
              </a:rPr>
              <a:t> For most schools, inspections will be 2 days long</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en-US" sz="3200" b="0" i="0" u="none" strike="noStrike" cap="none" normalizeH="0" dirty="0">
                <a:ln>
                  <a:noFill/>
                </a:ln>
                <a:solidFill>
                  <a:schemeClr val="accent4">
                    <a:lumMod val="75000"/>
                  </a:schemeClr>
                </a:solidFill>
                <a:effectLst/>
                <a:latin typeface="Lato-Black"/>
              </a:rPr>
              <a:t> For most primary schools there will be 2 inspectors</a:t>
            </a:r>
          </a:p>
          <a:p>
            <a:pPr marL="0" marR="0" lvl="0" indent="0" algn="l" defTabSz="914400" rtl="0" eaLnBrk="0" fontAlgn="base" latinLnBrk="0" hangingPunct="0">
              <a:lnSpc>
                <a:spcPct val="100000"/>
              </a:lnSpc>
              <a:spcBef>
                <a:spcPct val="0"/>
              </a:spcBef>
              <a:spcAft>
                <a:spcPct val="0"/>
              </a:spcAft>
              <a:buClrTx/>
              <a:buSzTx/>
              <a:buFontTx/>
              <a:buChar char="•"/>
              <a:tabLst/>
            </a:pPr>
            <a:r>
              <a:rPr lang="en-GB" altLang="en-US" sz="3200" dirty="0">
                <a:solidFill>
                  <a:schemeClr val="accent4">
                    <a:lumMod val="75000"/>
                  </a:schemeClr>
                </a:solidFill>
                <a:latin typeface="Lato-Black"/>
              </a:rPr>
              <a:t> For most secondary schools there will be 3 inspectors </a:t>
            </a:r>
            <a:endParaRPr kumimoji="0" lang="en-GB" altLang="en-US" sz="3200" b="0" i="0" u="none" strike="noStrike" cap="none" normalizeH="0" dirty="0">
              <a:ln>
                <a:noFill/>
              </a:ln>
              <a:solidFill>
                <a:schemeClr val="accent4">
                  <a:lumMod val="75000"/>
                </a:schemeClr>
              </a:solidFill>
              <a:effectLst/>
              <a:latin typeface="Lato-Black"/>
            </a:endParaRPr>
          </a:p>
          <a:p>
            <a:pPr marL="0" marR="0" lvl="0" indent="0" algn="l" defTabSz="914400" rtl="0" eaLnBrk="0" fontAlgn="base" latinLnBrk="0" hangingPunct="0">
              <a:lnSpc>
                <a:spcPct val="100000"/>
              </a:lnSpc>
              <a:spcBef>
                <a:spcPct val="0"/>
              </a:spcBef>
              <a:spcAft>
                <a:spcPct val="0"/>
              </a:spcAft>
              <a:buClrTx/>
              <a:buSzTx/>
              <a:buFontTx/>
              <a:buChar char="•"/>
              <a:tabLst/>
            </a:pPr>
            <a:r>
              <a:rPr lang="en-GB" altLang="en-US" sz="3200" dirty="0">
                <a:solidFill>
                  <a:schemeClr val="accent4">
                    <a:lumMod val="75000"/>
                  </a:schemeClr>
                </a:solidFill>
                <a:latin typeface="Lato-Black"/>
              </a:rPr>
              <a:t> ‘Tariff’’ for number of inspectors according to school size</a:t>
            </a:r>
            <a:endParaRPr kumimoji="0" lang="en-GB" altLang="en-US" sz="3200" b="0" i="0" u="none" strike="noStrike" cap="none" normalizeH="0" baseline="0" dirty="0">
              <a:ln>
                <a:noFill/>
              </a:ln>
              <a:solidFill>
                <a:schemeClr val="accent4">
                  <a:lumMod val="75000"/>
                </a:schemeClr>
              </a:solidFill>
              <a:effectLst/>
              <a:latin typeface="Lato-Black"/>
            </a:endParaRPr>
          </a:p>
          <a:p>
            <a:pPr marL="0" marR="0" lvl="0" indent="0" algn="l" defTabSz="914400" rtl="0" eaLnBrk="0" fontAlgn="base" latinLnBrk="0" hangingPunct="0">
              <a:lnSpc>
                <a:spcPct val="100000"/>
              </a:lnSpc>
              <a:spcBef>
                <a:spcPct val="0"/>
              </a:spcBef>
              <a:spcAft>
                <a:spcPct val="0"/>
              </a:spcAft>
              <a:buClrTx/>
              <a:buSzTx/>
              <a:buNone/>
              <a:tabLst/>
            </a:pPr>
            <a:endParaRPr kumimoji="0" lang="en-GB" altLang="en-US" b="0" i="0" u="none" strike="noStrike" cap="none" normalizeH="0" baseline="0" dirty="0">
              <a:ln>
                <a:noFill/>
              </a:ln>
              <a:solidFill>
                <a:schemeClr val="accent4">
                  <a:lumMod val="75000"/>
                </a:schemeClr>
              </a:solidFill>
              <a:effectLst/>
              <a:latin typeface="Arial" panose="020B0604020202020204" pitchFamily="34" charset="0"/>
            </a:endParaRPr>
          </a:p>
        </p:txBody>
      </p:sp>
    </p:spTree>
    <p:extLst>
      <p:ext uri="{BB962C8B-B14F-4D97-AF65-F5344CB8AC3E}">
        <p14:creationId xmlns:p14="http://schemas.microsoft.com/office/powerpoint/2010/main" val="2013227547"/>
      </p:ext>
    </p:extLst>
  </p:cSld>
  <p:clrMapOvr>
    <a:masterClrMapping/>
  </p:clrMapOvr>
  <p:transition spd="slow">
    <p:push dir="u"/>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70E404-CF97-A995-FCA0-F16C6EB73BA8}"/>
            </a:ext>
          </a:extLst>
        </p:cNvPr>
        <p:cNvGrpSpPr/>
        <p:nvPr/>
      </p:nvGrpSpPr>
      <p:grpSpPr>
        <a:xfrm>
          <a:off x="0" y="0"/>
          <a:ext cx="0" cy="0"/>
          <a:chOff x="0" y="0"/>
          <a:chExt cx="0" cy="0"/>
        </a:xfrm>
      </p:grpSpPr>
      <p:sp>
        <p:nvSpPr>
          <p:cNvPr id="17410" name="Rectangle 2">
            <a:extLst>
              <a:ext uri="{FF2B5EF4-FFF2-40B4-BE49-F238E27FC236}">
                <a16:creationId xmlns:a16="http://schemas.microsoft.com/office/drawing/2014/main" id="{6FF4F37E-575B-72FF-9F85-541EBE83B496}"/>
              </a:ext>
            </a:extLst>
          </p:cNvPr>
          <p:cNvSpPr>
            <a:spLocks noGrp="1" noChangeArrowheads="1"/>
          </p:cNvSpPr>
          <p:nvPr>
            <p:ph type="title"/>
          </p:nvPr>
        </p:nvSpPr>
        <p:spPr>
          <a:xfrm>
            <a:off x="2700338" y="915989"/>
            <a:ext cx="6799262" cy="1303337"/>
          </a:xfrm>
        </p:spPr>
        <p:txBody>
          <a:bodyPr/>
          <a:lstStyle/>
          <a:p>
            <a:pPr eaLnBrk="1" hangingPunct="1"/>
            <a:r>
              <a:rPr lang="en-GB" altLang="en-US" dirty="0">
                <a:ln>
                  <a:noFill/>
                </a:ln>
              </a:rPr>
              <a:t>The Synoptic Problem</a:t>
            </a:r>
          </a:p>
        </p:txBody>
      </p:sp>
      <p:sp>
        <p:nvSpPr>
          <p:cNvPr id="6" name="TextBox 5">
            <a:extLst>
              <a:ext uri="{FF2B5EF4-FFF2-40B4-BE49-F238E27FC236}">
                <a16:creationId xmlns:a16="http://schemas.microsoft.com/office/drawing/2014/main" id="{CDB46E5D-9651-C5B4-5A93-AB5C9841AAEC}"/>
              </a:ext>
            </a:extLst>
          </p:cNvPr>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7" name="Content Placeholder 4">
            <a:extLst>
              <a:ext uri="{FF2B5EF4-FFF2-40B4-BE49-F238E27FC236}">
                <a16:creationId xmlns:a16="http://schemas.microsoft.com/office/drawing/2014/main" id="{CBBF6144-2F30-666B-583E-7A5095E8E6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sp>
        <p:nvSpPr>
          <p:cNvPr id="8" name="Title 1">
            <a:extLst>
              <a:ext uri="{FF2B5EF4-FFF2-40B4-BE49-F238E27FC236}">
                <a16:creationId xmlns:a16="http://schemas.microsoft.com/office/drawing/2014/main" id="{5CFC8596-6A64-6956-2879-D927F7982D0A}"/>
              </a:ext>
            </a:extLst>
          </p:cNvPr>
          <p:cNvSpPr txBox="1">
            <a:spLocks/>
          </p:cNvSpPr>
          <p:nvPr/>
        </p:nvSpPr>
        <p:spPr>
          <a:xfrm>
            <a:off x="1045030" y="915989"/>
            <a:ext cx="10443706" cy="1091872"/>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solidFill>
                  <a:schemeClr val="accent4">
                    <a:lumMod val="75000"/>
                  </a:schemeClr>
                </a:solidFill>
              </a:rPr>
              <a:t>Process</a:t>
            </a:r>
            <a:endParaRPr lang="en-GB" b="1" dirty="0">
              <a:solidFill>
                <a:schemeClr val="accent4">
                  <a:lumMod val="75000"/>
                </a:schemeClr>
              </a:solidFill>
              <a:latin typeface="Garamond" panose="02020404030301010803" pitchFamily="18" charset="0"/>
            </a:endParaRPr>
          </a:p>
        </p:txBody>
      </p:sp>
      <p:sp>
        <p:nvSpPr>
          <p:cNvPr id="9" name="Rectangle 3">
            <a:extLst>
              <a:ext uri="{FF2B5EF4-FFF2-40B4-BE49-F238E27FC236}">
                <a16:creationId xmlns:a16="http://schemas.microsoft.com/office/drawing/2014/main" id="{B281AB58-011B-4659-7DF5-E0921FB9FE99}"/>
              </a:ext>
            </a:extLst>
          </p:cNvPr>
          <p:cNvSpPr txBox="1">
            <a:spLocks noChangeArrowheads="1"/>
          </p:cNvSpPr>
          <p:nvPr/>
        </p:nvSpPr>
        <p:spPr>
          <a:xfrm>
            <a:off x="1502229" y="2370952"/>
            <a:ext cx="10443707" cy="42080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altLang="en-US" sz="3200" dirty="0">
              <a:solidFill>
                <a:schemeClr val="accent4">
                  <a:lumMod val="75000"/>
                </a:schemeClr>
              </a:solidFill>
            </a:endParaRPr>
          </a:p>
        </p:txBody>
      </p:sp>
      <p:sp>
        <p:nvSpPr>
          <p:cNvPr id="4" name="Rectangle 2">
            <a:extLst>
              <a:ext uri="{FF2B5EF4-FFF2-40B4-BE49-F238E27FC236}">
                <a16:creationId xmlns:a16="http://schemas.microsoft.com/office/drawing/2014/main" id="{591A50A5-916F-B90A-434F-38DEA1AC9014}"/>
              </a:ext>
            </a:extLst>
          </p:cNvPr>
          <p:cNvSpPr>
            <a:spLocks noGrp="1" noChangeArrowheads="1"/>
          </p:cNvSpPr>
          <p:nvPr>
            <p:ph sz="half" idx="1"/>
          </p:nvPr>
        </p:nvSpPr>
        <p:spPr bwMode="auto">
          <a:xfrm>
            <a:off x="838200" y="2543605"/>
            <a:ext cx="11107736" cy="3293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lvl="0" indent="0">
              <a:lnSpc>
                <a:spcPct val="100000"/>
              </a:lnSpc>
              <a:buFontTx/>
              <a:buChar char="•"/>
            </a:pPr>
            <a:r>
              <a:rPr lang="en-GB" altLang="en-US" sz="3000" dirty="0">
                <a:solidFill>
                  <a:schemeClr val="accent4">
                    <a:lumMod val="75000"/>
                  </a:schemeClr>
                </a:solidFill>
                <a:latin typeface="Lato-Black"/>
                <a:ea typeface="Times New Roman" panose="02020603050405020304" pitchFamily="18" charset="0"/>
              </a:rPr>
              <a:t>The notification period is 2 school days including the day of the call</a:t>
            </a:r>
          </a:p>
          <a:p>
            <a:pPr marL="0" lvl="0" indent="0">
              <a:lnSpc>
                <a:spcPct val="100000"/>
              </a:lnSpc>
              <a:buFontTx/>
              <a:buChar char="•"/>
            </a:pPr>
            <a:r>
              <a:rPr lang="en-GB" altLang="en-US" sz="3000" dirty="0">
                <a:solidFill>
                  <a:schemeClr val="accent4">
                    <a:lumMod val="75000"/>
                  </a:schemeClr>
                </a:solidFill>
                <a:latin typeface="Lato-Black"/>
                <a:ea typeface="Times New Roman" panose="02020603050405020304" pitchFamily="18" charset="0"/>
              </a:rPr>
              <a:t>Telephone call on Monday = Inspection on  Wednesday &amp;Thursday</a:t>
            </a:r>
          </a:p>
          <a:p>
            <a:pPr marL="0" lvl="0" indent="0">
              <a:lnSpc>
                <a:spcPct val="100000"/>
              </a:lnSpc>
              <a:buFontTx/>
              <a:buChar char="•"/>
            </a:pPr>
            <a:r>
              <a:rPr lang="en-GB" altLang="en-US" sz="3000" dirty="0">
                <a:solidFill>
                  <a:schemeClr val="accent4">
                    <a:lumMod val="75000"/>
                  </a:schemeClr>
                </a:solidFill>
                <a:latin typeface="Lato-Black"/>
                <a:ea typeface="Calibri" panose="020F0502020204030204" pitchFamily="34" charset="0"/>
              </a:rPr>
              <a:t>Telephone call on Tuesday= Inspection on Thursday and Friday</a:t>
            </a:r>
          </a:p>
          <a:p>
            <a:pPr marL="0" lvl="0" indent="0">
              <a:lnSpc>
                <a:spcPct val="100000"/>
              </a:lnSpc>
              <a:buFontTx/>
              <a:buChar char="•"/>
            </a:pPr>
            <a:r>
              <a:rPr lang="en-GB" altLang="en-US" sz="3000" dirty="0">
                <a:solidFill>
                  <a:schemeClr val="accent4">
                    <a:lumMod val="75000"/>
                  </a:schemeClr>
                </a:solidFill>
                <a:latin typeface="Lato-Black"/>
                <a:ea typeface="Calibri" panose="020F0502020204030204" pitchFamily="34" charset="0"/>
              </a:rPr>
              <a:t> Notification call will come from the Nancy Conoboy</a:t>
            </a:r>
          </a:p>
          <a:p>
            <a:pPr marL="0" marR="0" lvl="0" indent="0" algn="l" defTabSz="914400" rtl="0" eaLnBrk="0" fontAlgn="base" latinLnBrk="0" hangingPunct="0">
              <a:lnSpc>
                <a:spcPct val="100000"/>
              </a:lnSpc>
              <a:spcBef>
                <a:spcPct val="0"/>
              </a:spcBef>
              <a:spcAft>
                <a:spcPct val="0"/>
              </a:spcAft>
              <a:buClrTx/>
              <a:buSzTx/>
              <a:buNone/>
              <a:tabLst/>
            </a:pPr>
            <a:endParaRPr kumimoji="0" lang="en-GB" altLang="en-US" b="0" i="0" u="none" strike="noStrike" cap="none" normalizeH="0" baseline="0" dirty="0">
              <a:ln>
                <a:noFill/>
              </a:ln>
              <a:solidFill>
                <a:schemeClr val="accent4">
                  <a:lumMod val="75000"/>
                </a:schemeClr>
              </a:solidFill>
              <a:effectLst/>
              <a:latin typeface="Arial" panose="020B0604020202020204" pitchFamily="34" charset="0"/>
            </a:endParaRPr>
          </a:p>
        </p:txBody>
      </p:sp>
    </p:spTree>
    <p:extLst>
      <p:ext uri="{BB962C8B-B14F-4D97-AF65-F5344CB8AC3E}">
        <p14:creationId xmlns:p14="http://schemas.microsoft.com/office/powerpoint/2010/main" val="996572694"/>
      </p:ext>
    </p:extLst>
  </p:cSld>
  <p:clrMapOvr>
    <a:masterClrMapping/>
  </p:clrMapOvr>
  <p:transition spd="slow">
    <p:push dir="u"/>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700338" y="915989"/>
            <a:ext cx="6799262" cy="1303337"/>
          </a:xfrm>
        </p:spPr>
        <p:txBody>
          <a:bodyPr/>
          <a:lstStyle/>
          <a:p>
            <a:pPr eaLnBrk="1" hangingPunct="1"/>
            <a:r>
              <a:rPr lang="en-GB" altLang="en-US" dirty="0">
                <a:ln>
                  <a:noFill/>
                </a:ln>
              </a:rPr>
              <a:t>The Synoptic Problem</a:t>
            </a:r>
          </a:p>
        </p:txBody>
      </p:sp>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sp>
        <p:nvSpPr>
          <p:cNvPr id="8" name="Title 1"/>
          <p:cNvSpPr txBox="1">
            <a:spLocks/>
          </p:cNvSpPr>
          <p:nvPr/>
        </p:nvSpPr>
        <p:spPr>
          <a:xfrm>
            <a:off x="1045030" y="915989"/>
            <a:ext cx="10443706" cy="1091872"/>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solidFill>
                  <a:schemeClr val="accent4">
                    <a:lumMod val="75000"/>
                  </a:schemeClr>
                </a:solidFill>
              </a:rPr>
              <a:t>Process</a:t>
            </a:r>
            <a:endParaRPr lang="en-GB" b="1" dirty="0">
              <a:solidFill>
                <a:schemeClr val="accent4">
                  <a:lumMod val="75000"/>
                </a:schemeClr>
              </a:solidFill>
              <a:latin typeface="Garamond" panose="02020404030301010803" pitchFamily="18" charset="0"/>
            </a:endParaRPr>
          </a:p>
        </p:txBody>
      </p:sp>
      <p:sp>
        <p:nvSpPr>
          <p:cNvPr id="9" name="Rectangle 3"/>
          <p:cNvSpPr txBox="1">
            <a:spLocks noChangeArrowheads="1"/>
          </p:cNvSpPr>
          <p:nvPr/>
        </p:nvSpPr>
        <p:spPr>
          <a:xfrm>
            <a:off x="1502229" y="2370952"/>
            <a:ext cx="10443707" cy="42080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altLang="en-US" sz="3200" dirty="0">
              <a:solidFill>
                <a:schemeClr val="accent4">
                  <a:lumMod val="75000"/>
                </a:schemeClr>
              </a:solidFill>
            </a:endParaRPr>
          </a:p>
        </p:txBody>
      </p:sp>
      <p:sp>
        <p:nvSpPr>
          <p:cNvPr id="4" name="Rectangle 2"/>
          <p:cNvSpPr>
            <a:spLocks noGrp="1" noChangeArrowheads="1"/>
          </p:cNvSpPr>
          <p:nvPr>
            <p:ph sz="half" idx="1"/>
          </p:nvPr>
        </p:nvSpPr>
        <p:spPr bwMode="auto">
          <a:xfrm>
            <a:off x="838200" y="2011152"/>
            <a:ext cx="11107736" cy="4358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GB" altLang="en-US" dirty="0">
                <a:solidFill>
                  <a:schemeClr val="accent4">
                    <a:lumMod val="75000"/>
                  </a:schemeClr>
                </a:solidFill>
                <a:latin typeface="Lato-Black"/>
              </a:rPr>
              <a:t> </a:t>
            </a:r>
            <a:r>
              <a:rPr lang="en-GB" dirty="0">
                <a:solidFill>
                  <a:schemeClr val="accent4">
                    <a:lumMod val="75000"/>
                  </a:schemeClr>
                </a:solidFill>
                <a:latin typeface="Lato-Black"/>
              </a:rPr>
              <a:t>The lead inspector will telephone the </a:t>
            </a:r>
            <a:r>
              <a:rPr lang="en-GB" dirty="0" err="1">
                <a:solidFill>
                  <a:schemeClr val="accent4">
                    <a:lumMod val="75000"/>
                  </a:schemeClr>
                </a:solidFill>
                <a:latin typeface="Lato-Black"/>
              </a:rPr>
              <a:t>headteacher</a:t>
            </a:r>
            <a:r>
              <a:rPr lang="en-GB" dirty="0">
                <a:solidFill>
                  <a:schemeClr val="accent4">
                    <a:lumMod val="75000"/>
                  </a:schemeClr>
                </a:solidFill>
                <a:latin typeface="Lato-Black"/>
              </a:rPr>
              <a:t> as early as possible and always by midday on the day of notification of the inspection. This call is important… to establish a professional relationship. </a:t>
            </a:r>
          </a:p>
          <a:p>
            <a:r>
              <a:rPr lang="en-GB" dirty="0">
                <a:solidFill>
                  <a:schemeClr val="accent4">
                    <a:lumMod val="75000"/>
                  </a:schemeClr>
                </a:solidFill>
                <a:latin typeface="Lato-Black"/>
              </a:rPr>
              <a:t>The purpose of the call is to:</a:t>
            </a:r>
          </a:p>
          <a:p>
            <a:pPr marL="0" indent="0">
              <a:buNone/>
            </a:pPr>
            <a:r>
              <a:rPr lang="en-GB" dirty="0">
                <a:solidFill>
                  <a:schemeClr val="accent4">
                    <a:lumMod val="75000"/>
                  </a:schemeClr>
                </a:solidFill>
                <a:latin typeface="Lato-Black"/>
              </a:rPr>
              <a:t>-make arrangements for the inspection</a:t>
            </a:r>
          </a:p>
          <a:p>
            <a:pPr marL="0" indent="0">
              <a:buNone/>
            </a:pPr>
            <a:r>
              <a:rPr lang="en-GB" dirty="0">
                <a:solidFill>
                  <a:schemeClr val="accent4">
                    <a:lumMod val="75000"/>
                  </a:schemeClr>
                </a:solidFill>
                <a:latin typeface="Lato-Black"/>
              </a:rPr>
              <a:t>-inform the </a:t>
            </a:r>
            <a:r>
              <a:rPr lang="en-GB" dirty="0" err="1">
                <a:solidFill>
                  <a:schemeClr val="accent4">
                    <a:lumMod val="75000"/>
                  </a:schemeClr>
                </a:solidFill>
                <a:latin typeface="Lato-Black"/>
              </a:rPr>
              <a:t>headteacher</a:t>
            </a:r>
            <a:r>
              <a:rPr lang="en-GB" dirty="0">
                <a:solidFill>
                  <a:schemeClr val="accent4">
                    <a:lumMod val="75000"/>
                  </a:schemeClr>
                </a:solidFill>
                <a:latin typeface="Lato-Black"/>
              </a:rPr>
              <a:t> of the participation of any team inspector(s),</a:t>
            </a:r>
          </a:p>
          <a:p>
            <a:pPr marL="0" indent="0">
              <a:buNone/>
            </a:pPr>
            <a:r>
              <a:rPr lang="en-GB" dirty="0">
                <a:solidFill>
                  <a:schemeClr val="accent4">
                    <a:lumMod val="75000"/>
                  </a:schemeClr>
                </a:solidFill>
                <a:latin typeface="Lato-Black"/>
              </a:rPr>
              <a:t>and any inspectors who are shadowing</a:t>
            </a:r>
          </a:p>
          <a:p>
            <a:pPr marL="0" indent="0">
              <a:buNone/>
            </a:pPr>
            <a:r>
              <a:rPr lang="en-GB" dirty="0">
                <a:solidFill>
                  <a:schemeClr val="accent4">
                    <a:lumMod val="75000"/>
                  </a:schemeClr>
                </a:solidFill>
                <a:latin typeface="Lato-Black"/>
              </a:rPr>
              <a:t>-remind the </a:t>
            </a:r>
            <a:r>
              <a:rPr lang="en-GB" dirty="0" err="1">
                <a:solidFill>
                  <a:schemeClr val="accent4">
                    <a:lumMod val="75000"/>
                  </a:schemeClr>
                </a:solidFill>
                <a:latin typeface="Lato-Black"/>
              </a:rPr>
              <a:t>headteacher</a:t>
            </a:r>
            <a:r>
              <a:rPr lang="en-GB" dirty="0">
                <a:solidFill>
                  <a:schemeClr val="accent4">
                    <a:lumMod val="75000"/>
                  </a:schemeClr>
                </a:solidFill>
                <a:latin typeface="Lato-Black"/>
              </a:rPr>
              <a:t> that the </a:t>
            </a:r>
            <a:r>
              <a:rPr lang="en-GB" b="1" dirty="0">
                <a:solidFill>
                  <a:schemeClr val="accent4">
                    <a:lumMod val="75000"/>
                  </a:schemeClr>
                </a:solidFill>
                <a:latin typeface="Lato-Black"/>
              </a:rPr>
              <a:t>chair of governors or chair of directors has a legal responsibility to inform the parents and carers </a:t>
            </a:r>
            <a:r>
              <a:rPr lang="en-GB" dirty="0">
                <a:solidFill>
                  <a:schemeClr val="accent4">
                    <a:lumMod val="75000"/>
                  </a:schemeClr>
                </a:solidFill>
                <a:latin typeface="Lato-Black"/>
              </a:rPr>
              <a:t>about the inspection (</a:t>
            </a:r>
            <a:r>
              <a:rPr lang="en-GB" dirty="0" err="1">
                <a:solidFill>
                  <a:schemeClr val="accent4">
                    <a:lumMod val="75000"/>
                  </a:schemeClr>
                </a:solidFill>
                <a:latin typeface="Lato-Black"/>
              </a:rPr>
              <a:t>proformas</a:t>
            </a:r>
            <a:r>
              <a:rPr lang="en-GB" dirty="0">
                <a:solidFill>
                  <a:schemeClr val="accent4">
                    <a:lumMod val="75000"/>
                  </a:schemeClr>
                </a:solidFill>
                <a:latin typeface="Lato-Black"/>
              </a:rPr>
              <a:t>)</a:t>
            </a:r>
            <a:endParaRPr kumimoji="0" lang="en-GB" altLang="en-US" b="0" i="0" u="none" strike="noStrike" cap="none" normalizeH="0" baseline="0" dirty="0">
              <a:ln>
                <a:noFill/>
              </a:ln>
              <a:solidFill>
                <a:schemeClr val="accent4">
                  <a:lumMod val="75000"/>
                </a:schemeClr>
              </a:solidFill>
              <a:effectLst/>
              <a:latin typeface="Lato-Black"/>
            </a:endParaRPr>
          </a:p>
        </p:txBody>
      </p:sp>
    </p:spTree>
    <p:extLst>
      <p:ext uri="{BB962C8B-B14F-4D97-AF65-F5344CB8AC3E}">
        <p14:creationId xmlns:p14="http://schemas.microsoft.com/office/powerpoint/2010/main" val="2616877978"/>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4DF609C-96AE-918E-FB85-762C4001BEC4}"/>
              </a:ext>
            </a:extLst>
          </p:cNvPr>
          <p:cNvSpPr>
            <a:spLocks noGrp="1"/>
          </p:cNvSpPr>
          <p:nvPr>
            <p:ph idx="1"/>
          </p:nvPr>
        </p:nvSpPr>
        <p:spPr>
          <a:xfrm>
            <a:off x="769620" y="465455"/>
            <a:ext cx="10854690" cy="4351338"/>
          </a:xfrm>
        </p:spPr>
        <p:txBody>
          <a:bodyPr>
            <a:noAutofit/>
          </a:bodyPr>
          <a:lstStyle/>
          <a:p>
            <a:pPr marL="0" indent="0">
              <a:lnSpc>
                <a:spcPct val="110000"/>
              </a:lnSpc>
              <a:spcBef>
                <a:spcPts val="600"/>
              </a:spcBef>
              <a:spcAft>
                <a:spcPts val="600"/>
              </a:spcAft>
              <a:buNone/>
            </a:pPr>
            <a:r>
              <a:rPr lang="en-GB" sz="3600" dirty="0"/>
              <a:t>Help us to recognise your presence </a:t>
            </a:r>
            <a:br>
              <a:rPr lang="en-GB" sz="3600" dirty="0"/>
            </a:br>
            <a:r>
              <a:rPr lang="en-GB" sz="3600" dirty="0"/>
              <a:t>in every school community we encounter,</a:t>
            </a:r>
            <a:br>
              <a:rPr lang="en-GB" sz="3600" dirty="0"/>
            </a:br>
            <a:r>
              <a:rPr lang="en-GB" sz="3600" dirty="0"/>
              <a:t>and to support leaders, governors, teachers, and pupils </a:t>
            </a:r>
            <a:br>
              <a:rPr lang="en-GB" sz="3600" dirty="0"/>
            </a:br>
            <a:r>
              <a:rPr lang="en-GB" sz="3600" dirty="0"/>
              <a:t>with encouragement and wisdom.</a:t>
            </a:r>
            <a:br>
              <a:rPr lang="en-GB" sz="3600" dirty="0"/>
            </a:br>
            <a:r>
              <a:rPr lang="en-GB" sz="3600" dirty="0"/>
              <a:t>We ask the intercession of Our Lady, </a:t>
            </a:r>
            <a:br>
              <a:rPr lang="en-GB" sz="3600" dirty="0"/>
            </a:br>
            <a:r>
              <a:rPr lang="en-GB" sz="3600" dirty="0"/>
              <a:t>who appeared to St Bernadette </a:t>
            </a:r>
            <a:br>
              <a:rPr lang="en-GB" sz="3600" dirty="0"/>
            </a:br>
            <a:r>
              <a:rPr lang="en-GB" sz="3600" dirty="0"/>
              <a:t>with gentleness and humility. </a:t>
            </a:r>
            <a:br>
              <a:rPr lang="en-GB" sz="3600" dirty="0"/>
            </a:br>
            <a:r>
              <a:rPr lang="en-GB" sz="3600" dirty="0"/>
              <a:t>May her example guide us today.</a:t>
            </a:r>
            <a:br>
              <a:rPr lang="en-GB" sz="3600" dirty="0"/>
            </a:br>
            <a:r>
              <a:rPr lang="en-GB" sz="3600" dirty="0"/>
              <a:t>We make our prayer through Christ our Lord.</a:t>
            </a:r>
          </a:p>
          <a:p>
            <a:pPr marL="0" indent="0">
              <a:lnSpc>
                <a:spcPct val="110000"/>
              </a:lnSpc>
              <a:spcBef>
                <a:spcPts val="600"/>
              </a:spcBef>
              <a:spcAft>
                <a:spcPts val="600"/>
              </a:spcAft>
              <a:buNone/>
            </a:pPr>
            <a:r>
              <a:rPr lang="en-GB" sz="3600" b="1" i="1" dirty="0"/>
              <a:t>Amen.</a:t>
            </a:r>
            <a:endParaRPr lang="en-GB" sz="3600" i="1" dirty="0"/>
          </a:p>
          <a:p>
            <a:pPr marL="0" indent="0">
              <a:lnSpc>
                <a:spcPct val="110000"/>
              </a:lnSpc>
              <a:spcBef>
                <a:spcPts val="600"/>
              </a:spcBef>
              <a:spcAft>
                <a:spcPts val="600"/>
              </a:spcAft>
              <a:buNone/>
            </a:pPr>
            <a:endParaRPr lang="en-GB" sz="3600" dirty="0"/>
          </a:p>
        </p:txBody>
      </p:sp>
    </p:spTree>
    <p:extLst>
      <p:ext uri="{BB962C8B-B14F-4D97-AF65-F5344CB8AC3E}">
        <p14:creationId xmlns:p14="http://schemas.microsoft.com/office/powerpoint/2010/main" val="41144900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7"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sp>
        <p:nvSpPr>
          <p:cNvPr id="8" name="Title 1"/>
          <p:cNvSpPr txBox="1">
            <a:spLocks/>
          </p:cNvSpPr>
          <p:nvPr/>
        </p:nvSpPr>
        <p:spPr>
          <a:xfrm>
            <a:off x="874147" y="598816"/>
            <a:ext cx="10443706" cy="1091872"/>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solidFill>
                  <a:schemeClr val="accent4">
                    <a:lumMod val="75000"/>
                  </a:schemeClr>
                </a:solidFill>
              </a:rPr>
              <a:t>What are Inspectors Doing Before the Inspection?</a:t>
            </a:r>
            <a:endParaRPr lang="en-GB" b="1" dirty="0">
              <a:solidFill>
                <a:schemeClr val="accent4">
                  <a:lumMod val="75000"/>
                </a:schemeClr>
              </a:solidFill>
              <a:latin typeface="Garamond" panose="02020404030301010803" pitchFamily="18" charset="0"/>
            </a:endParaRPr>
          </a:p>
        </p:txBody>
      </p:sp>
      <p:sp>
        <p:nvSpPr>
          <p:cNvPr id="9" name="Rectangle 3"/>
          <p:cNvSpPr txBox="1">
            <a:spLocks noChangeArrowheads="1"/>
          </p:cNvSpPr>
          <p:nvPr/>
        </p:nvSpPr>
        <p:spPr>
          <a:xfrm>
            <a:off x="1502229" y="2370952"/>
            <a:ext cx="10443707" cy="42080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altLang="en-US" sz="3200" dirty="0">
              <a:solidFill>
                <a:schemeClr val="accent4">
                  <a:lumMod val="75000"/>
                </a:schemeClr>
              </a:solidFill>
            </a:endParaRPr>
          </a:p>
        </p:txBody>
      </p:sp>
      <p:sp>
        <p:nvSpPr>
          <p:cNvPr id="4" name="Rectangle 2"/>
          <p:cNvSpPr>
            <a:spLocks noGrp="1" noChangeArrowheads="1"/>
          </p:cNvSpPr>
          <p:nvPr>
            <p:ph sz="half" idx="1"/>
          </p:nvPr>
        </p:nvSpPr>
        <p:spPr bwMode="auto">
          <a:xfrm>
            <a:off x="631826" y="1933768"/>
            <a:ext cx="11107736" cy="4358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indent="0">
              <a:buNone/>
            </a:pPr>
            <a:r>
              <a:rPr lang="en-GB" dirty="0">
                <a:solidFill>
                  <a:schemeClr val="accent4">
                    <a:lumMod val="75000"/>
                  </a:schemeClr>
                </a:solidFill>
                <a:latin typeface="Calibri" panose="020F0502020204030204" pitchFamily="34" charset="0"/>
                <a:cs typeface="Calibri" panose="020F0502020204030204" pitchFamily="34" charset="0"/>
              </a:rPr>
              <a:t>Using as much available evidence as they can to develop an initial picture of the school, inspectors should access:</a:t>
            </a:r>
          </a:p>
          <a:p>
            <a:pPr marL="0" indent="0">
              <a:buNone/>
            </a:pPr>
            <a:endParaRPr lang="en-GB" dirty="0">
              <a:solidFill>
                <a:schemeClr val="accent4">
                  <a:lumMod val="75000"/>
                </a:schemeClr>
              </a:solidFill>
              <a:latin typeface="Calibri" panose="020F0502020204030204" pitchFamily="34" charset="0"/>
              <a:cs typeface="Calibri" panose="020F0502020204030204" pitchFamily="34" charset="0"/>
            </a:endParaRPr>
          </a:p>
          <a:p>
            <a:pPr marL="0" indent="0">
              <a:buNone/>
            </a:pPr>
            <a:r>
              <a:rPr lang="en-GB" dirty="0">
                <a:solidFill>
                  <a:schemeClr val="accent4">
                    <a:lumMod val="75000"/>
                  </a:schemeClr>
                </a:solidFill>
                <a:latin typeface="Calibri" panose="020F0502020204030204" pitchFamily="34" charset="0"/>
                <a:cs typeface="Calibri" panose="020F0502020204030204" pitchFamily="34" charset="0"/>
              </a:rPr>
              <a:t>• information available on the school’s website</a:t>
            </a:r>
          </a:p>
          <a:p>
            <a:pPr marL="0" indent="0">
              <a:buNone/>
            </a:pPr>
            <a:r>
              <a:rPr lang="en-GB" dirty="0">
                <a:solidFill>
                  <a:schemeClr val="accent4">
                    <a:lumMod val="75000"/>
                  </a:schemeClr>
                </a:solidFill>
                <a:latin typeface="Calibri" panose="020F0502020204030204" pitchFamily="34" charset="0"/>
                <a:cs typeface="Calibri" panose="020F0502020204030204" pitchFamily="34" charset="0"/>
              </a:rPr>
              <a:t>• the school’s social media platforms </a:t>
            </a:r>
          </a:p>
          <a:p>
            <a:pPr marL="0" indent="0">
              <a:buNone/>
            </a:pPr>
            <a:r>
              <a:rPr lang="en-GB" dirty="0">
                <a:solidFill>
                  <a:schemeClr val="accent4">
                    <a:lumMod val="75000"/>
                  </a:schemeClr>
                </a:solidFill>
                <a:latin typeface="Calibri" panose="020F0502020204030204" pitchFamily="34" charset="0"/>
                <a:cs typeface="Calibri" panose="020F0502020204030204" pitchFamily="34" charset="0"/>
              </a:rPr>
              <a:t>• the previous Catholic Schools Inspectorate report (or predecessor</a:t>
            </a:r>
          </a:p>
          <a:p>
            <a:pPr marL="0" indent="0">
              <a:buNone/>
            </a:pPr>
            <a:r>
              <a:rPr lang="en-GB" dirty="0">
                <a:solidFill>
                  <a:schemeClr val="accent4">
                    <a:lumMod val="75000"/>
                  </a:schemeClr>
                </a:solidFill>
                <a:latin typeface="Calibri" panose="020F0502020204030204" pitchFamily="34" charset="0"/>
                <a:cs typeface="Calibri" panose="020F0502020204030204" pitchFamily="34" charset="0"/>
              </a:rPr>
              <a:t>  equivalent)</a:t>
            </a:r>
          </a:p>
          <a:p>
            <a:pPr marL="0" indent="0">
              <a:buNone/>
            </a:pPr>
            <a:r>
              <a:rPr lang="en-GB" dirty="0">
                <a:solidFill>
                  <a:schemeClr val="accent4">
                    <a:lumMod val="75000"/>
                  </a:schemeClr>
                </a:solidFill>
                <a:latin typeface="Calibri" panose="020F0502020204030204" pitchFamily="34" charset="0"/>
                <a:cs typeface="Calibri" panose="020F0502020204030204" pitchFamily="34" charset="0"/>
              </a:rPr>
              <a:t>• for religious order schools, information pertaining to the charism of the school</a:t>
            </a:r>
          </a:p>
          <a:p>
            <a:pPr marL="0" indent="0">
              <a:buNone/>
            </a:pPr>
            <a:r>
              <a:rPr lang="en-GB" dirty="0">
                <a:solidFill>
                  <a:schemeClr val="accent4">
                    <a:lumMod val="75000"/>
                  </a:schemeClr>
                </a:solidFill>
                <a:latin typeface="Calibri" panose="020F0502020204030204" pitchFamily="34" charset="0"/>
                <a:cs typeface="Calibri" panose="020F0502020204030204" pitchFamily="34" charset="0"/>
              </a:rPr>
              <a:t>• </a:t>
            </a:r>
            <a:r>
              <a:rPr lang="en-GB" dirty="0">
                <a:solidFill>
                  <a:schemeClr val="accent4">
                    <a:lumMod val="75000"/>
                  </a:schemeClr>
                </a:solidFill>
              </a:rPr>
              <a:t>the report from the most recent statutory </a:t>
            </a:r>
            <a:r>
              <a:rPr lang="en-GB" i="1" dirty="0">
                <a:solidFill>
                  <a:schemeClr val="accent4">
                    <a:lumMod val="75000"/>
                  </a:schemeClr>
                </a:solidFill>
              </a:rPr>
              <a:t>inspection</a:t>
            </a:r>
            <a:endParaRPr lang="en-GB" dirty="0">
              <a:solidFill>
                <a:schemeClr val="accent4">
                  <a:lumMod val="75000"/>
                </a:schemeClr>
              </a:solidFill>
            </a:endParaRPr>
          </a:p>
          <a:p>
            <a:pPr marL="0" indent="0">
              <a:buNone/>
            </a:pPr>
            <a:endParaRPr lang="en-GB" dirty="0">
              <a:solidFill>
                <a:schemeClr val="accent4">
                  <a:lumMod val="7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28735339"/>
      </p:ext>
    </p:extLst>
  </p:cSld>
  <p:clrMapOvr>
    <a:masterClrMapping/>
  </p:clrMapOvr>
  <p:transition spd="slow">
    <p:push dir="u"/>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700338" y="915989"/>
            <a:ext cx="6799262" cy="1303337"/>
          </a:xfrm>
        </p:spPr>
        <p:txBody>
          <a:bodyPr/>
          <a:lstStyle/>
          <a:p>
            <a:pPr eaLnBrk="1" hangingPunct="1"/>
            <a:r>
              <a:rPr lang="en-GB" altLang="en-US" dirty="0">
                <a:ln>
                  <a:noFill/>
                </a:ln>
              </a:rPr>
              <a:t>The Synoptic Problem</a:t>
            </a:r>
          </a:p>
        </p:txBody>
      </p:sp>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sp>
        <p:nvSpPr>
          <p:cNvPr id="8" name="Title 1"/>
          <p:cNvSpPr txBox="1">
            <a:spLocks/>
          </p:cNvSpPr>
          <p:nvPr/>
        </p:nvSpPr>
        <p:spPr>
          <a:xfrm>
            <a:off x="1045030" y="915989"/>
            <a:ext cx="10443706" cy="1091872"/>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solidFill>
                  <a:schemeClr val="accent4">
                    <a:lumMod val="75000"/>
                  </a:schemeClr>
                </a:solidFill>
              </a:rPr>
              <a:t>CSED (Catholic Self- Evaluation Document)</a:t>
            </a:r>
            <a:endParaRPr lang="en-GB" b="1" dirty="0">
              <a:solidFill>
                <a:schemeClr val="accent4">
                  <a:lumMod val="75000"/>
                </a:schemeClr>
              </a:solidFill>
              <a:latin typeface="Garamond" panose="02020404030301010803" pitchFamily="18" charset="0"/>
            </a:endParaRPr>
          </a:p>
        </p:txBody>
      </p:sp>
      <p:sp>
        <p:nvSpPr>
          <p:cNvPr id="9" name="Rectangle 3"/>
          <p:cNvSpPr txBox="1">
            <a:spLocks noChangeArrowheads="1"/>
          </p:cNvSpPr>
          <p:nvPr/>
        </p:nvSpPr>
        <p:spPr>
          <a:xfrm>
            <a:off x="1502229" y="2370952"/>
            <a:ext cx="10443707" cy="42080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altLang="en-US" sz="3200" dirty="0">
              <a:solidFill>
                <a:schemeClr val="accent4">
                  <a:lumMod val="75000"/>
                </a:schemeClr>
              </a:solidFill>
            </a:endParaRPr>
          </a:p>
        </p:txBody>
      </p:sp>
      <p:sp>
        <p:nvSpPr>
          <p:cNvPr id="4" name="Rectangle 2"/>
          <p:cNvSpPr>
            <a:spLocks noGrp="1" noChangeArrowheads="1"/>
          </p:cNvSpPr>
          <p:nvPr>
            <p:ph sz="half" idx="1"/>
          </p:nvPr>
        </p:nvSpPr>
        <p:spPr bwMode="auto">
          <a:xfrm>
            <a:off x="838200" y="2786748"/>
            <a:ext cx="11107736" cy="2806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GB" b="1" dirty="0">
                <a:solidFill>
                  <a:schemeClr val="accent4">
                    <a:lumMod val="75000"/>
                  </a:schemeClr>
                </a:solidFill>
                <a:latin typeface="Lato-Black"/>
              </a:rPr>
              <a:t>CSED </a:t>
            </a:r>
            <a:r>
              <a:rPr lang="en-GB" dirty="0">
                <a:solidFill>
                  <a:schemeClr val="accent4">
                    <a:lumMod val="75000"/>
                  </a:schemeClr>
                </a:solidFill>
                <a:latin typeface="Lato-Black"/>
              </a:rPr>
              <a:t>refers to whichever document/s the school uses to record its self-evaluation of the three key judgement areas:</a:t>
            </a:r>
          </a:p>
          <a:p>
            <a:r>
              <a:rPr lang="en-GB" dirty="0">
                <a:solidFill>
                  <a:schemeClr val="accent4">
                    <a:lumMod val="75000"/>
                  </a:schemeClr>
                </a:solidFill>
                <a:latin typeface="Lato-Black"/>
              </a:rPr>
              <a:t>Catholic life and mission, religious education, and collective worship. </a:t>
            </a:r>
          </a:p>
          <a:p>
            <a:r>
              <a:rPr lang="en-GB" dirty="0">
                <a:solidFill>
                  <a:schemeClr val="accent4">
                    <a:lumMod val="75000"/>
                  </a:schemeClr>
                </a:solidFill>
                <a:latin typeface="Lato-Black"/>
              </a:rPr>
              <a:t>From three different perspectives:</a:t>
            </a:r>
          </a:p>
          <a:p>
            <a:pPr marL="0" indent="0">
              <a:buNone/>
            </a:pPr>
            <a:r>
              <a:rPr lang="en-GB" dirty="0">
                <a:solidFill>
                  <a:schemeClr val="accent4">
                    <a:lumMod val="75000"/>
                  </a:schemeClr>
                </a:solidFill>
                <a:latin typeface="Lato-Black"/>
              </a:rPr>
              <a:t> a) Pupil outcome</a:t>
            </a:r>
          </a:p>
          <a:p>
            <a:pPr marL="0" indent="0">
              <a:buNone/>
            </a:pPr>
            <a:r>
              <a:rPr lang="en-GB" dirty="0">
                <a:solidFill>
                  <a:schemeClr val="accent4">
                    <a:lumMod val="75000"/>
                  </a:schemeClr>
                </a:solidFill>
                <a:latin typeface="Lato-Black"/>
              </a:rPr>
              <a:t> b) Provision</a:t>
            </a:r>
          </a:p>
          <a:p>
            <a:pPr marL="0" indent="0">
              <a:buNone/>
            </a:pPr>
            <a:r>
              <a:rPr lang="en-GB" dirty="0">
                <a:solidFill>
                  <a:schemeClr val="accent4">
                    <a:lumMod val="75000"/>
                  </a:schemeClr>
                </a:solidFill>
                <a:latin typeface="Lato-Black"/>
              </a:rPr>
              <a:t> c) Leadership and management</a:t>
            </a:r>
          </a:p>
        </p:txBody>
      </p:sp>
    </p:spTree>
    <p:extLst>
      <p:ext uri="{BB962C8B-B14F-4D97-AF65-F5344CB8AC3E}">
        <p14:creationId xmlns:p14="http://schemas.microsoft.com/office/powerpoint/2010/main" val="4142395053"/>
      </p:ext>
    </p:extLst>
  </p:cSld>
  <p:clrMapOvr>
    <a:masterClrMapping/>
  </p:clrMapOvr>
  <p:transition spd="slow">
    <p:push dir="u"/>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700338" y="915989"/>
            <a:ext cx="6799262" cy="1303337"/>
          </a:xfrm>
        </p:spPr>
        <p:txBody>
          <a:bodyPr/>
          <a:lstStyle/>
          <a:p>
            <a:pPr eaLnBrk="1" hangingPunct="1"/>
            <a:r>
              <a:rPr lang="en-GB" altLang="en-US" dirty="0">
                <a:ln>
                  <a:noFill/>
                </a:ln>
              </a:rPr>
              <a:t>The Synoptic Problem</a:t>
            </a:r>
          </a:p>
        </p:txBody>
      </p:sp>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sp>
        <p:nvSpPr>
          <p:cNvPr id="8" name="Title 1"/>
          <p:cNvSpPr txBox="1">
            <a:spLocks/>
          </p:cNvSpPr>
          <p:nvPr/>
        </p:nvSpPr>
        <p:spPr>
          <a:xfrm>
            <a:off x="1045030" y="915989"/>
            <a:ext cx="10443706" cy="1091872"/>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solidFill>
                  <a:schemeClr val="accent4">
                    <a:lumMod val="75000"/>
                  </a:schemeClr>
                </a:solidFill>
              </a:rPr>
              <a:t>CSED (Catholic Self- Evaluation Document)</a:t>
            </a:r>
            <a:endParaRPr lang="en-GB" b="1" dirty="0">
              <a:solidFill>
                <a:schemeClr val="accent4">
                  <a:lumMod val="75000"/>
                </a:schemeClr>
              </a:solidFill>
              <a:latin typeface="Garamond" panose="02020404030301010803" pitchFamily="18" charset="0"/>
            </a:endParaRPr>
          </a:p>
        </p:txBody>
      </p:sp>
      <p:sp>
        <p:nvSpPr>
          <p:cNvPr id="9" name="Rectangle 3"/>
          <p:cNvSpPr txBox="1">
            <a:spLocks noChangeArrowheads="1"/>
          </p:cNvSpPr>
          <p:nvPr/>
        </p:nvSpPr>
        <p:spPr>
          <a:xfrm>
            <a:off x="1502229" y="2370952"/>
            <a:ext cx="10443707" cy="42080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altLang="en-US" sz="3200" dirty="0">
              <a:solidFill>
                <a:schemeClr val="accent4">
                  <a:lumMod val="75000"/>
                </a:schemeClr>
              </a:solidFill>
            </a:endParaRPr>
          </a:p>
        </p:txBody>
      </p:sp>
      <p:sp>
        <p:nvSpPr>
          <p:cNvPr id="4" name="Rectangle 2"/>
          <p:cNvSpPr>
            <a:spLocks noGrp="1" noChangeArrowheads="1"/>
          </p:cNvSpPr>
          <p:nvPr>
            <p:ph sz="half" idx="1"/>
          </p:nvPr>
        </p:nvSpPr>
        <p:spPr bwMode="auto">
          <a:xfrm>
            <a:off x="838200" y="2786748"/>
            <a:ext cx="11107736" cy="2806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GB" dirty="0">
                <a:solidFill>
                  <a:schemeClr val="accent4">
                    <a:lumMod val="75000"/>
                  </a:schemeClr>
                </a:solidFill>
                <a:latin typeface="Lato-Black"/>
              </a:rPr>
              <a:t>The Catholic Schools Inspectorate does not require any particular format be used for this record. </a:t>
            </a:r>
          </a:p>
          <a:p>
            <a:r>
              <a:rPr lang="en-GB" dirty="0">
                <a:solidFill>
                  <a:schemeClr val="accent4">
                    <a:lumMod val="75000"/>
                  </a:schemeClr>
                </a:solidFill>
                <a:latin typeface="Lato-Black"/>
              </a:rPr>
              <a:t>However, there is a template for those who wish to use it.</a:t>
            </a:r>
          </a:p>
          <a:p>
            <a:r>
              <a:rPr lang="en-GB" altLang="en-US" dirty="0">
                <a:solidFill>
                  <a:schemeClr val="accent4">
                    <a:lumMod val="75000"/>
                  </a:schemeClr>
                </a:solidFill>
                <a:latin typeface="Lato-Black"/>
                <a:ea typeface="Calibri" panose="020F0502020204030204" pitchFamily="34" charset="0"/>
              </a:rPr>
              <a:t>CSED needs to be sent as soon as the headteacher has had the initial telephone call with the inspector</a:t>
            </a:r>
          </a:p>
          <a:p>
            <a:r>
              <a:rPr lang="en-GB" altLang="en-US" dirty="0">
                <a:solidFill>
                  <a:schemeClr val="accent4">
                    <a:lumMod val="75000"/>
                  </a:schemeClr>
                </a:solidFill>
                <a:latin typeface="Lato-Black"/>
                <a:ea typeface="Calibri" panose="020F0502020204030204" pitchFamily="34" charset="0"/>
              </a:rPr>
              <a:t>Therefore, the school’s CSED needs to be ready and available</a:t>
            </a:r>
          </a:p>
          <a:p>
            <a:endParaRPr kumimoji="0" lang="en-GB" altLang="en-US" b="0" i="0" u="none" strike="noStrike" cap="none" normalizeH="0" baseline="0" dirty="0">
              <a:ln>
                <a:noFill/>
              </a:ln>
              <a:solidFill>
                <a:schemeClr val="accent4">
                  <a:lumMod val="75000"/>
                </a:schemeClr>
              </a:solidFill>
              <a:effectLst/>
            </a:endParaRPr>
          </a:p>
        </p:txBody>
      </p:sp>
    </p:spTree>
    <p:extLst>
      <p:ext uri="{BB962C8B-B14F-4D97-AF65-F5344CB8AC3E}">
        <p14:creationId xmlns:p14="http://schemas.microsoft.com/office/powerpoint/2010/main" val="1161997008"/>
      </p:ext>
    </p:extLst>
  </p:cSld>
  <p:clrMapOvr>
    <a:masterClrMapping/>
  </p:clrMapOvr>
  <p:transition spd="slow">
    <p:push dir="u"/>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700338" y="915989"/>
            <a:ext cx="6799262" cy="1303337"/>
          </a:xfrm>
        </p:spPr>
        <p:txBody>
          <a:bodyPr/>
          <a:lstStyle/>
          <a:p>
            <a:pPr eaLnBrk="1" hangingPunct="1"/>
            <a:r>
              <a:rPr lang="en-GB" altLang="en-US" dirty="0">
                <a:ln>
                  <a:noFill/>
                </a:ln>
              </a:rPr>
              <a:t>The Synoptic Problem</a:t>
            </a:r>
          </a:p>
        </p:txBody>
      </p:sp>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sp>
        <p:nvSpPr>
          <p:cNvPr id="8" name="Title 1"/>
          <p:cNvSpPr txBox="1">
            <a:spLocks/>
          </p:cNvSpPr>
          <p:nvPr/>
        </p:nvSpPr>
        <p:spPr>
          <a:xfrm>
            <a:off x="1045030" y="915989"/>
            <a:ext cx="10443706" cy="1091872"/>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solidFill>
                  <a:schemeClr val="accent4">
                    <a:lumMod val="75000"/>
                  </a:schemeClr>
                </a:solidFill>
              </a:rPr>
              <a:t>CSED (Catholic Self- Evaluation Document)</a:t>
            </a:r>
            <a:endParaRPr lang="en-GB" b="1" dirty="0">
              <a:solidFill>
                <a:schemeClr val="accent4">
                  <a:lumMod val="75000"/>
                </a:schemeClr>
              </a:solidFill>
              <a:latin typeface="Garamond" panose="02020404030301010803" pitchFamily="18" charset="0"/>
            </a:endParaRPr>
          </a:p>
        </p:txBody>
      </p:sp>
      <p:sp>
        <p:nvSpPr>
          <p:cNvPr id="9" name="Rectangle 3"/>
          <p:cNvSpPr txBox="1">
            <a:spLocks noChangeArrowheads="1"/>
          </p:cNvSpPr>
          <p:nvPr/>
        </p:nvSpPr>
        <p:spPr>
          <a:xfrm>
            <a:off x="1502229" y="2370952"/>
            <a:ext cx="10443707" cy="42080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altLang="en-US" sz="3200" dirty="0">
              <a:solidFill>
                <a:schemeClr val="accent4">
                  <a:lumMod val="75000"/>
                </a:schemeClr>
              </a:solidFill>
            </a:endParaRPr>
          </a:p>
        </p:txBody>
      </p:sp>
      <p:sp>
        <p:nvSpPr>
          <p:cNvPr id="4" name="Rectangle 2"/>
          <p:cNvSpPr>
            <a:spLocks noGrp="1" noChangeArrowheads="1"/>
          </p:cNvSpPr>
          <p:nvPr>
            <p:ph sz="half" idx="1"/>
          </p:nvPr>
        </p:nvSpPr>
        <p:spPr bwMode="auto">
          <a:xfrm>
            <a:off x="838200" y="2620548"/>
            <a:ext cx="11107736"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GB" sz="3200" i="1" dirty="0">
                <a:solidFill>
                  <a:schemeClr val="accent4">
                    <a:lumMod val="75000"/>
                  </a:schemeClr>
                </a:solidFill>
                <a:latin typeface="Lato-Black"/>
              </a:rPr>
              <a:t>The inspector(s) will evaluate the school’s view of itself as expressed under these headings in the school’s CSED and explore the extent to which this is compatible with any other documentary evidence. Any discrepancies should be discussed as soon as possible with the school. The opportunity to provide further evidence to support the school’s view should be given.</a:t>
            </a:r>
          </a:p>
          <a:p>
            <a:pPr marL="0" indent="0">
              <a:buNone/>
            </a:pPr>
            <a:r>
              <a:rPr lang="en-GB" dirty="0"/>
              <a:t>.</a:t>
            </a:r>
            <a:endParaRPr kumimoji="0" lang="en-GB" altLang="en-US" b="0" i="0" u="none" strike="noStrike" cap="none" normalizeH="0" baseline="0" dirty="0">
              <a:ln>
                <a:noFill/>
              </a:ln>
              <a:solidFill>
                <a:schemeClr val="accent4">
                  <a:lumMod val="75000"/>
                </a:schemeClr>
              </a:solidFill>
              <a:effectLst/>
            </a:endParaRPr>
          </a:p>
        </p:txBody>
      </p:sp>
    </p:spTree>
    <p:extLst>
      <p:ext uri="{BB962C8B-B14F-4D97-AF65-F5344CB8AC3E}">
        <p14:creationId xmlns:p14="http://schemas.microsoft.com/office/powerpoint/2010/main" val="2733851320"/>
      </p:ext>
    </p:extLst>
  </p:cSld>
  <p:clrMapOvr>
    <a:masterClrMapping/>
  </p:clrMapOvr>
  <p:transition spd="slow">
    <p:push dir="u"/>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700338" y="915989"/>
            <a:ext cx="6799262" cy="1303337"/>
          </a:xfrm>
        </p:spPr>
        <p:txBody>
          <a:bodyPr/>
          <a:lstStyle/>
          <a:p>
            <a:pPr eaLnBrk="1" hangingPunct="1"/>
            <a:r>
              <a:rPr lang="en-GB" altLang="en-US" dirty="0">
                <a:ln>
                  <a:noFill/>
                </a:ln>
              </a:rPr>
              <a:t>The Synoptic Problem</a:t>
            </a:r>
          </a:p>
        </p:txBody>
      </p:sp>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sp>
        <p:nvSpPr>
          <p:cNvPr id="8" name="Title 1"/>
          <p:cNvSpPr txBox="1">
            <a:spLocks/>
          </p:cNvSpPr>
          <p:nvPr/>
        </p:nvSpPr>
        <p:spPr>
          <a:xfrm>
            <a:off x="1045030" y="915989"/>
            <a:ext cx="10443706" cy="1091872"/>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solidFill>
                  <a:schemeClr val="accent4">
                    <a:lumMod val="75000"/>
                  </a:schemeClr>
                </a:solidFill>
              </a:rPr>
              <a:t>CSED (Catholic Self- Evaluation Document)</a:t>
            </a:r>
            <a:endParaRPr lang="en-GB" b="1" dirty="0">
              <a:solidFill>
                <a:schemeClr val="accent4">
                  <a:lumMod val="75000"/>
                </a:schemeClr>
              </a:solidFill>
              <a:latin typeface="Garamond" panose="02020404030301010803" pitchFamily="18" charset="0"/>
            </a:endParaRPr>
          </a:p>
        </p:txBody>
      </p:sp>
      <p:sp>
        <p:nvSpPr>
          <p:cNvPr id="9" name="Rectangle 3"/>
          <p:cNvSpPr txBox="1">
            <a:spLocks noChangeArrowheads="1"/>
          </p:cNvSpPr>
          <p:nvPr/>
        </p:nvSpPr>
        <p:spPr>
          <a:xfrm>
            <a:off x="1502229" y="2370952"/>
            <a:ext cx="10443707" cy="42080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altLang="en-US" sz="3200" dirty="0">
              <a:solidFill>
                <a:schemeClr val="accent4">
                  <a:lumMod val="75000"/>
                </a:schemeClr>
              </a:solidFill>
            </a:endParaRPr>
          </a:p>
        </p:txBody>
      </p:sp>
      <p:sp>
        <p:nvSpPr>
          <p:cNvPr id="4" name="Rectangle 2"/>
          <p:cNvSpPr>
            <a:spLocks noGrp="1" noChangeArrowheads="1"/>
          </p:cNvSpPr>
          <p:nvPr>
            <p:ph sz="half" idx="1"/>
          </p:nvPr>
        </p:nvSpPr>
        <p:spPr bwMode="auto">
          <a:xfrm>
            <a:off x="838200" y="2398948"/>
            <a:ext cx="11107736" cy="3582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GB" sz="3200" i="1" dirty="0">
                <a:solidFill>
                  <a:schemeClr val="accent4">
                    <a:lumMod val="75000"/>
                  </a:schemeClr>
                </a:solidFill>
                <a:latin typeface="Lato-Black"/>
              </a:rPr>
              <a:t>Inspectors should check the accuracy of the school’s assessment of pupils’ progress and attainment, and also the robustness and accuracy of the school’s self-evaluation. Issues for inspection will arise from inconsistencies between the school’s judgements and conclusions in the school’s CSED and the evidence provided, and also from significant matters that the school’s CSED seems to have omitted.</a:t>
            </a:r>
          </a:p>
          <a:p>
            <a:endParaRPr kumimoji="0" lang="en-GB" altLang="en-US" b="0" i="0" u="none" strike="noStrike" cap="none" normalizeH="0" baseline="0" dirty="0">
              <a:ln>
                <a:noFill/>
              </a:ln>
              <a:solidFill>
                <a:schemeClr val="accent4">
                  <a:lumMod val="75000"/>
                </a:schemeClr>
              </a:solidFill>
              <a:effectLst/>
            </a:endParaRPr>
          </a:p>
        </p:txBody>
      </p:sp>
    </p:spTree>
    <p:extLst>
      <p:ext uri="{BB962C8B-B14F-4D97-AF65-F5344CB8AC3E}">
        <p14:creationId xmlns:p14="http://schemas.microsoft.com/office/powerpoint/2010/main" val="3260780967"/>
      </p:ext>
    </p:extLst>
  </p:cSld>
  <p:clrMapOvr>
    <a:masterClrMapping/>
  </p:clrMapOvr>
  <p:transition spd="slow">
    <p:push dir="u"/>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700338" y="915989"/>
            <a:ext cx="6799262" cy="1303337"/>
          </a:xfrm>
        </p:spPr>
        <p:txBody>
          <a:bodyPr/>
          <a:lstStyle/>
          <a:p>
            <a:pPr eaLnBrk="1" hangingPunct="1"/>
            <a:r>
              <a:rPr lang="en-GB" altLang="en-US" dirty="0">
                <a:ln>
                  <a:noFill/>
                </a:ln>
              </a:rPr>
              <a:t>The Synoptic Problem</a:t>
            </a:r>
          </a:p>
        </p:txBody>
      </p:sp>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7"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sp>
        <p:nvSpPr>
          <p:cNvPr id="8" name="Title 1"/>
          <p:cNvSpPr txBox="1">
            <a:spLocks/>
          </p:cNvSpPr>
          <p:nvPr/>
        </p:nvSpPr>
        <p:spPr>
          <a:xfrm>
            <a:off x="1045030" y="915989"/>
            <a:ext cx="10443706" cy="1091872"/>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accent4">
                    <a:lumMod val="75000"/>
                  </a:schemeClr>
                </a:solidFill>
                <a:latin typeface="Garamond" panose="02020404030301010803" pitchFamily="18" charset="0"/>
              </a:rPr>
              <a:t>The CSED</a:t>
            </a:r>
            <a:endParaRPr lang="en-GB" b="1" dirty="0">
              <a:solidFill>
                <a:schemeClr val="accent4">
                  <a:lumMod val="75000"/>
                </a:schemeClr>
              </a:solidFill>
              <a:latin typeface="Garamond" panose="02020404030301010803" pitchFamily="18" charset="0"/>
            </a:endParaRPr>
          </a:p>
        </p:txBody>
      </p:sp>
      <p:sp>
        <p:nvSpPr>
          <p:cNvPr id="9" name="Rectangle 3"/>
          <p:cNvSpPr txBox="1">
            <a:spLocks noChangeArrowheads="1"/>
          </p:cNvSpPr>
          <p:nvPr/>
        </p:nvSpPr>
        <p:spPr>
          <a:xfrm>
            <a:off x="857251" y="2370952"/>
            <a:ext cx="11088686" cy="42080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2900" dirty="0">
              <a:latin typeface="Lato-Black"/>
            </a:endParaRPr>
          </a:p>
          <a:p>
            <a:pPr lvl="1"/>
            <a:r>
              <a:rPr lang="en-GB" sz="4000" i="1" dirty="0">
                <a:solidFill>
                  <a:schemeClr val="accent4">
                    <a:lumMod val="75000"/>
                  </a:schemeClr>
                </a:solidFill>
                <a:latin typeface="Lato-Black"/>
              </a:rPr>
              <a:t>The lead inspector will use the CSED as the basis for discussion with the headteacher, RE leader and governors/directors.</a:t>
            </a:r>
          </a:p>
          <a:p>
            <a:pPr lvl="1"/>
            <a:r>
              <a:rPr lang="en-GB" sz="4000" i="1" dirty="0">
                <a:solidFill>
                  <a:schemeClr val="accent4">
                    <a:lumMod val="75000"/>
                  </a:schemeClr>
                </a:solidFill>
                <a:latin typeface="Lato-Black"/>
              </a:rPr>
              <a:t>Final responsibility for the school’s CSED rests with governors and/or directors.</a:t>
            </a:r>
            <a:r>
              <a:rPr lang="en-GB" sz="3600" i="1" dirty="0">
                <a:solidFill>
                  <a:schemeClr val="accent4">
                    <a:lumMod val="75000"/>
                  </a:schemeClr>
                </a:solidFill>
                <a:latin typeface="Lato-Black"/>
              </a:rPr>
              <a:t> </a:t>
            </a:r>
          </a:p>
          <a:p>
            <a:pPr marL="0" indent="0">
              <a:buNone/>
            </a:pPr>
            <a:endParaRPr lang="en-GB" altLang="en-US" sz="3200" dirty="0">
              <a:solidFill>
                <a:schemeClr val="accent4">
                  <a:lumMod val="75000"/>
                </a:schemeClr>
              </a:solidFill>
            </a:endParaRPr>
          </a:p>
        </p:txBody>
      </p:sp>
    </p:spTree>
    <p:extLst>
      <p:ext uri="{BB962C8B-B14F-4D97-AF65-F5344CB8AC3E}">
        <p14:creationId xmlns:p14="http://schemas.microsoft.com/office/powerpoint/2010/main" val="1485826324"/>
      </p:ext>
    </p:extLst>
  </p:cSld>
  <p:clrMapOvr>
    <a:masterClrMapping/>
  </p:clrMapOvr>
  <p:transition spd="slow">
    <p:push dir="u"/>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C40D3A-D48D-34B7-0CC1-A84EB6F98DC6}"/>
            </a:ext>
          </a:extLst>
        </p:cNvPr>
        <p:cNvGrpSpPr/>
        <p:nvPr/>
      </p:nvGrpSpPr>
      <p:grpSpPr>
        <a:xfrm>
          <a:off x="0" y="0"/>
          <a:ext cx="0" cy="0"/>
          <a:chOff x="0" y="0"/>
          <a:chExt cx="0" cy="0"/>
        </a:xfrm>
      </p:grpSpPr>
      <p:sp>
        <p:nvSpPr>
          <p:cNvPr id="17410" name="Rectangle 2">
            <a:extLst>
              <a:ext uri="{FF2B5EF4-FFF2-40B4-BE49-F238E27FC236}">
                <a16:creationId xmlns:a16="http://schemas.microsoft.com/office/drawing/2014/main" id="{20BFD381-7690-82EB-EFE4-F451EFA18A53}"/>
              </a:ext>
            </a:extLst>
          </p:cNvPr>
          <p:cNvSpPr>
            <a:spLocks noGrp="1" noChangeArrowheads="1"/>
          </p:cNvSpPr>
          <p:nvPr>
            <p:ph type="title"/>
          </p:nvPr>
        </p:nvSpPr>
        <p:spPr>
          <a:xfrm>
            <a:off x="2700338" y="915989"/>
            <a:ext cx="6799262" cy="1303337"/>
          </a:xfrm>
        </p:spPr>
        <p:txBody>
          <a:bodyPr/>
          <a:lstStyle/>
          <a:p>
            <a:pPr eaLnBrk="1" hangingPunct="1"/>
            <a:r>
              <a:rPr lang="en-GB" altLang="en-US" dirty="0">
                <a:ln>
                  <a:noFill/>
                </a:ln>
              </a:rPr>
              <a:t>The Synoptic Problem</a:t>
            </a:r>
          </a:p>
        </p:txBody>
      </p:sp>
      <p:sp>
        <p:nvSpPr>
          <p:cNvPr id="6" name="TextBox 5">
            <a:extLst>
              <a:ext uri="{FF2B5EF4-FFF2-40B4-BE49-F238E27FC236}">
                <a16:creationId xmlns:a16="http://schemas.microsoft.com/office/drawing/2014/main" id="{9F409C7B-5C7A-CC21-4F40-5284DB915415}"/>
              </a:ext>
            </a:extLst>
          </p:cNvPr>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7" name="Content Placeholder 4">
            <a:extLst>
              <a:ext uri="{FF2B5EF4-FFF2-40B4-BE49-F238E27FC236}">
                <a16:creationId xmlns:a16="http://schemas.microsoft.com/office/drawing/2014/main" id="{8087165A-EFFB-9199-70B1-3F069890AA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sp>
        <p:nvSpPr>
          <p:cNvPr id="8" name="Title 1">
            <a:extLst>
              <a:ext uri="{FF2B5EF4-FFF2-40B4-BE49-F238E27FC236}">
                <a16:creationId xmlns:a16="http://schemas.microsoft.com/office/drawing/2014/main" id="{473961DA-1D88-69EA-1E19-CCDF8C1571AF}"/>
              </a:ext>
            </a:extLst>
          </p:cNvPr>
          <p:cNvSpPr txBox="1">
            <a:spLocks/>
          </p:cNvSpPr>
          <p:nvPr/>
        </p:nvSpPr>
        <p:spPr>
          <a:xfrm>
            <a:off x="1045030" y="915989"/>
            <a:ext cx="10443706" cy="1091872"/>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solidFill>
                  <a:schemeClr val="accent4">
                    <a:lumMod val="75000"/>
                  </a:schemeClr>
                </a:solidFill>
                <a:latin typeface="Lato-Bold"/>
              </a:rPr>
              <a:t>An Overall Effectiveness Grade </a:t>
            </a:r>
            <a:endParaRPr lang="en-GB" dirty="0">
              <a:solidFill>
                <a:schemeClr val="accent4">
                  <a:lumMod val="75000"/>
                </a:schemeClr>
              </a:solidFill>
              <a:latin typeface="Garamond" panose="02020404030301010803" pitchFamily="18" charset="0"/>
            </a:endParaRPr>
          </a:p>
        </p:txBody>
      </p:sp>
      <p:sp>
        <p:nvSpPr>
          <p:cNvPr id="9" name="Rectangle 3">
            <a:extLst>
              <a:ext uri="{FF2B5EF4-FFF2-40B4-BE49-F238E27FC236}">
                <a16:creationId xmlns:a16="http://schemas.microsoft.com/office/drawing/2014/main" id="{181CA58C-A3A0-1E66-CBCA-BD8DBB16704E}"/>
              </a:ext>
            </a:extLst>
          </p:cNvPr>
          <p:cNvSpPr txBox="1">
            <a:spLocks noChangeArrowheads="1"/>
          </p:cNvSpPr>
          <p:nvPr/>
        </p:nvSpPr>
        <p:spPr>
          <a:xfrm>
            <a:off x="1045031" y="2370952"/>
            <a:ext cx="10900906" cy="42080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altLang="en-US" sz="3200" i="1" dirty="0">
              <a:solidFill>
                <a:schemeClr val="accent4">
                  <a:lumMod val="75000"/>
                </a:schemeClr>
              </a:solidFill>
            </a:endParaRPr>
          </a:p>
        </p:txBody>
      </p:sp>
      <p:sp>
        <p:nvSpPr>
          <p:cNvPr id="4" name="TextBox 3">
            <a:extLst>
              <a:ext uri="{FF2B5EF4-FFF2-40B4-BE49-F238E27FC236}">
                <a16:creationId xmlns:a16="http://schemas.microsoft.com/office/drawing/2014/main" id="{AEA157B0-A79A-0A5E-B30F-E2184EB4B851}"/>
              </a:ext>
            </a:extLst>
          </p:cNvPr>
          <p:cNvSpPr txBox="1"/>
          <p:nvPr/>
        </p:nvSpPr>
        <p:spPr>
          <a:xfrm>
            <a:off x="1045029" y="2148179"/>
            <a:ext cx="10443705" cy="4739759"/>
          </a:xfrm>
          <a:prstGeom prst="rect">
            <a:avLst/>
          </a:prstGeom>
          <a:noFill/>
        </p:spPr>
        <p:txBody>
          <a:bodyPr wrap="square">
            <a:spAutoFit/>
          </a:bodyPr>
          <a:lstStyle/>
          <a:p>
            <a:pPr>
              <a:lnSpc>
                <a:spcPct val="120000"/>
              </a:lnSpc>
              <a:spcBef>
                <a:spcPts val="1000"/>
              </a:spcBef>
              <a:spcAft>
                <a:spcPts val="0"/>
              </a:spcAft>
            </a:pPr>
            <a:r>
              <a:rPr lang="en-US" sz="2400" dirty="0">
                <a:solidFill>
                  <a:schemeClr val="accent4">
                    <a:lumMod val="75000"/>
                  </a:schemeClr>
                </a:solidFill>
                <a:latin typeface="Lato-Black"/>
                <a:cs typeface="Calibri"/>
              </a:rPr>
              <a:t>In giving an overall effectiveness grade Catholic school inspectors are presenting a global judgement about how effective the school is in providing Catholic education. </a:t>
            </a:r>
            <a:endParaRPr lang="en-GB" sz="2400" dirty="0">
              <a:solidFill>
                <a:schemeClr val="accent4">
                  <a:lumMod val="75000"/>
                </a:schemeClr>
              </a:solidFill>
              <a:latin typeface="Lato-Black"/>
              <a:ea typeface="+mn-lt"/>
              <a:cs typeface="+mn-lt"/>
            </a:endParaRPr>
          </a:p>
          <a:p>
            <a:pPr>
              <a:lnSpc>
                <a:spcPct val="120000"/>
              </a:lnSpc>
              <a:spcBef>
                <a:spcPts val="1000"/>
              </a:spcBef>
              <a:spcAft>
                <a:spcPts val="0"/>
              </a:spcAft>
            </a:pPr>
            <a:r>
              <a:rPr lang="en-US" sz="2400" dirty="0">
                <a:solidFill>
                  <a:schemeClr val="accent4">
                    <a:lumMod val="75000"/>
                  </a:schemeClr>
                </a:solidFill>
                <a:latin typeface="Lato-Black"/>
                <a:cs typeface="Calibri"/>
              </a:rPr>
              <a:t>In arriving at this judgement, Catholic school inspectors will make judgements on the following areas:</a:t>
            </a:r>
            <a:endParaRPr lang="en-GB" sz="2400" dirty="0">
              <a:solidFill>
                <a:schemeClr val="accent4">
                  <a:lumMod val="75000"/>
                </a:schemeClr>
              </a:solidFill>
              <a:latin typeface="Lato-Black"/>
              <a:ea typeface="+mn-lt"/>
              <a:cs typeface="+mn-lt"/>
            </a:endParaRPr>
          </a:p>
          <a:p>
            <a:pPr>
              <a:lnSpc>
                <a:spcPct val="90000"/>
              </a:lnSpc>
              <a:spcBef>
                <a:spcPts val="1000"/>
              </a:spcBef>
              <a:spcAft>
                <a:spcPts val="0"/>
              </a:spcAft>
            </a:pPr>
            <a:r>
              <a:rPr lang="en-US" sz="2400" dirty="0">
                <a:solidFill>
                  <a:schemeClr val="accent4">
                    <a:lumMod val="75000"/>
                  </a:schemeClr>
                </a:solidFill>
                <a:latin typeface="Lato-Black"/>
                <a:cs typeface="Calibri"/>
              </a:rPr>
              <a:t>1. CATHOLIC LIFE AND MISSION</a:t>
            </a:r>
            <a:endParaRPr lang="en-GB" sz="2400" dirty="0">
              <a:solidFill>
                <a:schemeClr val="accent4">
                  <a:lumMod val="75000"/>
                </a:schemeClr>
              </a:solidFill>
              <a:latin typeface="Lato-Black"/>
              <a:ea typeface="+mn-lt"/>
              <a:cs typeface="+mn-lt"/>
            </a:endParaRPr>
          </a:p>
          <a:p>
            <a:pPr>
              <a:lnSpc>
                <a:spcPct val="90000"/>
              </a:lnSpc>
              <a:spcBef>
                <a:spcPts val="1000"/>
              </a:spcBef>
              <a:spcAft>
                <a:spcPts val="0"/>
              </a:spcAft>
            </a:pPr>
            <a:endParaRPr lang="en-US" sz="2400" dirty="0">
              <a:solidFill>
                <a:schemeClr val="accent4">
                  <a:lumMod val="75000"/>
                </a:schemeClr>
              </a:solidFill>
              <a:latin typeface="Lato-Black"/>
              <a:ea typeface="+mn-lt"/>
              <a:cs typeface="+mn-lt"/>
            </a:endParaRPr>
          </a:p>
          <a:p>
            <a:pPr>
              <a:lnSpc>
                <a:spcPct val="90000"/>
              </a:lnSpc>
              <a:spcBef>
                <a:spcPts val="1000"/>
              </a:spcBef>
              <a:spcAft>
                <a:spcPts val="0"/>
              </a:spcAft>
            </a:pPr>
            <a:r>
              <a:rPr lang="en-US" sz="2400" dirty="0">
                <a:solidFill>
                  <a:schemeClr val="accent4">
                    <a:lumMod val="75000"/>
                  </a:schemeClr>
                </a:solidFill>
                <a:latin typeface="Lato-Black"/>
                <a:cs typeface="Calibri"/>
              </a:rPr>
              <a:t>2. RELIGIOUS EDUCATION</a:t>
            </a:r>
            <a:endParaRPr lang="en-GB" sz="2400" dirty="0">
              <a:solidFill>
                <a:schemeClr val="accent4">
                  <a:lumMod val="75000"/>
                </a:schemeClr>
              </a:solidFill>
              <a:latin typeface="Lato-Black"/>
              <a:ea typeface="+mn-lt"/>
              <a:cs typeface="+mn-lt"/>
            </a:endParaRPr>
          </a:p>
          <a:p>
            <a:pPr>
              <a:lnSpc>
                <a:spcPct val="90000"/>
              </a:lnSpc>
              <a:spcBef>
                <a:spcPts val="1000"/>
              </a:spcBef>
              <a:spcAft>
                <a:spcPts val="0"/>
              </a:spcAft>
            </a:pPr>
            <a:endParaRPr lang="en-US" sz="2400" dirty="0">
              <a:solidFill>
                <a:schemeClr val="accent4">
                  <a:lumMod val="75000"/>
                </a:schemeClr>
              </a:solidFill>
              <a:latin typeface="Lato-Black"/>
              <a:ea typeface="+mn-lt"/>
              <a:cs typeface="+mn-lt"/>
            </a:endParaRPr>
          </a:p>
          <a:p>
            <a:pPr>
              <a:lnSpc>
                <a:spcPct val="90000"/>
              </a:lnSpc>
              <a:spcBef>
                <a:spcPts val="1000"/>
              </a:spcBef>
              <a:spcAft>
                <a:spcPts val="0"/>
              </a:spcAft>
            </a:pPr>
            <a:r>
              <a:rPr lang="en-US" sz="2400" dirty="0">
                <a:solidFill>
                  <a:schemeClr val="accent4">
                    <a:lumMod val="75000"/>
                  </a:schemeClr>
                </a:solidFill>
                <a:latin typeface="Lato-Black"/>
                <a:cs typeface="Calibri"/>
              </a:rPr>
              <a:t>3. COLLECTIVE WORSHIP</a:t>
            </a:r>
            <a:endParaRPr lang="en-GB" sz="2400" dirty="0">
              <a:solidFill>
                <a:schemeClr val="accent4">
                  <a:lumMod val="75000"/>
                </a:schemeClr>
              </a:solidFill>
              <a:latin typeface="Lato-Black"/>
              <a:ea typeface="+mn-lt"/>
              <a:cs typeface="+mn-lt"/>
            </a:endParaRPr>
          </a:p>
        </p:txBody>
      </p:sp>
    </p:spTree>
    <p:extLst>
      <p:ext uri="{BB962C8B-B14F-4D97-AF65-F5344CB8AC3E}">
        <p14:creationId xmlns:p14="http://schemas.microsoft.com/office/powerpoint/2010/main" val="4126437979"/>
      </p:ext>
    </p:extLst>
  </p:cSld>
  <p:clrMapOvr>
    <a:masterClrMapping/>
  </p:clrMapOvr>
  <p:transition spd="slow">
    <p:push dir="u"/>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C40D3A-D48D-34B7-0CC1-A84EB6F98DC6}"/>
            </a:ext>
          </a:extLst>
        </p:cNvPr>
        <p:cNvGrpSpPr/>
        <p:nvPr/>
      </p:nvGrpSpPr>
      <p:grpSpPr>
        <a:xfrm>
          <a:off x="0" y="0"/>
          <a:ext cx="0" cy="0"/>
          <a:chOff x="0" y="0"/>
          <a:chExt cx="0" cy="0"/>
        </a:xfrm>
      </p:grpSpPr>
      <p:sp>
        <p:nvSpPr>
          <p:cNvPr id="17410" name="Rectangle 2">
            <a:extLst>
              <a:ext uri="{FF2B5EF4-FFF2-40B4-BE49-F238E27FC236}">
                <a16:creationId xmlns:a16="http://schemas.microsoft.com/office/drawing/2014/main" id="{20BFD381-7690-82EB-EFE4-F451EFA18A53}"/>
              </a:ext>
            </a:extLst>
          </p:cNvPr>
          <p:cNvSpPr>
            <a:spLocks noGrp="1" noChangeArrowheads="1"/>
          </p:cNvSpPr>
          <p:nvPr>
            <p:ph type="title"/>
          </p:nvPr>
        </p:nvSpPr>
        <p:spPr>
          <a:xfrm>
            <a:off x="2700338" y="915989"/>
            <a:ext cx="6799262" cy="1303337"/>
          </a:xfrm>
        </p:spPr>
        <p:txBody>
          <a:bodyPr/>
          <a:lstStyle/>
          <a:p>
            <a:pPr eaLnBrk="1" hangingPunct="1"/>
            <a:r>
              <a:rPr lang="en-GB" altLang="en-US" dirty="0">
                <a:ln>
                  <a:noFill/>
                </a:ln>
              </a:rPr>
              <a:t>The Synoptic Problem</a:t>
            </a:r>
          </a:p>
        </p:txBody>
      </p:sp>
      <p:sp>
        <p:nvSpPr>
          <p:cNvPr id="6" name="TextBox 5">
            <a:extLst>
              <a:ext uri="{FF2B5EF4-FFF2-40B4-BE49-F238E27FC236}">
                <a16:creationId xmlns:a16="http://schemas.microsoft.com/office/drawing/2014/main" id="{9F409C7B-5C7A-CC21-4F40-5284DB915415}"/>
              </a:ext>
            </a:extLst>
          </p:cNvPr>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7" name="Content Placeholder 4">
            <a:extLst>
              <a:ext uri="{FF2B5EF4-FFF2-40B4-BE49-F238E27FC236}">
                <a16:creationId xmlns:a16="http://schemas.microsoft.com/office/drawing/2014/main" id="{8087165A-EFFB-9199-70B1-3F069890AA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sp>
        <p:nvSpPr>
          <p:cNvPr id="8" name="Title 1">
            <a:extLst>
              <a:ext uri="{FF2B5EF4-FFF2-40B4-BE49-F238E27FC236}">
                <a16:creationId xmlns:a16="http://schemas.microsoft.com/office/drawing/2014/main" id="{473961DA-1D88-69EA-1E19-CCDF8C1571AF}"/>
              </a:ext>
            </a:extLst>
          </p:cNvPr>
          <p:cNvSpPr txBox="1">
            <a:spLocks/>
          </p:cNvSpPr>
          <p:nvPr/>
        </p:nvSpPr>
        <p:spPr>
          <a:xfrm>
            <a:off x="872558" y="859538"/>
            <a:ext cx="10443706" cy="1091872"/>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solidFill>
                  <a:schemeClr val="accent4">
                    <a:lumMod val="75000"/>
                  </a:schemeClr>
                </a:solidFill>
                <a:latin typeface="Lato"/>
                <a:cs typeface="Calibri Light"/>
              </a:rPr>
              <a:t>Grading</a:t>
            </a:r>
            <a:r>
              <a:rPr lang="en-GB" dirty="0">
                <a:cs typeface="Calibri Light"/>
              </a:rPr>
              <a:t> </a:t>
            </a:r>
            <a:endParaRPr lang="en-GB" dirty="0">
              <a:solidFill>
                <a:schemeClr val="accent4">
                  <a:lumMod val="75000"/>
                </a:schemeClr>
              </a:solidFill>
              <a:latin typeface="Garamond" panose="02020404030301010803" pitchFamily="18" charset="0"/>
            </a:endParaRPr>
          </a:p>
        </p:txBody>
      </p:sp>
      <p:sp>
        <p:nvSpPr>
          <p:cNvPr id="9" name="Rectangle 3">
            <a:extLst>
              <a:ext uri="{FF2B5EF4-FFF2-40B4-BE49-F238E27FC236}">
                <a16:creationId xmlns:a16="http://schemas.microsoft.com/office/drawing/2014/main" id="{181CA58C-A3A0-1E66-CBCA-BD8DBB16704E}"/>
              </a:ext>
            </a:extLst>
          </p:cNvPr>
          <p:cNvSpPr txBox="1">
            <a:spLocks noChangeArrowheads="1"/>
          </p:cNvSpPr>
          <p:nvPr/>
        </p:nvSpPr>
        <p:spPr>
          <a:xfrm>
            <a:off x="1045031" y="2370952"/>
            <a:ext cx="10900906" cy="42080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altLang="en-US" sz="3200" i="1" dirty="0">
              <a:solidFill>
                <a:schemeClr val="accent4">
                  <a:lumMod val="75000"/>
                </a:schemeClr>
              </a:solidFill>
            </a:endParaRPr>
          </a:p>
        </p:txBody>
      </p:sp>
      <p:graphicFrame>
        <p:nvGraphicFramePr>
          <p:cNvPr id="10" name="Content Placeholder 4">
            <a:extLst>
              <a:ext uri="{FF2B5EF4-FFF2-40B4-BE49-F238E27FC236}">
                <a16:creationId xmlns:a16="http://schemas.microsoft.com/office/drawing/2014/main" id="{42905796-6B77-48FA-A250-7212C9C64094}"/>
              </a:ext>
            </a:extLst>
          </p:cNvPr>
          <p:cNvGraphicFramePr>
            <a:graphicFrameLocks noGrp="1"/>
          </p:cNvGraphicFramePr>
          <p:nvPr>
            <p:ph idx="1"/>
            <p:extLst>
              <p:ext uri="{D42A27DB-BD31-4B8C-83A1-F6EECF244321}">
                <p14:modId xmlns:p14="http://schemas.microsoft.com/office/powerpoint/2010/main" val="821180024"/>
              </p:ext>
            </p:extLst>
          </p:nvPr>
        </p:nvGraphicFramePr>
        <p:xfrm>
          <a:off x="889779" y="2356257"/>
          <a:ext cx="9054321" cy="4237461"/>
        </p:xfrm>
        <a:graphic>
          <a:graphicData uri="http://schemas.openxmlformats.org/drawingml/2006/table">
            <a:tbl>
              <a:tblPr firstRow="1" bandRow="1">
                <a:tableStyleId>{21E4AEA4-8DFA-4A89-87EB-49C32662AFE0}</a:tableStyleId>
              </a:tblPr>
              <a:tblGrid>
                <a:gridCol w="3327382">
                  <a:extLst>
                    <a:ext uri="{9D8B030D-6E8A-4147-A177-3AD203B41FA5}">
                      <a16:colId xmlns:a16="http://schemas.microsoft.com/office/drawing/2014/main" val="334100446"/>
                    </a:ext>
                  </a:extLst>
                </a:gridCol>
                <a:gridCol w="5726939">
                  <a:extLst>
                    <a:ext uri="{9D8B030D-6E8A-4147-A177-3AD203B41FA5}">
                      <a16:colId xmlns:a16="http://schemas.microsoft.com/office/drawing/2014/main" val="4133895940"/>
                    </a:ext>
                  </a:extLst>
                </a:gridCol>
              </a:tblGrid>
              <a:tr h="832689">
                <a:tc>
                  <a:txBody>
                    <a:bodyPr/>
                    <a:lstStyle/>
                    <a:p>
                      <a:pPr algn="l" rtl="0" fontAlgn="base"/>
                      <a:endParaRPr lang="en-US" sz="2800" b="1" i="0" dirty="0">
                        <a:solidFill>
                          <a:schemeClr val="accent4">
                            <a:lumMod val="75000"/>
                          </a:schemeClr>
                        </a:solidFill>
                        <a:effectLst/>
                        <a:latin typeface="Calibri"/>
                      </a:endParaRPr>
                    </a:p>
                  </a:txBody>
                  <a:tcPr>
                    <a:solidFill>
                      <a:schemeClr val="accent1">
                        <a:lumMod val="40000"/>
                        <a:lumOff val="60000"/>
                      </a:schemeClr>
                    </a:solidFill>
                  </a:tcPr>
                </a:tc>
                <a:tc>
                  <a:txBody>
                    <a:bodyPr/>
                    <a:lstStyle/>
                    <a:p>
                      <a:pPr algn="l" rtl="0" fontAlgn="base"/>
                      <a:r>
                        <a:rPr lang="en-US" sz="2800" b="1" dirty="0">
                          <a:solidFill>
                            <a:schemeClr val="accent4">
                              <a:lumMod val="75000"/>
                            </a:schemeClr>
                          </a:solidFill>
                          <a:effectLst/>
                        </a:rPr>
                        <a:t>In England </a:t>
                      </a:r>
                      <a:endParaRPr lang="en-US" sz="2800" b="1" dirty="0">
                        <a:solidFill>
                          <a:schemeClr val="accent4">
                            <a:lumMod val="75000"/>
                          </a:schemeClr>
                        </a:solidFill>
                      </a:endParaRPr>
                    </a:p>
                  </a:txBody>
                  <a:tcPr>
                    <a:solidFill>
                      <a:schemeClr val="accent1">
                        <a:lumMod val="40000"/>
                        <a:lumOff val="60000"/>
                      </a:schemeClr>
                    </a:solidFill>
                  </a:tcPr>
                </a:tc>
                <a:extLst>
                  <a:ext uri="{0D108BD9-81ED-4DB2-BD59-A6C34878D82A}">
                    <a16:rowId xmlns:a16="http://schemas.microsoft.com/office/drawing/2014/main" val="4253964349"/>
                  </a:ext>
                </a:extLst>
              </a:tr>
              <a:tr h="851193">
                <a:tc>
                  <a:txBody>
                    <a:bodyPr/>
                    <a:lstStyle/>
                    <a:p>
                      <a:pPr algn="l" rtl="0" fontAlgn="base"/>
                      <a:r>
                        <a:rPr lang="en-US" sz="2800" b="1" dirty="0">
                          <a:solidFill>
                            <a:schemeClr val="accent4">
                              <a:lumMod val="75000"/>
                            </a:schemeClr>
                          </a:solidFill>
                          <a:effectLst/>
                        </a:rPr>
                        <a:t>Grade 1 </a:t>
                      </a:r>
                      <a:endParaRPr lang="en-US" sz="2800" b="1" dirty="0">
                        <a:solidFill>
                          <a:schemeClr val="accent4">
                            <a:lumMod val="75000"/>
                          </a:schemeClr>
                        </a:solidFill>
                      </a:endParaRPr>
                    </a:p>
                  </a:txBody>
                  <a:tcPr anchor="ctr">
                    <a:solidFill>
                      <a:schemeClr val="accent1">
                        <a:lumMod val="40000"/>
                        <a:lumOff val="60000"/>
                      </a:schemeClr>
                    </a:solidFill>
                  </a:tcPr>
                </a:tc>
                <a:tc>
                  <a:txBody>
                    <a:bodyPr/>
                    <a:lstStyle/>
                    <a:p>
                      <a:pPr algn="l" rtl="0" fontAlgn="base"/>
                      <a:r>
                        <a:rPr lang="en-US" sz="2800" b="1" dirty="0">
                          <a:solidFill>
                            <a:schemeClr val="accent4">
                              <a:lumMod val="75000"/>
                            </a:schemeClr>
                          </a:solidFill>
                          <a:effectLst/>
                        </a:rPr>
                        <a:t>Outstanding </a:t>
                      </a:r>
                      <a:endParaRPr lang="en-US" sz="2800" b="1" dirty="0">
                        <a:solidFill>
                          <a:schemeClr val="accent4">
                            <a:lumMod val="75000"/>
                          </a:schemeClr>
                        </a:solidFill>
                      </a:endParaRPr>
                    </a:p>
                  </a:txBody>
                  <a:tcPr anchor="ctr">
                    <a:solidFill>
                      <a:schemeClr val="accent1">
                        <a:lumMod val="40000"/>
                        <a:lumOff val="60000"/>
                      </a:schemeClr>
                    </a:solidFill>
                  </a:tcPr>
                </a:tc>
                <a:extLst>
                  <a:ext uri="{0D108BD9-81ED-4DB2-BD59-A6C34878D82A}">
                    <a16:rowId xmlns:a16="http://schemas.microsoft.com/office/drawing/2014/main" val="1238192457"/>
                  </a:ext>
                </a:extLst>
              </a:tr>
              <a:tr h="851193">
                <a:tc>
                  <a:txBody>
                    <a:bodyPr/>
                    <a:lstStyle/>
                    <a:p>
                      <a:pPr algn="l" rtl="0" fontAlgn="base"/>
                      <a:r>
                        <a:rPr lang="en-US" sz="2800" b="1" dirty="0">
                          <a:solidFill>
                            <a:schemeClr val="accent4">
                              <a:lumMod val="75000"/>
                            </a:schemeClr>
                          </a:solidFill>
                          <a:effectLst/>
                        </a:rPr>
                        <a:t>Grade 2 </a:t>
                      </a:r>
                      <a:endParaRPr lang="en-US" sz="2800" b="1" dirty="0">
                        <a:solidFill>
                          <a:schemeClr val="accent4">
                            <a:lumMod val="75000"/>
                          </a:schemeClr>
                        </a:solidFill>
                      </a:endParaRPr>
                    </a:p>
                  </a:txBody>
                  <a:tcPr anchor="ctr">
                    <a:solidFill>
                      <a:schemeClr val="accent1">
                        <a:lumMod val="40000"/>
                        <a:lumOff val="60000"/>
                      </a:schemeClr>
                    </a:solidFill>
                  </a:tcPr>
                </a:tc>
                <a:tc>
                  <a:txBody>
                    <a:bodyPr/>
                    <a:lstStyle/>
                    <a:p>
                      <a:pPr algn="l" rtl="0" fontAlgn="base"/>
                      <a:r>
                        <a:rPr lang="en-US" sz="2800" b="1" dirty="0">
                          <a:solidFill>
                            <a:schemeClr val="accent4">
                              <a:lumMod val="75000"/>
                            </a:schemeClr>
                          </a:solidFill>
                          <a:effectLst/>
                        </a:rPr>
                        <a:t>Good </a:t>
                      </a:r>
                      <a:endParaRPr lang="en-US" sz="2800" b="1" dirty="0">
                        <a:solidFill>
                          <a:schemeClr val="accent4">
                            <a:lumMod val="75000"/>
                          </a:schemeClr>
                        </a:solidFill>
                      </a:endParaRPr>
                    </a:p>
                  </a:txBody>
                  <a:tcPr anchor="ctr">
                    <a:solidFill>
                      <a:schemeClr val="accent1">
                        <a:lumMod val="40000"/>
                        <a:lumOff val="60000"/>
                      </a:schemeClr>
                    </a:solidFill>
                  </a:tcPr>
                </a:tc>
                <a:extLst>
                  <a:ext uri="{0D108BD9-81ED-4DB2-BD59-A6C34878D82A}">
                    <a16:rowId xmlns:a16="http://schemas.microsoft.com/office/drawing/2014/main" val="3725086231"/>
                  </a:ext>
                </a:extLst>
              </a:tr>
              <a:tr h="851193">
                <a:tc>
                  <a:txBody>
                    <a:bodyPr/>
                    <a:lstStyle/>
                    <a:p>
                      <a:pPr algn="l" rtl="0" fontAlgn="base"/>
                      <a:r>
                        <a:rPr lang="en-US" sz="2800" b="1" dirty="0">
                          <a:solidFill>
                            <a:schemeClr val="accent4">
                              <a:lumMod val="75000"/>
                            </a:schemeClr>
                          </a:solidFill>
                          <a:effectLst/>
                        </a:rPr>
                        <a:t>Grade 3 </a:t>
                      </a:r>
                      <a:endParaRPr lang="en-US" sz="2800" b="1" dirty="0">
                        <a:solidFill>
                          <a:schemeClr val="accent4">
                            <a:lumMod val="75000"/>
                          </a:schemeClr>
                        </a:solidFill>
                      </a:endParaRPr>
                    </a:p>
                  </a:txBody>
                  <a:tcPr anchor="ctr">
                    <a:solidFill>
                      <a:schemeClr val="accent1">
                        <a:lumMod val="40000"/>
                        <a:lumOff val="60000"/>
                      </a:schemeClr>
                    </a:solidFill>
                  </a:tcPr>
                </a:tc>
                <a:tc>
                  <a:txBody>
                    <a:bodyPr/>
                    <a:lstStyle/>
                    <a:p>
                      <a:pPr algn="l" rtl="0" fontAlgn="base"/>
                      <a:r>
                        <a:rPr lang="en-US" sz="2800" b="1" dirty="0">
                          <a:solidFill>
                            <a:schemeClr val="accent4">
                              <a:lumMod val="75000"/>
                            </a:schemeClr>
                          </a:solidFill>
                          <a:effectLst/>
                        </a:rPr>
                        <a:t>Requires Improvement </a:t>
                      </a:r>
                      <a:endParaRPr lang="en-US" sz="2800" b="1" dirty="0">
                        <a:solidFill>
                          <a:schemeClr val="accent4">
                            <a:lumMod val="75000"/>
                          </a:schemeClr>
                        </a:solidFill>
                      </a:endParaRPr>
                    </a:p>
                  </a:txBody>
                  <a:tcPr anchor="ctr">
                    <a:solidFill>
                      <a:schemeClr val="accent1">
                        <a:lumMod val="40000"/>
                        <a:lumOff val="60000"/>
                      </a:schemeClr>
                    </a:solidFill>
                  </a:tcPr>
                </a:tc>
                <a:extLst>
                  <a:ext uri="{0D108BD9-81ED-4DB2-BD59-A6C34878D82A}">
                    <a16:rowId xmlns:a16="http://schemas.microsoft.com/office/drawing/2014/main" val="3906011262"/>
                  </a:ext>
                </a:extLst>
              </a:tr>
              <a:tr h="851193">
                <a:tc>
                  <a:txBody>
                    <a:bodyPr/>
                    <a:lstStyle/>
                    <a:p>
                      <a:pPr algn="l" rtl="0" fontAlgn="base"/>
                      <a:r>
                        <a:rPr lang="en-US" sz="2800" b="1" dirty="0">
                          <a:solidFill>
                            <a:schemeClr val="accent4">
                              <a:lumMod val="75000"/>
                            </a:schemeClr>
                          </a:solidFill>
                          <a:effectLst/>
                        </a:rPr>
                        <a:t>Grade 4 </a:t>
                      </a:r>
                      <a:endParaRPr lang="en-US" sz="2800" b="1" dirty="0">
                        <a:solidFill>
                          <a:schemeClr val="accent4">
                            <a:lumMod val="75000"/>
                          </a:schemeClr>
                        </a:solidFill>
                      </a:endParaRPr>
                    </a:p>
                  </a:txBody>
                  <a:tcPr anchor="ctr">
                    <a:solidFill>
                      <a:schemeClr val="accent1">
                        <a:lumMod val="40000"/>
                        <a:lumOff val="60000"/>
                      </a:schemeClr>
                    </a:solidFill>
                  </a:tcPr>
                </a:tc>
                <a:tc>
                  <a:txBody>
                    <a:bodyPr/>
                    <a:lstStyle/>
                    <a:p>
                      <a:pPr algn="l" rtl="0" fontAlgn="base"/>
                      <a:r>
                        <a:rPr lang="en-US" sz="2800" b="1" dirty="0">
                          <a:solidFill>
                            <a:schemeClr val="accent4">
                              <a:lumMod val="75000"/>
                            </a:schemeClr>
                          </a:solidFill>
                          <a:effectLst/>
                        </a:rPr>
                        <a:t>Inadequate </a:t>
                      </a:r>
                      <a:endParaRPr lang="en-US" sz="2800" b="1" dirty="0">
                        <a:solidFill>
                          <a:schemeClr val="accent4">
                            <a:lumMod val="75000"/>
                          </a:schemeClr>
                        </a:solidFill>
                      </a:endParaRPr>
                    </a:p>
                  </a:txBody>
                  <a:tcPr anchor="ctr">
                    <a:solidFill>
                      <a:schemeClr val="accent1">
                        <a:lumMod val="40000"/>
                        <a:lumOff val="60000"/>
                      </a:schemeClr>
                    </a:solidFill>
                  </a:tcPr>
                </a:tc>
                <a:extLst>
                  <a:ext uri="{0D108BD9-81ED-4DB2-BD59-A6C34878D82A}">
                    <a16:rowId xmlns:a16="http://schemas.microsoft.com/office/drawing/2014/main" val="1133823018"/>
                  </a:ext>
                </a:extLst>
              </a:tr>
            </a:tbl>
          </a:graphicData>
        </a:graphic>
      </p:graphicFrame>
    </p:spTree>
    <p:extLst>
      <p:ext uri="{BB962C8B-B14F-4D97-AF65-F5344CB8AC3E}">
        <p14:creationId xmlns:p14="http://schemas.microsoft.com/office/powerpoint/2010/main" val="2972719212"/>
      </p:ext>
    </p:extLst>
  </p:cSld>
  <p:clrMapOvr>
    <a:masterClrMapping/>
  </p:clrMapOvr>
  <p:transition spd="slow">
    <p:push dir="u"/>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iagram&#10;&#10;Description automatically generated">
            <a:extLst>
              <a:ext uri="{FF2B5EF4-FFF2-40B4-BE49-F238E27FC236}">
                <a16:creationId xmlns:a16="http://schemas.microsoft.com/office/drawing/2014/main" id="{626B55E8-3EB1-4A9A-8C7A-556E75AE0633}"/>
              </a:ext>
            </a:extLst>
          </p:cNvPr>
          <p:cNvPicPr>
            <a:picLocks noChangeAspect="1"/>
          </p:cNvPicPr>
          <p:nvPr/>
        </p:nvPicPr>
        <p:blipFill>
          <a:blip r:embed="rId2"/>
          <a:stretch>
            <a:fillRect/>
          </a:stretch>
        </p:blipFill>
        <p:spPr>
          <a:xfrm>
            <a:off x="1189750" y="1286453"/>
            <a:ext cx="9951041" cy="4278947"/>
          </a:xfrm>
          <a:prstGeom prst="rect">
            <a:avLst/>
          </a:prstGeom>
        </p:spPr>
      </p:pic>
      <p:sp>
        <p:nvSpPr>
          <p:cNvPr id="3" name="Rectangle 2">
            <a:extLst>
              <a:ext uri="{FF2B5EF4-FFF2-40B4-BE49-F238E27FC236}">
                <a16:creationId xmlns:a16="http://schemas.microsoft.com/office/drawing/2014/main" id="{1D3246DC-C097-4537-A809-055E60432A13}"/>
              </a:ext>
            </a:extLst>
          </p:cNvPr>
          <p:cNvSpPr/>
          <p:nvPr/>
        </p:nvSpPr>
        <p:spPr>
          <a:xfrm>
            <a:off x="1283276" y="4790207"/>
            <a:ext cx="8650430" cy="90054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72678471"/>
      </p:ext>
    </p:extLst>
  </p:cSld>
  <p:clrMapOvr>
    <a:masterClrMapping/>
  </p:clrMapOvr>
  <p:transition spd="slow">
    <p:push dir="u"/>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4" name="Title 1"/>
          <p:cNvSpPr txBox="1">
            <a:spLocks/>
          </p:cNvSpPr>
          <p:nvPr/>
        </p:nvSpPr>
        <p:spPr>
          <a:xfrm>
            <a:off x="901337" y="339339"/>
            <a:ext cx="10515600" cy="132556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a:solidFill>
                  <a:schemeClr val="accent4">
                    <a:lumMod val="75000"/>
                  </a:schemeClr>
                </a:solidFill>
                <a:latin typeface="Garamond" panose="02020404030301010803" pitchFamily="18" charset="0"/>
              </a:rPr>
              <a:t>Overall effectiveness : Outstanding </a:t>
            </a:r>
          </a:p>
        </p:txBody>
      </p:sp>
      <p:graphicFrame>
        <p:nvGraphicFramePr>
          <p:cNvPr id="5" name="Table 4"/>
          <p:cNvGraphicFramePr>
            <a:graphicFrameLocks noGrp="1"/>
          </p:cNvGraphicFramePr>
          <p:nvPr>
            <p:extLst>
              <p:ext uri="{D42A27DB-BD31-4B8C-83A1-F6EECF244321}">
                <p14:modId xmlns:p14="http://schemas.microsoft.com/office/powerpoint/2010/main" val="1567609349"/>
              </p:ext>
            </p:extLst>
          </p:nvPr>
        </p:nvGraphicFramePr>
        <p:xfrm>
          <a:off x="838199" y="2103120"/>
          <a:ext cx="10578738" cy="3773071"/>
        </p:xfrm>
        <a:graphic>
          <a:graphicData uri="http://schemas.openxmlformats.org/drawingml/2006/table">
            <a:tbl>
              <a:tblPr firstRow="1" firstCol="1" bandRow="1"/>
              <a:tblGrid>
                <a:gridCol w="3526017">
                  <a:extLst>
                    <a:ext uri="{9D8B030D-6E8A-4147-A177-3AD203B41FA5}">
                      <a16:colId xmlns:a16="http://schemas.microsoft.com/office/drawing/2014/main" val="1294992606"/>
                    </a:ext>
                  </a:extLst>
                </a:gridCol>
                <a:gridCol w="3526017">
                  <a:extLst>
                    <a:ext uri="{9D8B030D-6E8A-4147-A177-3AD203B41FA5}">
                      <a16:colId xmlns:a16="http://schemas.microsoft.com/office/drawing/2014/main" val="1829650789"/>
                    </a:ext>
                  </a:extLst>
                </a:gridCol>
                <a:gridCol w="3526704">
                  <a:extLst>
                    <a:ext uri="{9D8B030D-6E8A-4147-A177-3AD203B41FA5}">
                      <a16:colId xmlns:a16="http://schemas.microsoft.com/office/drawing/2014/main" val="695739049"/>
                    </a:ext>
                  </a:extLst>
                </a:gridCol>
              </a:tblGrid>
              <a:tr h="544645">
                <a:tc>
                  <a:txBody>
                    <a:bodyPr/>
                    <a:lstStyle/>
                    <a:p>
                      <a:pPr algn="ctr">
                        <a:lnSpc>
                          <a:spcPct val="107000"/>
                        </a:lnSpc>
                        <a:spcBef>
                          <a:spcPts val="600"/>
                        </a:spcBef>
                        <a:spcAft>
                          <a:spcPts val="600"/>
                        </a:spcAft>
                      </a:pPr>
                      <a:r>
                        <a:rPr lang="en-GB" sz="2800" dirty="0">
                          <a:solidFill>
                            <a:schemeClr val="accent4">
                              <a:lumMod val="75000"/>
                            </a:schemeClr>
                          </a:solidFill>
                          <a:effectLst/>
                          <a:latin typeface="Garamond" panose="02020404030301010803" pitchFamily="18" charset="0"/>
                          <a:ea typeface="Calibri" panose="020F0502020204030204" pitchFamily="34" charset="0"/>
                          <a:cs typeface="Times New Roman" panose="02020603050405020304" pitchFamily="18" charset="0"/>
                        </a:rPr>
                        <a:t>Catholic Life and Mission</a:t>
                      </a:r>
                      <a:endParaRPr lang="en-GB" sz="1100"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600"/>
                        </a:spcAft>
                      </a:pPr>
                      <a:r>
                        <a:rPr lang="en-GB" sz="2800" dirty="0">
                          <a:solidFill>
                            <a:schemeClr val="accent4">
                              <a:lumMod val="75000"/>
                            </a:schemeClr>
                          </a:solidFill>
                          <a:effectLst/>
                          <a:latin typeface="Garamond" panose="02020404030301010803" pitchFamily="18" charset="0"/>
                          <a:ea typeface="Calibri" panose="020F0502020204030204" pitchFamily="34" charset="0"/>
                          <a:cs typeface="Times New Roman" panose="02020603050405020304" pitchFamily="18" charset="0"/>
                        </a:rPr>
                        <a:t>Religious Education</a:t>
                      </a:r>
                      <a:endParaRPr lang="en-GB" sz="1100"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600"/>
                        </a:spcAft>
                      </a:pPr>
                      <a:r>
                        <a:rPr lang="en-GB" sz="2800" dirty="0">
                          <a:solidFill>
                            <a:schemeClr val="accent4">
                              <a:lumMod val="75000"/>
                            </a:schemeClr>
                          </a:solidFill>
                          <a:effectLst/>
                          <a:latin typeface="Garamond" panose="02020404030301010803" pitchFamily="18" charset="0"/>
                          <a:ea typeface="Calibri" panose="020F0502020204030204" pitchFamily="34" charset="0"/>
                          <a:cs typeface="Times New Roman" panose="02020603050405020304" pitchFamily="18" charset="0"/>
                        </a:rPr>
                        <a:t>Collective Worship</a:t>
                      </a:r>
                    </a:p>
                    <a:p>
                      <a:pPr algn="ctr">
                        <a:lnSpc>
                          <a:spcPct val="107000"/>
                        </a:lnSpc>
                        <a:spcBef>
                          <a:spcPts val="600"/>
                        </a:spcBef>
                        <a:spcAft>
                          <a:spcPts val="600"/>
                        </a:spcAft>
                      </a:pPr>
                      <a:r>
                        <a:rPr lang="en-GB" sz="2800" dirty="0">
                          <a:solidFill>
                            <a:schemeClr val="accent4">
                              <a:lumMod val="75000"/>
                            </a:schemeClr>
                          </a:solidFill>
                          <a:effectLst/>
                          <a:latin typeface="Garamond" panose="02020404030301010803" pitchFamily="18" charset="0"/>
                          <a:ea typeface="Calibri" panose="020F0502020204030204" pitchFamily="34" charset="0"/>
                          <a:cs typeface="Times New Roman" panose="02020603050405020304" pitchFamily="18" charset="0"/>
                        </a:rPr>
                        <a:t>(Prayer and Liturgy)</a:t>
                      </a:r>
                      <a:endParaRPr lang="en-GB" sz="1100"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35500164"/>
                  </a:ext>
                </a:extLst>
              </a:tr>
              <a:tr h="816968">
                <a:tc>
                  <a:txBody>
                    <a:bodyPr/>
                    <a:lstStyle/>
                    <a:p>
                      <a:pPr algn="ctr">
                        <a:lnSpc>
                          <a:spcPct val="107000"/>
                        </a:lnSpc>
                        <a:spcBef>
                          <a:spcPts val="600"/>
                        </a:spcBef>
                        <a:spcAft>
                          <a:spcPts val="0"/>
                        </a:spcAft>
                      </a:pPr>
                      <a:endParaRPr lang="en-GB" sz="1400" dirty="0">
                        <a:effectLst/>
                        <a:latin typeface="Garamond" panose="02020404030301010803" pitchFamily="18" charset="0"/>
                        <a:ea typeface="Calibri" panose="020F0502020204030204" pitchFamily="34" charset="0"/>
                        <a:cs typeface="Times New Roman" panose="02020603050405020304" pitchFamily="18" charset="0"/>
                      </a:endParaRPr>
                    </a:p>
                    <a:p>
                      <a:pPr algn="ctr">
                        <a:lnSpc>
                          <a:spcPct val="107000"/>
                        </a:lnSpc>
                        <a:spcBef>
                          <a:spcPts val="600"/>
                        </a:spcBef>
                        <a:spcAft>
                          <a:spcPts val="0"/>
                        </a:spcAft>
                      </a:pPr>
                      <a:r>
                        <a:rPr lang="en-GB" sz="1400" dirty="0">
                          <a:effectLst/>
                          <a:latin typeface="Garamond" panose="02020404030301010803" pitchFamily="18" charset="0"/>
                          <a:ea typeface="Calibri" panose="020F0502020204030204" pitchFamily="34" charset="0"/>
                          <a:cs typeface="Times New Roman" panose="02020603050405020304" pitchFamily="18" charset="0"/>
                        </a:rPr>
                        <a:t>PUPILS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0"/>
                        </a:spcAft>
                      </a:pPr>
                      <a:endParaRPr lang="en-GB" sz="1400" dirty="0">
                        <a:effectLst/>
                        <a:latin typeface="Garamond" panose="02020404030301010803" pitchFamily="18" charset="0"/>
                        <a:ea typeface="Calibri" panose="020F0502020204030204" pitchFamily="34" charset="0"/>
                        <a:cs typeface="Times New Roman" panose="02020603050405020304" pitchFamily="18" charset="0"/>
                      </a:endParaRPr>
                    </a:p>
                    <a:p>
                      <a:pPr algn="ctr">
                        <a:lnSpc>
                          <a:spcPct val="107000"/>
                        </a:lnSpc>
                        <a:spcBef>
                          <a:spcPts val="600"/>
                        </a:spcBef>
                        <a:spcAft>
                          <a:spcPts val="0"/>
                        </a:spcAft>
                      </a:pPr>
                      <a:r>
                        <a:rPr lang="en-GB" sz="1400" dirty="0">
                          <a:effectLst/>
                          <a:latin typeface="Garamond" panose="02020404030301010803" pitchFamily="18" charset="0"/>
                          <a:ea typeface="Calibri" panose="020F0502020204030204" pitchFamily="34" charset="0"/>
                          <a:cs typeface="Times New Roman" panose="02020603050405020304" pitchFamily="18" charset="0"/>
                        </a:rPr>
                        <a:t>PUPILS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0"/>
                        </a:spcAft>
                      </a:pPr>
                      <a:endParaRPr lang="en-GB" sz="1400" dirty="0">
                        <a:effectLst/>
                        <a:latin typeface="Garamond" panose="02020404030301010803" pitchFamily="18" charset="0"/>
                        <a:ea typeface="Calibri" panose="020F0502020204030204" pitchFamily="34" charset="0"/>
                        <a:cs typeface="Times New Roman" panose="02020603050405020304" pitchFamily="18" charset="0"/>
                      </a:endParaRPr>
                    </a:p>
                    <a:p>
                      <a:pPr algn="ctr">
                        <a:lnSpc>
                          <a:spcPct val="107000"/>
                        </a:lnSpc>
                        <a:spcBef>
                          <a:spcPts val="600"/>
                        </a:spcBef>
                        <a:spcAft>
                          <a:spcPts val="0"/>
                        </a:spcAft>
                      </a:pPr>
                      <a:r>
                        <a:rPr lang="en-GB" sz="1400" dirty="0">
                          <a:effectLst/>
                          <a:latin typeface="Garamond" panose="02020404030301010803" pitchFamily="18" charset="0"/>
                          <a:ea typeface="Calibri" panose="020F0502020204030204" pitchFamily="34" charset="0"/>
                          <a:cs typeface="Times New Roman" panose="02020603050405020304" pitchFamily="18" charset="0"/>
                        </a:rPr>
                        <a:t>PUPILS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4543693"/>
                  </a:ext>
                </a:extLst>
              </a:tr>
              <a:tr h="816968">
                <a:tc>
                  <a:txBody>
                    <a:bodyPr/>
                    <a:lstStyle/>
                    <a:p>
                      <a:pPr algn="ctr">
                        <a:lnSpc>
                          <a:spcPct val="107000"/>
                        </a:lnSpc>
                        <a:spcBef>
                          <a:spcPts val="1200"/>
                        </a:spcBef>
                        <a:spcAft>
                          <a:spcPts val="0"/>
                        </a:spcAft>
                      </a:pPr>
                      <a:endParaRPr lang="en-GB" sz="800" dirty="0">
                        <a:effectLst/>
                        <a:latin typeface="Garamond" panose="02020404030301010803" pitchFamily="18" charset="0"/>
                        <a:ea typeface="Calibri" panose="020F0502020204030204" pitchFamily="34" charset="0"/>
                        <a:cs typeface="Times New Roman" panose="02020603050405020304" pitchFamily="18" charset="0"/>
                      </a:endParaRPr>
                    </a:p>
                    <a:p>
                      <a:pPr algn="ctr">
                        <a:lnSpc>
                          <a:spcPct val="107000"/>
                        </a:lnSpc>
                        <a:spcBef>
                          <a:spcPts val="1200"/>
                        </a:spcBef>
                        <a:spcAft>
                          <a:spcPts val="0"/>
                        </a:spcAft>
                      </a:pPr>
                      <a:r>
                        <a:rPr lang="en-GB" sz="1400" dirty="0">
                          <a:effectLst/>
                          <a:latin typeface="Garamond" panose="02020404030301010803" pitchFamily="18" charset="0"/>
                          <a:ea typeface="Calibri" panose="020F0502020204030204" pitchFamily="34" charset="0"/>
                          <a:cs typeface="Times New Roman" panose="02020603050405020304" pitchFamily="18" charset="0"/>
                        </a:rPr>
                        <a:t>PROVISION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1200"/>
                        </a:spcBef>
                        <a:spcAft>
                          <a:spcPts val="0"/>
                        </a:spcAft>
                      </a:pPr>
                      <a:endParaRPr lang="en-GB" sz="800" dirty="0">
                        <a:effectLst/>
                        <a:latin typeface="Garamond" panose="02020404030301010803" pitchFamily="18" charset="0"/>
                        <a:ea typeface="Calibri" panose="020F0502020204030204" pitchFamily="34" charset="0"/>
                        <a:cs typeface="Times New Roman" panose="02020603050405020304" pitchFamily="18" charset="0"/>
                      </a:endParaRPr>
                    </a:p>
                    <a:p>
                      <a:pPr algn="ctr">
                        <a:lnSpc>
                          <a:spcPct val="107000"/>
                        </a:lnSpc>
                        <a:spcBef>
                          <a:spcPts val="1200"/>
                        </a:spcBef>
                        <a:spcAft>
                          <a:spcPts val="0"/>
                        </a:spcAft>
                      </a:pPr>
                      <a:r>
                        <a:rPr lang="en-GB" sz="1400" dirty="0">
                          <a:effectLst/>
                          <a:latin typeface="Garamond" panose="02020404030301010803" pitchFamily="18" charset="0"/>
                          <a:ea typeface="Calibri" panose="020F0502020204030204" pitchFamily="34" charset="0"/>
                          <a:cs typeface="Times New Roman" panose="02020603050405020304" pitchFamily="18" charset="0"/>
                        </a:rPr>
                        <a:t>PROVISION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1200"/>
                        </a:spcBef>
                        <a:spcAft>
                          <a:spcPts val="0"/>
                        </a:spcAft>
                      </a:pPr>
                      <a:endParaRPr lang="en-GB" sz="800" dirty="0">
                        <a:effectLst/>
                        <a:latin typeface="Garamond" panose="02020404030301010803" pitchFamily="18" charset="0"/>
                        <a:ea typeface="Calibri" panose="020F0502020204030204" pitchFamily="34" charset="0"/>
                        <a:cs typeface="Times New Roman" panose="02020603050405020304" pitchFamily="18" charset="0"/>
                      </a:endParaRPr>
                    </a:p>
                    <a:p>
                      <a:pPr algn="ctr">
                        <a:lnSpc>
                          <a:spcPct val="107000"/>
                        </a:lnSpc>
                        <a:spcBef>
                          <a:spcPts val="1200"/>
                        </a:spcBef>
                        <a:spcAft>
                          <a:spcPts val="0"/>
                        </a:spcAft>
                      </a:pPr>
                      <a:r>
                        <a:rPr lang="en-GB" sz="1400" dirty="0">
                          <a:effectLst/>
                          <a:latin typeface="Garamond" panose="02020404030301010803" pitchFamily="18" charset="0"/>
                          <a:ea typeface="Calibri" panose="020F0502020204030204" pitchFamily="34" charset="0"/>
                          <a:cs typeface="Times New Roman" panose="02020603050405020304" pitchFamily="18" charset="0"/>
                        </a:rPr>
                        <a:t>PROVISION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6202861"/>
                  </a:ext>
                </a:extLst>
              </a:tr>
              <a:tr h="1089289">
                <a:tc>
                  <a:txBody>
                    <a:bodyPr/>
                    <a:lstStyle/>
                    <a:p>
                      <a:pPr algn="ctr">
                        <a:lnSpc>
                          <a:spcPct val="107000"/>
                        </a:lnSpc>
                        <a:spcBef>
                          <a:spcPts val="600"/>
                        </a:spcBef>
                        <a:spcAft>
                          <a:spcPts val="0"/>
                        </a:spcAft>
                      </a:pPr>
                      <a:endParaRPr lang="en-GB" sz="1400" dirty="0">
                        <a:effectLst/>
                        <a:latin typeface="Garamond" panose="02020404030301010803" pitchFamily="18" charset="0"/>
                        <a:ea typeface="Calibri" panose="020F0502020204030204" pitchFamily="34" charset="0"/>
                        <a:cs typeface="Times New Roman" panose="02020603050405020304" pitchFamily="18" charset="0"/>
                      </a:endParaRPr>
                    </a:p>
                    <a:p>
                      <a:pPr algn="ctr">
                        <a:lnSpc>
                          <a:spcPct val="107000"/>
                        </a:lnSpc>
                        <a:spcBef>
                          <a:spcPts val="600"/>
                        </a:spcBef>
                        <a:spcAft>
                          <a:spcPts val="0"/>
                        </a:spcAft>
                      </a:pPr>
                      <a:r>
                        <a:rPr lang="en-GB" sz="1400" dirty="0">
                          <a:effectLst/>
                          <a:latin typeface="Garamond" panose="02020404030301010803" pitchFamily="18" charset="0"/>
                          <a:ea typeface="Calibri" panose="020F0502020204030204" pitchFamily="34" charset="0"/>
                          <a:cs typeface="Times New Roman" panose="02020603050405020304" pitchFamily="18" charset="0"/>
                        </a:rPr>
                        <a:t>LEADERS AND GOVERNORS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0"/>
                        </a:spcAft>
                      </a:pPr>
                      <a:endParaRPr lang="en-GB" sz="1400" dirty="0">
                        <a:effectLst/>
                        <a:latin typeface="Garamond" panose="02020404030301010803" pitchFamily="18" charset="0"/>
                        <a:ea typeface="Calibri" panose="020F0502020204030204" pitchFamily="34" charset="0"/>
                        <a:cs typeface="Times New Roman" panose="02020603050405020304" pitchFamily="18" charset="0"/>
                      </a:endParaRPr>
                    </a:p>
                    <a:p>
                      <a:pPr algn="ctr">
                        <a:lnSpc>
                          <a:spcPct val="107000"/>
                        </a:lnSpc>
                        <a:spcBef>
                          <a:spcPts val="600"/>
                        </a:spcBef>
                        <a:spcAft>
                          <a:spcPts val="0"/>
                        </a:spcAft>
                      </a:pPr>
                      <a:r>
                        <a:rPr lang="en-GB" sz="1400" dirty="0">
                          <a:effectLst/>
                          <a:latin typeface="Garamond" panose="02020404030301010803" pitchFamily="18" charset="0"/>
                          <a:ea typeface="Calibri" panose="020F0502020204030204" pitchFamily="34" charset="0"/>
                          <a:cs typeface="Times New Roman" panose="02020603050405020304" pitchFamily="18" charset="0"/>
                        </a:rPr>
                        <a:t>LEADERS AND GOVERNORS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0"/>
                        </a:spcAft>
                      </a:pPr>
                      <a:endParaRPr lang="en-GB" sz="1400" dirty="0">
                        <a:effectLst/>
                        <a:latin typeface="Garamond" panose="02020404030301010803" pitchFamily="18" charset="0"/>
                        <a:ea typeface="Calibri" panose="020F0502020204030204" pitchFamily="34" charset="0"/>
                        <a:cs typeface="Times New Roman" panose="02020603050405020304" pitchFamily="18" charset="0"/>
                      </a:endParaRPr>
                    </a:p>
                    <a:p>
                      <a:pPr algn="ctr">
                        <a:lnSpc>
                          <a:spcPct val="107000"/>
                        </a:lnSpc>
                        <a:spcBef>
                          <a:spcPts val="600"/>
                        </a:spcBef>
                        <a:spcAft>
                          <a:spcPts val="0"/>
                        </a:spcAft>
                      </a:pPr>
                      <a:r>
                        <a:rPr lang="en-GB" sz="1400" dirty="0">
                          <a:effectLst/>
                          <a:latin typeface="Garamond" panose="02020404030301010803" pitchFamily="18" charset="0"/>
                          <a:ea typeface="Calibri" panose="020F0502020204030204" pitchFamily="34" charset="0"/>
                          <a:cs typeface="Times New Roman" panose="02020603050405020304" pitchFamily="18" charset="0"/>
                        </a:rPr>
                        <a:t>LEADERS AND GOVERNORS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30249478"/>
                  </a:ext>
                </a:extLst>
              </a:tr>
            </a:tbl>
          </a:graphicData>
        </a:graphic>
      </p:graphicFrame>
      <p:sp>
        <p:nvSpPr>
          <p:cNvPr id="6" name="Title 1"/>
          <p:cNvSpPr txBox="1">
            <a:spLocks/>
          </p:cNvSpPr>
          <p:nvPr/>
        </p:nvSpPr>
        <p:spPr>
          <a:xfrm rot="20364997">
            <a:off x="1213131" y="3536940"/>
            <a:ext cx="2970138" cy="619131"/>
          </a:xfrm>
          <a:prstGeom prst="rect">
            <a:avLst/>
          </a:prstGeom>
          <a:solidFill>
            <a:schemeClr val="bg1"/>
          </a:solidFill>
          <a:ln w="57150">
            <a:solidFill>
              <a:srgbClr val="FF0000"/>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800" b="1" dirty="0">
                <a:solidFill>
                  <a:srgbClr val="FF0000"/>
                </a:solidFill>
                <a:latin typeface="Garamond" panose="02020404030301010803" pitchFamily="18" charset="0"/>
              </a:rPr>
              <a:t>OUTSTANDING</a:t>
            </a:r>
          </a:p>
        </p:txBody>
      </p:sp>
      <p:sp>
        <p:nvSpPr>
          <p:cNvPr id="7" name="Title 1"/>
          <p:cNvSpPr txBox="1">
            <a:spLocks/>
          </p:cNvSpPr>
          <p:nvPr/>
        </p:nvSpPr>
        <p:spPr>
          <a:xfrm rot="20364997">
            <a:off x="4674067" y="3536939"/>
            <a:ext cx="2970138" cy="619131"/>
          </a:xfrm>
          <a:prstGeom prst="rect">
            <a:avLst/>
          </a:prstGeom>
          <a:solidFill>
            <a:schemeClr val="bg1"/>
          </a:solidFill>
          <a:ln w="57150">
            <a:solidFill>
              <a:srgbClr val="FF0000"/>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800" b="1" dirty="0">
                <a:solidFill>
                  <a:srgbClr val="FF0000"/>
                </a:solidFill>
                <a:latin typeface="Garamond" panose="02020404030301010803" pitchFamily="18" charset="0"/>
              </a:rPr>
              <a:t>OUTSTANDING</a:t>
            </a:r>
          </a:p>
        </p:txBody>
      </p:sp>
      <p:sp>
        <p:nvSpPr>
          <p:cNvPr id="8" name="Title 1"/>
          <p:cNvSpPr txBox="1">
            <a:spLocks/>
          </p:cNvSpPr>
          <p:nvPr/>
        </p:nvSpPr>
        <p:spPr>
          <a:xfrm rot="20364997">
            <a:off x="8188554" y="3536939"/>
            <a:ext cx="2970138" cy="619131"/>
          </a:xfrm>
          <a:prstGeom prst="rect">
            <a:avLst/>
          </a:prstGeom>
          <a:solidFill>
            <a:schemeClr val="bg1"/>
          </a:solidFill>
          <a:ln w="57150">
            <a:solidFill>
              <a:srgbClr val="FF0000"/>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800" b="1" dirty="0">
                <a:solidFill>
                  <a:srgbClr val="FF0000"/>
                </a:solidFill>
                <a:latin typeface="Garamond" panose="02020404030301010803" pitchFamily="18" charset="0"/>
              </a:rPr>
              <a:t>OUTSTANDING</a:t>
            </a:r>
          </a:p>
        </p:txBody>
      </p:sp>
      <p:sp>
        <p:nvSpPr>
          <p:cNvPr id="9" name="Title 1"/>
          <p:cNvSpPr txBox="1">
            <a:spLocks/>
          </p:cNvSpPr>
          <p:nvPr/>
        </p:nvSpPr>
        <p:spPr>
          <a:xfrm rot="20364997">
            <a:off x="2712229" y="5473857"/>
            <a:ext cx="2970138" cy="619131"/>
          </a:xfrm>
          <a:prstGeom prst="rect">
            <a:avLst/>
          </a:prstGeom>
          <a:solidFill>
            <a:schemeClr val="bg1"/>
          </a:solidFill>
          <a:ln w="57150">
            <a:solidFill>
              <a:srgbClr val="FF0000"/>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800" b="1" dirty="0">
                <a:solidFill>
                  <a:srgbClr val="FF0000"/>
                </a:solidFill>
                <a:latin typeface="Garamond" panose="02020404030301010803" pitchFamily="18" charset="0"/>
              </a:rPr>
              <a:t>COMPLIANT</a:t>
            </a:r>
          </a:p>
        </p:txBody>
      </p:sp>
      <p:sp>
        <p:nvSpPr>
          <p:cNvPr id="10" name="Title 1"/>
          <p:cNvSpPr txBox="1">
            <a:spLocks/>
          </p:cNvSpPr>
          <p:nvPr/>
        </p:nvSpPr>
        <p:spPr>
          <a:xfrm rot="20364997">
            <a:off x="6110029" y="5417713"/>
            <a:ext cx="2970138" cy="619131"/>
          </a:xfrm>
          <a:prstGeom prst="rect">
            <a:avLst/>
          </a:prstGeom>
          <a:solidFill>
            <a:schemeClr val="bg1"/>
          </a:solidFill>
          <a:ln w="57150">
            <a:solidFill>
              <a:srgbClr val="FF0000"/>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800" b="1" dirty="0">
                <a:solidFill>
                  <a:srgbClr val="FF0000"/>
                </a:solidFill>
                <a:latin typeface="Garamond" panose="02020404030301010803" pitchFamily="18" charset="0"/>
              </a:rPr>
              <a:t>TARGETS MET</a:t>
            </a:r>
          </a:p>
        </p:txBody>
      </p:sp>
      <p:pic>
        <p:nvPicPr>
          <p:cNvPr id="12"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sp>
        <p:nvSpPr>
          <p:cNvPr id="13" name="TextBox 12"/>
          <p:cNvSpPr txBox="1"/>
          <p:nvPr/>
        </p:nvSpPr>
        <p:spPr>
          <a:xfrm>
            <a:off x="9944100" y="6076416"/>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Tree>
    <p:extLst>
      <p:ext uri="{BB962C8B-B14F-4D97-AF65-F5344CB8AC3E}">
        <p14:creationId xmlns:p14="http://schemas.microsoft.com/office/powerpoint/2010/main" val="443223355"/>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8580E-9628-8AE1-7928-F7EE6FE4F325}"/>
              </a:ext>
            </a:extLst>
          </p:cNvPr>
          <p:cNvSpPr>
            <a:spLocks noGrp="1"/>
          </p:cNvSpPr>
          <p:nvPr>
            <p:ph type="title"/>
          </p:nvPr>
        </p:nvSpPr>
        <p:spPr/>
        <p:txBody>
          <a:bodyPr/>
          <a:lstStyle/>
          <a:p>
            <a:r>
              <a:rPr lang="en-GB" dirty="0"/>
              <a:t>The Annunciation			</a:t>
            </a:r>
            <a:r>
              <a:rPr lang="en-GB" sz="4000" dirty="0"/>
              <a:t> </a:t>
            </a:r>
            <a:r>
              <a:rPr lang="en-GB" sz="4000" i="1" dirty="0"/>
              <a:t>Luke 1:26-38</a:t>
            </a:r>
            <a:r>
              <a:rPr lang="en-GB" dirty="0"/>
              <a:t> </a:t>
            </a:r>
          </a:p>
        </p:txBody>
      </p:sp>
      <p:sp>
        <p:nvSpPr>
          <p:cNvPr id="3" name="Content Placeholder 2">
            <a:extLst>
              <a:ext uri="{FF2B5EF4-FFF2-40B4-BE49-F238E27FC236}">
                <a16:creationId xmlns:a16="http://schemas.microsoft.com/office/drawing/2014/main" id="{81DB217F-5CEB-0F34-4BEA-552E9F76C4BF}"/>
              </a:ext>
            </a:extLst>
          </p:cNvPr>
          <p:cNvSpPr>
            <a:spLocks noGrp="1"/>
          </p:cNvSpPr>
          <p:nvPr>
            <p:ph idx="1"/>
          </p:nvPr>
        </p:nvSpPr>
        <p:spPr/>
        <p:txBody>
          <a:bodyPr/>
          <a:lstStyle/>
          <a:p>
            <a:pPr marL="0" indent="0">
              <a:buNone/>
            </a:pPr>
            <a:endParaRPr lang="en-GB" dirty="0"/>
          </a:p>
        </p:txBody>
      </p:sp>
      <p:pic>
        <p:nvPicPr>
          <p:cNvPr id="1026" name="Picture 2">
            <a:extLst>
              <a:ext uri="{FF2B5EF4-FFF2-40B4-BE49-F238E27FC236}">
                <a16:creationId xmlns:a16="http://schemas.microsoft.com/office/drawing/2014/main" id="{3A83A241-6809-F7E4-4782-580C582AC5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690688"/>
            <a:ext cx="6581775" cy="4867275"/>
          </a:xfrm>
          <a:prstGeom prst="rect">
            <a:avLst/>
          </a:prstGeom>
          <a:ln w="88900" cap="sq" cmpd="thickThin">
            <a:solidFill>
              <a:schemeClr val="bg1"/>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4" name="Scroll: Horizontal 3">
            <a:extLst>
              <a:ext uri="{FF2B5EF4-FFF2-40B4-BE49-F238E27FC236}">
                <a16:creationId xmlns:a16="http://schemas.microsoft.com/office/drawing/2014/main" id="{9668E8AB-E8FC-C5F0-6A4C-9444C366B767}"/>
              </a:ext>
            </a:extLst>
          </p:cNvPr>
          <p:cNvSpPr/>
          <p:nvPr/>
        </p:nvSpPr>
        <p:spPr>
          <a:xfrm>
            <a:off x="7881937" y="2667001"/>
            <a:ext cx="3609975" cy="2466975"/>
          </a:xfrm>
          <a:prstGeom prst="horizontalScroll">
            <a:avLst/>
          </a:prstGeom>
          <a:solidFill>
            <a:srgbClr val="E8DCB2"/>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Aptos" panose="02110004020202020204"/>
                <a:ea typeface="+mn-ea"/>
                <a:cs typeface="+mn-cs"/>
              </a:rPr>
              <a:t>‘Behold I am the servant of the Lord: let it be to me according to your word.’</a:t>
            </a:r>
          </a:p>
        </p:txBody>
      </p:sp>
    </p:spTree>
    <p:extLst>
      <p:ext uri="{BB962C8B-B14F-4D97-AF65-F5344CB8AC3E}">
        <p14:creationId xmlns:p14="http://schemas.microsoft.com/office/powerpoint/2010/main" val="368065125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4" name="Title 1"/>
          <p:cNvSpPr txBox="1">
            <a:spLocks/>
          </p:cNvSpPr>
          <p:nvPr/>
        </p:nvSpPr>
        <p:spPr>
          <a:xfrm>
            <a:off x="901337" y="353626"/>
            <a:ext cx="10515600" cy="132556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a:solidFill>
                  <a:schemeClr val="accent4">
                    <a:lumMod val="75000"/>
                  </a:schemeClr>
                </a:solidFill>
                <a:latin typeface="Garamond" panose="02020404030301010803" pitchFamily="18" charset="0"/>
              </a:rPr>
              <a:t>Overall effectiveness : Good</a:t>
            </a:r>
          </a:p>
        </p:txBody>
      </p:sp>
      <p:graphicFrame>
        <p:nvGraphicFramePr>
          <p:cNvPr id="5" name="Table 4"/>
          <p:cNvGraphicFramePr>
            <a:graphicFrameLocks noGrp="1"/>
          </p:cNvGraphicFramePr>
          <p:nvPr>
            <p:extLst>
              <p:ext uri="{D42A27DB-BD31-4B8C-83A1-F6EECF244321}">
                <p14:modId xmlns:p14="http://schemas.microsoft.com/office/powerpoint/2010/main" val="3188784797"/>
              </p:ext>
            </p:extLst>
          </p:nvPr>
        </p:nvGraphicFramePr>
        <p:xfrm>
          <a:off x="838199" y="2103120"/>
          <a:ext cx="10578738" cy="3267870"/>
        </p:xfrm>
        <a:graphic>
          <a:graphicData uri="http://schemas.openxmlformats.org/drawingml/2006/table">
            <a:tbl>
              <a:tblPr firstRow="1" firstCol="1" bandRow="1"/>
              <a:tblGrid>
                <a:gridCol w="3526017">
                  <a:extLst>
                    <a:ext uri="{9D8B030D-6E8A-4147-A177-3AD203B41FA5}">
                      <a16:colId xmlns:a16="http://schemas.microsoft.com/office/drawing/2014/main" val="1294992606"/>
                    </a:ext>
                  </a:extLst>
                </a:gridCol>
                <a:gridCol w="3526017">
                  <a:extLst>
                    <a:ext uri="{9D8B030D-6E8A-4147-A177-3AD203B41FA5}">
                      <a16:colId xmlns:a16="http://schemas.microsoft.com/office/drawing/2014/main" val="1829650789"/>
                    </a:ext>
                  </a:extLst>
                </a:gridCol>
                <a:gridCol w="3526704">
                  <a:extLst>
                    <a:ext uri="{9D8B030D-6E8A-4147-A177-3AD203B41FA5}">
                      <a16:colId xmlns:a16="http://schemas.microsoft.com/office/drawing/2014/main" val="695739049"/>
                    </a:ext>
                  </a:extLst>
                </a:gridCol>
              </a:tblGrid>
              <a:tr h="544645">
                <a:tc>
                  <a:txBody>
                    <a:bodyPr/>
                    <a:lstStyle/>
                    <a:p>
                      <a:pPr algn="ctr">
                        <a:lnSpc>
                          <a:spcPct val="107000"/>
                        </a:lnSpc>
                        <a:spcBef>
                          <a:spcPts val="600"/>
                        </a:spcBef>
                        <a:spcAft>
                          <a:spcPts val="600"/>
                        </a:spcAft>
                      </a:pPr>
                      <a:r>
                        <a:rPr lang="en-GB" sz="2800" dirty="0">
                          <a:solidFill>
                            <a:schemeClr val="accent4">
                              <a:lumMod val="75000"/>
                            </a:schemeClr>
                          </a:solidFill>
                          <a:effectLst/>
                          <a:latin typeface="Garamond" panose="02020404030301010803" pitchFamily="18" charset="0"/>
                          <a:ea typeface="Calibri" panose="020F0502020204030204" pitchFamily="34" charset="0"/>
                          <a:cs typeface="Times New Roman" panose="02020603050405020304" pitchFamily="18" charset="0"/>
                        </a:rPr>
                        <a:t>Catholic Life</a:t>
                      </a:r>
                      <a:endParaRPr lang="en-GB" sz="1100"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600"/>
                        </a:spcAft>
                      </a:pPr>
                      <a:r>
                        <a:rPr lang="en-GB" sz="2800" dirty="0">
                          <a:solidFill>
                            <a:schemeClr val="accent4">
                              <a:lumMod val="75000"/>
                            </a:schemeClr>
                          </a:solidFill>
                          <a:effectLst/>
                          <a:latin typeface="Garamond" panose="02020404030301010803" pitchFamily="18" charset="0"/>
                          <a:ea typeface="Calibri" panose="020F0502020204030204" pitchFamily="34" charset="0"/>
                          <a:cs typeface="Times New Roman" panose="02020603050405020304" pitchFamily="18" charset="0"/>
                        </a:rPr>
                        <a:t>Religious Education</a:t>
                      </a:r>
                      <a:endParaRPr lang="en-GB" sz="1100"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600"/>
                        </a:spcAft>
                      </a:pPr>
                      <a:r>
                        <a:rPr lang="en-GB" sz="2800" dirty="0">
                          <a:solidFill>
                            <a:schemeClr val="accent4">
                              <a:lumMod val="75000"/>
                            </a:schemeClr>
                          </a:solidFill>
                          <a:effectLst/>
                          <a:latin typeface="Garamond" panose="02020404030301010803" pitchFamily="18" charset="0"/>
                          <a:ea typeface="Calibri" panose="020F0502020204030204" pitchFamily="34" charset="0"/>
                          <a:cs typeface="Times New Roman" panose="02020603050405020304" pitchFamily="18" charset="0"/>
                        </a:rPr>
                        <a:t>Collective Worship</a:t>
                      </a:r>
                      <a:endParaRPr lang="en-GB" sz="1100"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35500164"/>
                  </a:ext>
                </a:extLst>
              </a:tr>
              <a:tr h="816968">
                <a:tc>
                  <a:txBody>
                    <a:bodyPr/>
                    <a:lstStyle/>
                    <a:p>
                      <a:pPr algn="ctr">
                        <a:lnSpc>
                          <a:spcPct val="107000"/>
                        </a:lnSpc>
                        <a:spcBef>
                          <a:spcPts val="600"/>
                        </a:spcBef>
                        <a:spcAft>
                          <a:spcPts val="0"/>
                        </a:spcAft>
                      </a:pPr>
                      <a:endParaRPr lang="en-GB" sz="1400" dirty="0">
                        <a:effectLst/>
                        <a:latin typeface="Garamond" panose="02020404030301010803" pitchFamily="18" charset="0"/>
                        <a:ea typeface="Calibri" panose="020F0502020204030204" pitchFamily="34" charset="0"/>
                        <a:cs typeface="Times New Roman" panose="02020603050405020304" pitchFamily="18" charset="0"/>
                      </a:endParaRPr>
                    </a:p>
                    <a:p>
                      <a:pPr algn="ctr">
                        <a:lnSpc>
                          <a:spcPct val="107000"/>
                        </a:lnSpc>
                        <a:spcBef>
                          <a:spcPts val="600"/>
                        </a:spcBef>
                        <a:spcAft>
                          <a:spcPts val="0"/>
                        </a:spcAft>
                      </a:pPr>
                      <a:r>
                        <a:rPr lang="en-GB" sz="1400" dirty="0">
                          <a:effectLst/>
                          <a:latin typeface="Garamond" panose="02020404030301010803" pitchFamily="18" charset="0"/>
                          <a:ea typeface="Calibri" panose="020F0502020204030204" pitchFamily="34" charset="0"/>
                          <a:cs typeface="Times New Roman" panose="02020603050405020304" pitchFamily="18" charset="0"/>
                        </a:rPr>
                        <a:t>PUPILS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0"/>
                        </a:spcAft>
                      </a:pPr>
                      <a:endParaRPr lang="en-GB" sz="1400" dirty="0">
                        <a:effectLst/>
                        <a:latin typeface="Garamond" panose="02020404030301010803" pitchFamily="18" charset="0"/>
                        <a:ea typeface="Calibri" panose="020F0502020204030204" pitchFamily="34" charset="0"/>
                        <a:cs typeface="Times New Roman" panose="02020603050405020304" pitchFamily="18" charset="0"/>
                      </a:endParaRPr>
                    </a:p>
                    <a:p>
                      <a:pPr algn="ctr">
                        <a:lnSpc>
                          <a:spcPct val="107000"/>
                        </a:lnSpc>
                        <a:spcBef>
                          <a:spcPts val="600"/>
                        </a:spcBef>
                        <a:spcAft>
                          <a:spcPts val="0"/>
                        </a:spcAft>
                      </a:pPr>
                      <a:r>
                        <a:rPr lang="en-GB" sz="1400" dirty="0">
                          <a:effectLst/>
                          <a:latin typeface="Garamond" panose="02020404030301010803" pitchFamily="18" charset="0"/>
                          <a:ea typeface="Calibri" panose="020F0502020204030204" pitchFamily="34" charset="0"/>
                          <a:cs typeface="Times New Roman" panose="02020603050405020304" pitchFamily="18" charset="0"/>
                        </a:rPr>
                        <a:t>PUPILS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0"/>
                        </a:spcAft>
                      </a:pPr>
                      <a:endParaRPr lang="en-GB" sz="1400" dirty="0">
                        <a:effectLst/>
                        <a:latin typeface="Garamond" panose="02020404030301010803" pitchFamily="18" charset="0"/>
                        <a:ea typeface="Calibri" panose="020F0502020204030204" pitchFamily="34" charset="0"/>
                        <a:cs typeface="Times New Roman" panose="02020603050405020304" pitchFamily="18" charset="0"/>
                      </a:endParaRPr>
                    </a:p>
                    <a:p>
                      <a:pPr algn="ctr">
                        <a:lnSpc>
                          <a:spcPct val="107000"/>
                        </a:lnSpc>
                        <a:spcBef>
                          <a:spcPts val="600"/>
                        </a:spcBef>
                        <a:spcAft>
                          <a:spcPts val="0"/>
                        </a:spcAft>
                      </a:pPr>
                      <a:r>
                        <a:rPr lang="en-GB" sz="1400" dirty="0">
                          <a:effectLst/>
                          <a:latin typeface="Garamond" panose="02020404030301010803" pitchFamily="18" charset="0"/>
                          <a:ea typeface="Calibri" panose="020F0502020204030204" pitchFamily="34" charset="0"/>
                          <a:cs typeface="Times New Roman" panose="02020603050405020304" pitchFamily="18" charset="0"/>
                        </a:rPr>
                        <a:t>PUPILS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4543693"/>
                  </a:ext>
                </a:extLst>
              </a:tr>
              <a:tr h="816968">
                <a:tc>
                  <a:txBody>
                    <a:bodyPr/>
                    <a:lstStyle/>
                    <a:p>
                      <a:pPr algn="ctr">
                        <a:lnSpc>
                          <a:spcPct val="107000"/>
                        </a:lnSpc>
                        <a:spcBef>
                          <a:spcPts val="1200"/>
                        </a:spcBef>
                        <a:spcAft>
                          <a:spcPts val="0"/>
                        </a:spcAft>
                      </a:pPr>
                      <a:endParaRPr lang="en-GB" sz="800" dirty="0">
                        <a:effectLst/>
                        <a:latin typeface="Garamond" panose="02020404030301010803" pitchFamily="18" charset="0"/>
                        <a:ea typeface="Calibri" panose="020F0502020204030204" pitchFamily="34" charset="0"/>
                        <a:cs typeface="Times New Roman" panose="02020603050405020304" pitchFamily="18" charset="0"/>
                      </a:endParaRPr>
                    </a:p>
                    <a:p>
                      <a:pPr algn="ctr">
                        <a:lnSpc>
                          <a:spcPct val="107000"/>
                        </a:lnSpc>
                        <a:spcBef>
                          <a:spcPts val="1200"/>
                        </a:spcBef>
                        <a:spcAft>
                          <a:spcPts val="0"/>
                        </a:spcAft>
                      </a:pPr>
                      <a:r>
                        <a:rPr lang="en-GB" sz="1400" dirty="0">
                          <a:effectLst/>
                          <a:latin typeface="Garamond" panose="02020404030301010803" pitchFamily="18" charset="0"/>
                          <a:ea typeface="Calibri" panose="020F0502020204030204" pitchFamily="34" charset="0"/>
                          <a:cs typeface="Times New Roman" panose="02020603050405020304" pitchFamily="18" charset="0"/>
                        </a:rPr>
                        <a:t>PROVISION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1200"/>
                        </a:spcBef>
                        <a:spcAft>
                          <a:spcPts val="0"/>
                        </a:spcAft>
                      </a:pPr>
                      <a:endParaRPr lang="en-GB" sz="800" dirty="0">
                        <a:effectLst/>
                        <a:latin typeface="Garamond" panose="02020404030301010803" pitchFamily="18" charset="0"/>
                        <a:ea typeface="Calibri" panose="020F0502020204030204" pitchFamily="34" charset="0"/>
                        <a:cs typeface="Times New Roman" panose="02020603050405020304" pitchFamily="18" charset="0"/>
                      </a:endParaRPr>
                    </a:p>
                    <a:p>
                      <a:pPr algn="ctr">
                        <a:lnSpc>
                          <a:spcPct val="107000"/>
                        </a:lnSpc>
                        <a:spcBef>
                          <a:spcPts val="1200"/>
                        </a:spcBef>
                        <a:spcAft>
                          <a:spcPts val="0"/>
                        </a:spcAft>
                      </a:pPr>
                      <a:r>
                        <a:rPr lang="en-GB" sz="1400" dirty="0">
                          <a:effectLst/>
                          <a:latin typeface="Garamond" panose="02020404030301010803" pitchFamily="18" charset="0"/>
                          <a:ea typeface="Calibri" panose="020F0502020204030204" pitchFamily="34" charset="0"/>
                          <a:cs typeface="Times New Roman" panose="02020603050405020304" pitchFamily="18" charset="0"/>
                        </a:rPr>
                        <a:t>PROVISION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1200"/>
                        </a:spcBef>
                        <a:spcAft>
                          <a:spcPts val="0"/>
                        </a:spcAft>
                      </a:pPr>
                      <a:endParaRPr lang="en-GB" sz="800" dirty="0">
                        <a:effectLst/>
                        <a:latin typeface="Garamond" panose="02020404030301010803" pitchFamily="18" charset="0"/>
                        <a:ea typeface="Calibri" panose="020F0502020204030204" pitchFamily="34" charset="0"/>
                        <a:cs typeface="Times New Roman" panose="02020603050405020304" pitchFamily="18" charset="0"/>
                      </a:endParaRPr>
                    </a:p>
                    <a:p>
                      <a:pPr algn="ctr">
                        <a:lnSpc>
                          <a:spcPct val="107000"/>
                        </a:lnSpc>
                        <a:spcBef>
                          <a:spcPts val="1200"/>
                        </a:spcBef>
                        <a:spcAft>
                          <a:spcPts val="0"/>
                        </a:spcAft>
                      </a:pPr>
                      <a:r>
                        <a:rPr lang="en-GB" sz="1400" dirty="0">
                          <a:effectLst/>
                          <a:latin typeface="Garamond" panose="02020404030301010803" pitchFamily="18" charset="0"/>
                          <a:ea typeface="Calibri" panose="020F0502020204030204" pitchFamily="34" charset="0"/>
                          <a:cs typeface="Times New Roman" panose="02020603050405020304" pitchFamily="18" charset="0"/>
                        </a:rPr>
                        <a:t>PROVISION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6202861"/>
                  </a:ext>
                </a:extLst>
              </a:tr>
              <a:tr h="1089289">
                <a:tc>
                  <a:txBody>
                    <a:bodyPr/>
                    <a:lstStyle/>
                    <a:p>
                      <a:pPr algn="ctr">
                        <a:lnSpc>
                          <a:spcPct val="107000"/>
                        </a:lnSpc>
                        <a:spcBef>
                          <a:spcPts val="600"/>
                        </a:spcBef>
                        <a:spcAft>
                          <a:spcPts val="0"/>
                        </a:spcAft>
                      </a:pPr>
                      <a:endParaRPr lang="en-GB" sz="1400" dirty="0">
                        <a:effectLst/>
                        <a:latin typeface="Garamond" panose="02020404030301010803" pitchFamily="18" charset="0"/>
                        <a:ea typeface="Calibri" panose="020F0502020204030204" pitchFamily="34" charset="0"/>
                        <a:cs typeface="Times New Roman" panose="02020603050405020304" pitchFamily="18" charset="0"/>
                      </a:endParaRPr>
                    </a:p>
                    <a:p>
                      <a:pPr algn="ctr">
                        <a:lnSpc>
                          <a:spcPct val="107000"/>
                        </a:lnSpc>
                        <a:spcBef>
                          <a:spcPts val="600"/>
                        </a:spcBef>
                        <a:spcAft>
                          <a:spcPts val="0"/>
                        </a:spcAft>
                      </a:pPr>
                      <a:r>
                        <a:rPr lang="en-GB" sz="1400" dirty="0">
                          <a:effectLst/>
                          <a:latin typeface="Garamond" panose="02020404030301010803" pitchFamily="18" charset="0"/>
                          <a:ea typeface="Calibri" panose="020F0502020204030204" pitchFamily="34" charset="0"/>
                          <a:cs typeface="Times New Roman" panose="02020603050405020304" pitchFamily="18" charset="0"/>
                        </a:rPr>
                        <a:t>LEADERS AND GOVERNORS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0"/>
                        </a:spcAft>
                      </a:pPr>
                      <a:endParaRPr lang="en-GB" sz="1400" dirty="0">
                        <a:effectLst/>
                        <a:latin typeface="Garamond" panose="02020404030301010803" pitchFamily="18" charset="0"/>
                        <a:ea typeface="Calibri" panose="020F0502020204030204" pitchFamily="34" charset="0"/>
                        <a:cs typeface="Times New Roman" panose="02020603050405020304" pitchFamily="18" charset="0"/>
                      </a:endParaRPr>
                    </a:p>
                    <a:p>
                      <a:pPr algn="ctr">
                        <a:lnSpc>
                          <a:spcPct val="107000"/>
                        </a:lnSpc>
                        <a:spcBef>
                          <a:spcPts val="600"/>
                        </a:spcBef>
                        <a:spcAft>
                          <a:spcPts val="0"/>
                        </a:spcAft>
                      </a:pPr>
                      <a:r>
                        <a:rPr lang="en-GB" sz="1400" dirty="0">
                          <a:effectLst/>
                          <a:latin typeface="Garamond" panose="02020404030301010803" pitchFamily="18" charset="0"/>
                          <a:ea typeface="Calibri" panose="020F0502020204030204" pitchFamily="34" charset="0"/>
                          <a:cs typeface="Times New Roman" panose="02020603050405020304" pitchFamily="18" charset="0"/>
                        </a:rPr>
                        <a:t>LEADERS AND GOVERNORS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0"/>
                        </a:spcAft>
                      </a:pPr>
                      <a:endParaRPr lang="en-GB" sz="1400" dirty="0">
                        <a:effectLst/>
                        <a:latin typeface="Garamond" panose="02020404030301010803" pitchFamily="18" charset="0"/>
                        <a:ea typeface="Calibri" panose="020F0502020204030204" pitchFamily="34" charset="0"/>
                        <a:cs typeface="Times New Roman" panose="02020603050405020304" pitchFamily="18" charset="0"/>
                      </a:endParaRPr>
                    </a:p>
                    <a:p>
                      <a:pPr algn="ctr">
                        <a:lnSpc>
                          <a:spcPct val="107000"/>
                        </a:lnSpc>
                        <a:spcBef>
                          <a:spcPts val="600"/>
                        </a:spcBef>
                        <a:spcAft>
                          <a:spcPts val="0"/>
                        </a:spcAft>
                      </a:pPr>
                      <a:r>
                        <a:rPr lang="en-GB" sz="1400" dirty="0">
                          <a:effectLst/>
                          <a:latin typeface="Garamond" panose="02020404030301010803" pitchFamily="18" charset="0"/>
                          <a:ea typeface="Calibri" panose="020F0502020204030204" pitchFamily="34" charset="0"/>
                          <a:cs typeface="Times New Roman" panose="02020603050405020304" pitchFamily="18" charset="0"/>
                        </a:rPr>
                        <a:t>LEADERS AND GOVERNORS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30249478"/>
                  </a:ext>
                </a:extLst>
              </a:tr>
            </a:tbl>
          </a:graphicData>
        </a:graphic>
      </p:graphicFrame>
      <p:sp>
        <p:nvSpPr>
          <p:cNvPr id="6" name="Title 1"/>
          <p:cNvSpPr txBox="1">
            <a:spLocks/>
          </p:cNvSpPr>
          <p:nvPr/>
        </p:nvSpPr>
        <p:spPr>
          <a:xfrm rot="20364997">
            <a:off x="554735" y="3721793"/>
            <a:ext cx="3936454" cy="619131"/>
          </a:xfrm>
          <a:prstGeom prst="rect">
            <a:avLst/>
          </a:prstGeom>
          <a:solidFill>
            <a:schemeClr val="bg1"/>
          </a:solidFill>
          <a:ln w="57150">
            <a:solidFill>
              <a:srgbClr val="FF0000"/>
            </a:solidFill>
          </a:ln>
        </p:spPr>
        <p:txBody>
          <a:bodyPr vert="horz" lIns="91440" tIns="45720" rIns="91440" bIns="45720" rtlCol="0" anchor="ctr">
            <a:normAutofit fontScale="8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800" b="1" dirty="0">
                <a:solidFill>
                  <a:srgbClr val="FF0000"/>
                </a:solidFill>
                <a:latin typeface="Garamond" panose="02020404030301010803" pitchFamily="18" charset="0"/>
              </a:rPr>
              <a:t>GOOD OR OUTSTANDING</a:t>
            </a:r>
          </a:p>
        </p:txBody>
      </p:sp>
      <p:sp>
        <p:nvSpPr>
          <p:cNvPr id="7" name="Title 1"/>
          <p:cNvSpPr txBox="1">
            <a:spLocks/>
          </p:cNvSpPr>
          <p:nvPr/>
        </p:nvSpPr>
        <p:spPr>
          <a:xfrm rot="20364997">
            <a:off x="4190909" y="3574391"/>
            <a:ext cx="3936454" cy="619131"/>
          </a:xfrm>
          <a:prstGeom prst="rect">
            <a:avLst/>
          </a:prstGeom>
          <a:solidFill>
            <a:schemeClr val="bg1"/>
          </a:solidFill>
          <a:ln w="57150">
            <a:solidFill>
              <a:srgbClr val="FF0000"/>
            </a:solidFill>
          </a:ln>
        </p:spPr>
        <p:txBody>
          <a:bodyPr vert="horz" lIns="91440" tIns="45720" rIns="91440" bIns="45720" rtlCol="0" anchor="ctr">
            <a:normAutofit fontScale="8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800" b="1" dirty="0">
                <a:solidFill>
                  <a:srgbClr val="FF0000"/>
                </a:solidFill>
                <a:latin typeface="Garamond" panose="02020404030301010803" pitchFamily="18" charset="0"/>
              </a:rPr>
              <a:t>GOOD OR OUTSTANDING</a:t>
            </a:r>
          </a:p>
        </p:txBody>
      </p:sp>
      <p:sp>
        <p:nvSpPr>
          <p:cNvPr id="8" name="Title 1"/>
          <p:cNvSpPr txBox="1">
            <a:spLocks/>
          </p:cNvSpPr>
          <p:nvPr/>
        </p:nvSpPr>
        <p:spPr>
          <a:xfrm rot="20364997">
            <a:off x="7795515" y="3574390"/>
            <a:ext cx="3936454" cy="619131"/>
          </a:xfrm>
          <a:prstGeom prst="rect">
            <a:avLst/>
          </a:prstGeom>
          <a:solidFill>
            <a:schemeClr val="bg1"/>
          </a:solidFill>
          <a:ln w="57150">
            <a:solidFill>
              <a:srgbClr val="FF0000"/>
            </a:solidFill>
          </a:ln>
        </p:spPr>
        <p:txBody>
          <a:bodyPr vert="horz" lIns="91440" tIns="45720" rIns="91440" bIns="45720" rtlCol="0" anchor="ctr">
            <a:normAutofit fontScale="8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800" b="1" dirty="0">
                <a:solidFill>
                  <a:srgbClr val="FF0000"/>
                </a:solidFill>
                <a:latin typeface="Garamond" panose="02020404030301010803" pitchFamily="18" charset="0"/>
              </a:rPr>
              <a:t>GOOD OR OUTSTANDING</a:t>
            </a:r>
          </a:p>
        </p:txBody>
      </p:sp>
      <p:sp>
        <p:nvSpPr>
          <p:cNvPr id="9" name="Title 1"/>
          <p:cNvSpPr txBox="1">
            <a:spLocks/>
          </p:cNvSpPr>
          <p:nvPr/>
        </p:nvSpPr>
        <p:spPr>
          <a:xfrm rot="20364997">
            <a:off x="6110029" y="5417713"/>
            <a:ext cx="2970138" cy="619131"/>
          </a:xfrm>
          <a:prstGeom prst="rect">
            <a:avLst/>
          </a:prstGeom>
          <a:solidFill>
            <a:schemeClr val="bg1"/>
          </a:solidFill>
          <a:ln w="57150">
            <a:solidFill>
              <a:srgbClr val="FF0000"/>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800" b="1" dirty="0">
                <a:solidFill>
                  <a:srgbClr val="FF0000"/>
                </a:solidFill>
                <a:latin typeface="Garamond" panose="02020404030301010803" pitchFamily="18" charset="0"/>
              </a:rPr>
              <a:t>TARGETS MET</a:t>
            </a:r>
          </a:p>
        </p:txBody>
      </p:sp>
      <p:pic>
        <p:nvPicPr>
          <p:cNvPr id="12"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sp>
        <p:nvSpPr>
          <p:cNvPr id="13" name="TextBox 12"/>
          <p:cNvSpPr txBox="1"/>
          <p:nvPr/>
        </p:nvSpPr>
        <p:spPr>
          <a:xfrm>
            <a:off x="9944100" y="6076416"/>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Tree>
    <p:extLst>
      <p:ext uri="{BB962C8B-B14F-4D97-AF65-F5344CB8AC3E}">
        <p14:creationId xmlns:p14="http://schemas.microsoft.com/office/powerpoint/2010/main" val="4260389246"/>
      </p:ext>
    </p:extLst>
  </p:cSld>
  <p:clrMapOvr>
    <a:masterClrMapping/>
  </p:clrMapOvr>
  <p:transition spd="slow">
    <p:push dir="u"/>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4" name="Title 1"/>
          <p:cNvSpPr txBox="1">
            <a:spLocks/>
          </p:cNvSpPr>
          <p:nvPr/>
        </p:nvSpPr>
        <p:spPr>
          <a:xfrm>
            <a:off x="791391" y="588008"/>
            <a:ext cx="10672354" cy="132556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a:solidFill>
                  <a:schemeClr val="accent4">
                    <a:lumMod val="75000"/>
                  </a:schemeClr>
                </a:solidFill>
                <a:latin typeface="Garamond" panose="02020404030301010803" pitchFamily="18" charset="0"/>
              </a:rPr>
              <a:t>Overall effectiveness : Requires Improvement #1</a:t>
            </a:r>
          </a:p>
        </p:txBody>
      </p:sp>
      <p:graphicFrame>
        <p:nvGraphicFramePr>
          <p:cNvPr id="5" name="Table 4"/>
          <p:cNvGraphicFramePr>
            <a:graphicFrameLocks noGrp="1"/>
          </p:cNvGraphicFramePr>
          <p:nvPr>
            <p:extLst>
              <p:ext uri="{D42A27DB-BD31-4B8C-83A1-F6EECF244321}">
                <p14:modId xmlns:p14="http://schemas.microsoft.com/office/powerpoint/2010/main" val="3329914345"/>
              </p:ext>
            </p:extLst>
          </p:nvPr>
        </p:nvGraphicFramePr>
        <p:xfrm>
          <a:off x="838199" y="2103120"/>
          <a:ext cx="10578738" cy="3267870"/>
        </p:xfrm>
        <a:graphic>
          <a:graphicData uri="http://schemas.openxmlformats.org/drawingml/2006/table">
            <a:tbl>
              <a:tblPr firstRow="1" firstCol="1" bandRow="1"/>
              <a:tblGrid>
                <a:gridCol w="3526017">
                  <a:extLst>
                    <a:ext uri="{9D8B030D-6E8A-4147-A177-3AD203B41FA5}">
                      <a16:colId xmlns:a16="http://schemas.microsoft.com/office/drawing/2014/main" val="1294992606"/>
                    </a:ext>
                  </a:extLst>
                </a:gridCol>
                <a:gridCol w="3526017">
                  <a:extLst>
                    <a:ext uri="{9D8B030D-6E8A-4147-A177-3AD203B41FA5}">
                      <a16:colId xmlns:a16="http://schemas.microsoft.com/office/drawing/2014/main" val="1829650789"/>
                    </a:ext>
                  </a:extLst>
                </a:gridCol>
                <a:gridCol w="3526704">
                  <a:extLst>
                    <a:ext uri="{9D8B030D-6E8A-4147-A177-3AD203B41FA5}">
                      <a16:colId xmlns:a16="http://schemas.microsoft.com/office/drawing/2014/main" val="695739049"/>
                    </a:ext>
                  </a:extLst>
                </a:gridCol>
              </a:tblGrid>
              <a:tr h="544645">
                <a:tc>
                  <a:txBody>
                    <a:bodyPr/>
                    <a:lstStyle/>
                    <a:p>
                      <a:pPr algn="ctr">
                        <a:lnSpc>
                          <a:spcPct val="107000"/>
                        </a:lnSpc>
                        <a:spcBef>
                          <a:spcPts val="600"/>
                        </a:spcBef>
                        <a:spcAft>
                          <a:spcPts val="600"/>
                        </a:spcAft>
                      </a:pPr>
                      <a:r>
                        <a:rPr lang="en-GB" sz="2800" dirty="0">
                          <a:solidFill>
                            <a:schemeClr val="accent4">
                              <a:lumMod val="75000"/>
                            </a:schemeClr>
                          </a:solidFill>
                          <a:effectLst/>
                          <a:latin typeface="Garamond" panose="02020404030301010803" pitchFamily="18" charset="0"/>
                          <a:ea typeface="Calibri" panose="020F0502020204030204" pitchFamily="34" charset="0"/>
                          <a:cs typeface="Times New Roman" panose="02020603050405020304" pitchFamily="18" charset="0"/>
                        </a:rPr>
                        <a:t>Catholic Life</a:t>
                      </a:r>
                      <a:endParaRPr lang="en-GB" sz="1100"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600"/>
                        </a:spcAft>
                      </a:pPr>
                      <a:r>
                        <a:rPr lang="en-GB" sz="2800" dirty="0">
                          <a:solidFill>
                            <a:schemeClr val="accent4">
                              <a:lumMod val="75000"/>
                            </a:schemeClr>
                          </a:solidFill>
                          <a:effectLst/>
                          <a:latin typeface="Garamond" panose="02020404030301010803" pitchFamily="18" charset="0"/>
                          <a:ea typeface="Calibri" panose="020F0502020204030204" pitchFamily="34" charset="0"/>
                          <a:cs typeface="Times New Roman" panose="02020603050405020304" pitchFamily="18" charset="0"/>
                        </a:rPr>
                        <a:t>Religious Education</a:t>
                      </a:r>
                      <a:endParaRPr lang="en-GB" sz="1100"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600"/>
                        </a:spcAft>
                      </a:pPr>
                      <a:r>
                        <a:rPr lang="en-GB" sz="2800" dirty="0">
                          <a:solidFill>
                            <a:schemeClr val="accent4">
                              <a:lumMod val="75000"/>
                            </a:schemeClr>
                          </a:solidFill>
                          <a:effectLst/>
                          <a:latin typeface="Garamond" panose="02020404030301010803" pitchFamily="18" charset="0"/>
                          <a:ea typeface="Calibri" panose="020F0502020204030204" pitchFamily="34" charset="0"/>
                          <a:cs typeface="Times New Roman" panose="02020603050405020304" pitchFamily="18" charset="0"/>
                        </a:rPr>
                        <a:t>Collective Worship</a:t>
                      </a:r>
                      <a:endParaRPr lang="en-GB" sz="1100"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35500164"/>
                  </a:ext>
                </a:extLst>
              </a:tr>
              <a:tr h="816968">
                <a:tc>
                  <a:txBody>
                    <a:bodyPr/>
                    <a:lstStyle/>
                    <a:p>
                      <a:pPr algn="ctr">
                        <a:lnSpc>
                          <a:spcPct val="107000"/>
                        </a:lnSpc>
                        <a:spcBef>
                          <a:spcPts val="600"/>
                        </a:spcBef>
                        <a:spcAft>
                          <a:spcPts val="0"/>
                        </a:spcAft>
                      </a:pPr>
                      <a:endParaRPr lang="en-GB" sz="1400" dirty="0">
                        <a:solidFill>
                          <a:schemeClr val="accent4">
                            <a:lumMod val="75000"/>
                          </a:schemeClr>
                        </a:solidFill>
                        <a:effectLst/>
                        <a:latin typeface="Garamond" panose="02020404030301010803" pitchFamily="18" charset="0"/>
                        <a:ea typeface="Calibri" panose="020F0502020204030204" pitchFamily="34" charset="0"/>
                        <a:cs typeface="Times New Roman" panose="02020603050405020304" pitchFamily="18" charset="0"/>
                      </a:endParaRPr>
                    </a:p>
                    <a:p>
                      <a:pPr algn="ctr">
                        <a:lnSpc>
                          <a:spcPct val="107000"/>
                        </a:lnSpc>
                        <a:spcBef>
                          <a:spcPts val="600"/>
                        </a:spcBef>
                        <a:spcAft>
                          <a:spcPts val="0"/>
                        </a:spcAft>
                      </a:pPr>
                      <a:r>
                        <a:rPr lang="en-GB" sz="1400" dirty="0">
                          <a:solidFill>
                            <a:schemeClr val="accent4">
                              <a:lumMod val="75000"/>
                            </a:schemeClr>
                          </a:solidFill>
                          <a:effectLst/>
                          <a:latin typeface="Garamond" panose="02020404030301010803" pitchFamily="18" charset="0"/>
                          <a:ea typeface="Calibri" panose="020F0502020204030204" pitchFamily="34" charset="0"/>
                          <a:cs typeface="Times New Roman" panose="02020603050405020304" pitchFamily="18" charset="0"/>
                        </a:rPr>
                        <a:t>PUPILS</a:t>
                      </a:r>
                      <a:endParaRPr lang="en-GB" sz="1100"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0"/>
                        </a:spcAft>
                      </a:pPr>
                      <a:endParaRPr lang="en-GB" sz="1400" dirty="0">
                        <a:solidFill>
                          <a:schemeClr val="accent4">
                            <a:lumMod val="75000"/>
                          </a:schemeClr>
                        </a:solidFill>
                        <a:effectLst/>
                        <a:latin typeface="Garamond" panose="02020404030301010803" pitchFamily="18" charset="0"/>
                        <a:ea typeface="Calibri" panose="020F0502020204030204" pitchFamily="34" charset="0"/>
                        <a:cs typeface="Times New Roman" panose="02020603050405020304" pitchFamily="18" charset="0"/>
                      </a:endParaRPr>
                    </a:p>
                    <a:p>
                      <a:pPr algn="ctr">
                        <a:lnSpc>
                          <a:spcPct val="107000"/>
                        </a:lnSpc>
                        <a:spcBef>
                          <a:spcPts val="600"/>
                        </a:spcBef>
                        <a:spcAft>
                          <a:spcPts val="0"/>
                        </a:spcAft>
                      </a:pPr>
                      <a:r>
                        <a:rPr lang="en-GB" sz="1400" dirty="0">
                          <a:solidFill>
                            <a:schemeClr val="accent4">
                              <a:lumMod val="75000"/>
                            </a:schemeClr>
                          </a:solidFill>
                          <a:effectLst/>
                          <a:latin typeface="Garamond" panose="02020404030301010803" pitchFamily="18" charset="0"/>
                          <a:ea typeface="Calibri" panose="020F0502020204030204" pitchFamily="34" charset="0"/>
                          <a:cs typeface="Times New Roman" panose="02020603050405020304" pitchFamily="18" charset="0"/>
                        </a:rPr>
                        <a:t>PUPILS</a:t>
                      </a:r>
                      <a:endParaRPr lang="en-GB" sz="1100"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0"/>
                        </a:spcAft>
                      </a:pPr>
                      <a:endParaRPr lang="en-GB" sz="1400" dirty="0">
                        <a:solidFill>
                          <a:schemeClr val="accent4">
                            <a:lumMod val="75000"/>
                          </a:schemeClr>
                        </a:solidFill>
                        <a:effectLst/>
                        <a:latin typeface="Garamond" panose="02020404030301010803" pitchFamily="18" charset="0"/>
                        <a:ea typeface="Calibri" panose="020F0502020204030204" pitchFamily="34" charset="0"/>
                        <a:cs typeface="Times New Roman" panose="02020603050405020304" pitchFamily="18" charset="0"/>
                      </a:endParaRPr>
                    </a:p>
                    <a:p>
                      <a:pPr algn="ctr">
                        <a:lnSpc>
                          <a:spcPct val="107000"/>
                        </a:lnSpc>
                        <a:spcBef>
                          <a:spcPts val="600"/>
                        </a:spcBef>
                        <a:spcAft>
                          <a:spcPts val="0"/>
                        </a:spcAft>
                      </a:pPr>
                      <a:r>
                        <a:rPr lang="en-GB" sz="1400" dirty="0">
                          <a:solidFill>
                            <a:schemeClr val="accent4">
                              <a:lumMod val="75000"/>
                            </a:schemeClr>
                          </a:solidFill>
                          <a:effectLst/>
                          <a:latin typeface="Garamond" panose="02020404030301010803" pitchFamily="18" charset="0"/>
                          <a:ea typeface="Calibri" panose="020F0502020204030204" pitchFamily="34" charset="0"/>
                          <a:cs typeface="Times New Roman" panose="02020603050405020304" pitchFamily="18" charset="0"/>
                        </a:rPr>
                        <a:t>PUPILS</a:t>
                      </a:r>
                      <a:endParaRPr lang="en-GB" sz="1100"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4543693"/>
                  </a:ext>
                </a:extLst>
              </a:tr>
              <a:tr h="816968">
                <a:tc>
                  <a:txBody>
                    <a:bodyPr/>
                    <a:lstStyle/>
                    <a:p>
                      <a:pPr algn="ctr">
                        <a:lnSpc>
                          <a:spcPct val="107000"/>
                        </a:lnSpc>
                        <a:spcBef>
                          <a:spcPts val="1200"/>
                        </a:spcBef>
                        <a:spcAft>
                          <a:spcPts val="0"/>
                        </a:spcAft>
                      </a:pPr>
                      <a:endParaRPr lang="en-GB" sz="800" dirty="0">
                        <a:effectLst/>
                        <a:latin typeface="Garamond" panose="02020404030301010803" pitchFamily="18" charset="0"/>
                        <a:ea typeface="Calibri" panose="020F0502020204030204" pitchFamily="34" charset="0"/>
                        <a:cs typeface="Times New Roman" panose="02020603050405020304" pitchFamily="18" charset="0"/>
                      </a:endParaRPr>
                    </a:p>
                    <a:p>
                      <a:pPr algn="ctr">
                        <a:lnSpc>
                          <a:spcPct val="107000"/>
                        </a:lnSpc>
                        <a:spcBef>
                          <a:spcPts val="1200"/>
                        </a:spcBef>
                        <a:spcAft>
                          <a:spcPts val="0"/>
                        </a:spcAft>
                      </a:pPr>
                      <a:r>
                        <a:rPr lang="en-GB" sz="1400" dirty="0">
                          <a:effectLst/>
                          <a:latin typeface="Garamond" panose="02020404030301010803" pitchFamily="18" charset="0"/>
                          <a:ea typeface="Calibri" panose="020F0502020204030204" pitchFamily="34" charset="0"/>
                          <a:cs typeface="Times New Roman" panose="02020603050405020304" pitchFamily="18" charset="0"/>
                        </a:rPr>
                        <a:t>PROVISION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1200"/>
                        </a:spcBef>
                        <a:spcAft>
                          <a:spcPts val="0"/>
                        </a:spcAft>
                      </a:pPr>
                      <a:endParaRPr lang="en-GB" sz="800" dirty="0">
                        <a:effectLst/>
                        <a:latin typeface="Garamond" panose="02020404030301010803" pitchFamily="18" charset="0"/>
                        <a:ea typeface="Calibri" panose="020F0502020204030204" pitchFamily="34" charset="0"/>
                        <a:cs typeface="Times New Roman" panose="02020603050405020304" pitchFamily="18" charset="0"/>
                      </a:endParaRPr>
                    </a:p>
                    <a:p>
                      <a:pPr algn="ctr">
                        <a:lnSpc>
                          <a:spcPct val="107000"/>
                        </a:lnSpc>
                        <a:spcBef>
                          <a:spcPts val="1200"/>
                        </a:spcBef>
                        <a:spcAft>
                          <a:spcPts val="0"/>
                        </a:spcAft>
                      </a:pPr>
                      <a:r>
                        <a:rPr lang="en-GB" sz="1400" dirty="0">
                          <a:effectLst/>
                          <a:latin typeface="Garamond" panose="02020404030301010803" pitchFamily="18" charset="0"/>
                          <a:ea typeface="Calibri" panose="020F0502020204030204" pitchFamily="34" charset="0"/>
                          <a:cs typeface="Times New Roman" panose="02020603050405020304" pitchFamily="18" charset="0"/>
                        </a:rPr>
                        <a:t>PROVISION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1200"/>
                        </a:spcBef>
                        <a:spcAft>
                          <a:spcPts val="0"/>
                        </a:spcAft>
                      </a:pPr>
                      <a:endParaRPr lang="en-GB" sz="800" dirty="0">
                        <a:effectLst/>
                        <a:latin typeface="Garamond" panose="02020404030301010803" pitchFamily="18" charset="0"/>
                        <a:ea typeface="Calibri" panose="020F0502020204030204" pitchFamily="34" charset="0"/>
                        <a:cs typeface="Times New Roman" panose="02020603050405020304" pitchFamily="18" charset="0"/>
                      </a:endParaRPr>
                    </a:p>
                    <a:p>
                      <a:pPr algn="ctr">
                        <a:lnSpc>
                          <a:spcPct val="107000"/>
                        </a:lnSpc>
                        <a:spcBef>
                          <a:spcPts val="1200"/>
                        </a:spcBef>
                        <a:spcAft>
                          <a:spcPts val="0"/>
                        </a:spcAft>
                      </a:pPr>
                      <a:r>
                        <a:rPr lang="en-GB" sz="1400" dirty="0">
                          <a:effectLst/>
                          <a:latin typeface="Garamond" panose="02020404030301010803" pitchFamily="18" charset="0"/>
                          <a:ea typeface="Calibri" panose="020F0502020204030204" pitchFamily="34" charset="0"/>
                          <a:cs typeface="Times New Roman" panose="02020603050405020304" pitchFamily="18" charset="0"/>
                        </a:rPr>
                        <a:t>PROVISION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6202861"/>
                  </a:ext>
                </a:extLst>
              </a:tr>
              <a:tr h="1089289">
                <a:tc>
                  <a:txBody>
                    <a:bodyPr/>
                    <a:lstStyle/>
                    <a:p>
                      <a:pPr algn="ctr">
                        <a:lnSpc>
                          <a:spcPct val="107000"/>
                        </a:lnSpc>
                        <a:spcBef>
                          <a:spcPts val="600"/>
                        </a:spcBef>
                        <a:spcAft>
                          <a:spcPts val="0"/>
                        </a:spcAft>
                      </a:pPr>
                      <a:endParaRPr lang="en-GB" sz="1400" dirty="0">
                        <a:effectLst/>
                        <a:latin typeface="Garamond" panose="02020404030301010803" pitchFamily="18" charset="0"/>
                        <a:ea typeface="Calibri" panose="020F0502020204030204" pitchFamily="34" charset="0"/>
                        <a:cs typeface="Times New Roman" panose="02020603050405020304" pitchFamily="18" charset="0"/>
                      </a:endParaRPr>
                    </a:p>
                    <a:p>
                      <a:pPr algn="ctr">
                        <a:lnSpc>
                          <a:spcPct val="107000"/>
                        </a:lnSpc>
                        <a:spcBef>
                          <a:spcPts val="600"/>
                        </a:spcBef>
                        <a:spcAft>
                          <a:spcPts val="0"/>
                        </a:spcAft>
                      </a:pPr>
                      <a:r>
                        <a:rPr lang="en-GB" sz="1400" dirty="0">
                          <a:effectLst/>
                          <a:latin typeface="Garamond" panose="02020404030301010803" pitchFamily="18" charset="0"/>
                          <a:ea typeface="Calibri" panose="020F0502020204030204" pitchFamily="34" charset="0"/>
                          <a:cs typeface="Times New Roman" panose="02020603050405020304" pitchFamily="18" charset="0"/>
                        </a:rPr>
                        <a:t>LEADERS AND GOVERNORS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0"/>
                        </a:spcAft>
                      </a:pPr>
                      <a:endParaRPr lang="en-GB" sz="1400" dirty="0">
                        <a:effectLst/>
                        <a:latin typeface="Garamond" panose="02020404030301010803" pitchFamily="18" charset="0"/>
                        <a:ea typeface="Calibri" panose="020F0502020204030204" pitchFamily="34" charset="0"/>
                        <a:cs typeface="Times New Roman" panose="02020603050405020304" pitchFamily="18" charset="0"/>
                      </a:endParaRPr>
                    </a:p>
                    <a:p>
                      <a:pPr algn="ctr">
                        <a:lnSpc>
                          <a:spcPct val="107000"/>
                        </a:lnSpc>
                        <a:spcBef>
                          <a:spcPts val="600"/>
                        </a:spcBef>
                        <a:spcAft>
                          <a:spcPts val="0"/>
                        </a:spcAft>
                      </a:pPr>
                      <a:r>
                        <a:rPr lang="en-GB" sz="1400" dirty="0">
                          <a:effectLst/>
                          <a:latin typeface="Garamond" panose="02020404030301010803" pitchFamily="18" charset="0"/>
                          <a:ea typeface="Calibri" panose="020F0502020204030204" pitchFamily="34" charset="0"/>
                          <a:cs typeface="Times New Roman" panose="02020603050405020304" pitchFamily="18" charset="0"/>
                        </a:rPr>
                        <a:t>LEADERS AND GOVERNORS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0"/>
                        </a:spcAft>
                      </a:pPr>
                      <a:endParaRPr lang="en-GB" sz="1400" dirty="0">
                        <a:effectLst/>
                        <a:latin typeface="Garamond" panose="02020404030301010803" pitchFamily="18" charset="0"/>
                        <a:ea typeface="Calibri" panose="020F0502020204030204" pitchFamily="34" charset="0"/>
                        <a:cs typeface="Times New Roman" panose="02020603050405020304" pitchFamily="18" charset="0"/>
                      </a:endParaRPr>
                    </a:p>
                    <a:p>
                      <a:pPr algn="ctr">
                        <a:lnSpc>
                          <a:spcPct val="107000"/>
                        </a:lnSpc>
                        <a:spcBef>
                          <a:spcPts val="600"/>
                        </a:spcBef>
                        <a:spcAft>
                          <a:spcPts val="0"/>
                        </a:spcAft>
                      </a:pPr>
                      <a:r>
                        <a:rPr lang="en-GB" sz="1400" dirty="0">
                          <a:effectLst/>
                          <a:latin typeface="Garamond" panose="02020404030301010803" pitchFamily="18" charset="0"/>
                          <a:ea typeface="Calibri" panose="020F0502020204030204" pitchFamily="34" charset="0"/>
                          <a:cs typeface="Times New Roman" panose="02020603050405020304" pitchFamily="18" charset="0"/>
                        </a:rPr>
                        <a:t>LEADERS AND GOVERNORS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30249478"/>
                  </a:ext>
                </a:extLst>
              </a:tr>
            </a:tbl>
          </a:graphicData>
        </a:graphic>
      </p:graphicFrame>
      <p:sp>
        <p:nvSpPr>
          <p:cNvPr id="6" name="Title 1"/>
          <p:cNvSpPr txBox="1">
            <a:spLocks/>
          </p:cNvSpPr>
          <p:nvPr/>
        </p:nvSpPr>
        <p:spPr>
          <a:xfrm rot="20364997">
            <a:off x="239559" y="3779023"/>
            <a:ext cx="4262022" cy="619131"/>
          </a:xfrm>
          <a:prstGeom prst="rect">
            <a:avLst/>
          </a:prstGeom>
          <a:solidFill>
            <a:schemeClr val="bg1"/>
          </a:solidFill>
          <a:ln w="57150">
            <a:solidFill>
              <a:srgbClr val="FF0000"/>
            </a:solidFill>
          </a:ln>
        </p:spPr>
        <p:txBody>
          <a:bodyPr vert="horz" lIns="91440" tIns="45720" rIns="91440" bIns="45720" rtlCol="0" anchor="ctr">
            <a:normAutofit fontScale="8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800" b="1" dirty="0">
                <a:solidFill>
                  <a:srgbClr val="FF0000"/>
                </a:solidFill>
                <a:latin typeface="Garamond" panose="02020404030301010803" pitchFamily="18" charset="0"/>
              </a:rPr>
              <a:t>REQUIRES IMPROVEMENT</a:t>
            </a:r>
          </a:p>
        </p:txBody>
      </p:sp>
      <p:sp>
        <p:nvSpPr>
          <p:cNvPr id="7" name="Title 1"/>
          <p:cNvSpPr txBox="1">
            <a:spLocks/>
          </p:cNvSpPr>
          <p:nvPr/>
        </p:nvSpPr>
        <p:spPr>
          <a:xfrm rot="20364997">
            <a:off x="4190909" y="3574391"/>
            <a:ext cx="3936454" cy="619131"/>
          </a:xfrm>
          <a:prstGeom prst="rect">
            <a:avLst/>
          </a:prstGeom>
          <a:solidFill>
            <a:schemeClr val="bg1"/>
          </a:solidFill>
          <a:ln w="57150">
            <a:solidFill>
              <a:srgbClr val="FF0000"/>
            </a:solidFill>
          </a:ln>
        </p:spPr>
        <p:txBody>
          <a:bodyPr vert="horz" lIns="91440" tIns="45720" rIns="91440" bIns="45720" rtlCol="0" anchor="ctr">
            <a:normAutofit fontScale="8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800" b="1" dirty="0">
                <a:solidFill>
                  <a:srgbClr val="FF0000"/>
                </a:solidFill>
                <a:latin typeface="Garamond" panose="02020404030301010803" pitchFamily="18" charset="0"/>
              </a:rPr>
              <a:t>GOOD OR OUTSTANDING</a:t>
            </a:r>
          </a:p>
        </p:txBody>
      </p:sp>
      <p:sp>
        <p:nvSpPr>
          <p:cNvPr id="8" name="Title 1"/>
          <p:cNvSpPr txBox="1">
            <a:spLocks/>
          </p:cNvSpPr>
          <p:nvPr/>
        </p:nvSpPr>
        <p:spPr>
          <a:xfrm rot="20364997">
            <a:off x="7795515" y="3574390"/>
            <a:ext cx="3936454" cy="619131"/>
          </a:xfrm>
          <a:prstGeom prst="rect">
            <a:avLst/>
          </a:prstGeom>
          <a:solidFill>
            <a:schemeClr val="bg1"/>
          </a:solidFill>
          <a:ln w="57150">
            <a:solidFill>
              <a:srgbClr val="FF0000"/>
            </a:solidFill>
          </a:ln>
        </p:spPr>
        <p:txBody>
          <a:bodyPr vert="horz" lIns="91440" tIns="45720" rIns="91440" bIns="45720" rtlCol="0" anchor="ctr">
            <a:normAutofit fontScale="8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800" b="1" dirty="0">
                <a:solidFill>
                  <a:srgbClr val="FF0000"/>
                </a:solidFill>
                <a:latin typeface="Garamond" panose="02020404030301010803" pitchFamily="18" charset="0"/>
              </a:rPr>
              <a:t>GOOD OR OUTSTANDING</a:t>
            </a:r>
          </a:p>
        </p:txBody>
      </p:sp>
      <p:sp>
        <p:nvSpPr>
          <p:cNvPr id="9" name="Title 1"/>
          <p:cNvSpPr txBox="1">
            <a:spLocks/>
          </p:cNvSpPr>
          <p:nvPr/>
        </p:nvSpPr>
        <p:spPr>
          <a:xfrm rot="20364997">
            <a:off x="6110029" y="5417713"/>
            <a:ext cx="2970138" cy="619131"/>
          </a:xfrm>
          <a:prstGeom prst="rect">
            <a:avLst/>
          </a:prstGeom>
          <a:solidFill>
            <a:schemeClr val="bg1"/>
          </a:solidFill>
          <a:ln w="57150">
            <a:solidFill>
              <a:srgbClr val="FF0000"/>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800" b="1" dirty="0">
                <a:solidFill>
                  <a:srgbClr val="FF0000"/>
                </a:solidFill>
                <a:latin typeface="Garamond" panose="02020404030301010803" pitchFamily="18" charset="0"/>
              </a:rPr>
              <a:t>TARGETS MET</a:t>
            </a:r>
          </a:p>
        </p:txBody>
      </p:sp>
      <p:pic>
        <p:nvPicPr>
          <p:cNvPr id="12"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sp>
        <p:nvSpPr>
          <p:cNvPr id="13" name="TextBox 12"/>
          <p:cNvSpPr txBox="1"/>
          <p:nvPr/>
        </p:nvSpPr>
        <p:spPr>
          <a:xfrm>
            <a:off x="9944100" y="6076416"/>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Tree>
    <p:extLst>
      <p:ext uri="{BB962C8B-B14F-4D97-AF65-F5344CB8AC3E}">
        <p14:creationId xmlns:p14="http://schemas.microsoft.com/office/powerpoint/2010/main" val="1162570350"/>
      </p:ext>
    </p:extLst>
  </p:cSld>
  <p:clrMapOvr>
    <a:masterClrMapping/>
  </p:clrMapOvr>
  <p:transition spd="slow">
    <p:push dir="u"/>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4" name="Title 1"/>
          <p:cNvSpPr txBox="1">
            <a:spLocks/>
          </p:cNvSpPr>
          <p:nvPr/>
        </p:nvSpPr>
        <p:spPr>
          <a:xfrm>
            <a:off x="680356" y="588008"/>
            <a:ext cx="10894423" cy="132556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a:solidFill>
                  <a:schemeClr val="accent4">
                    <a:lumMod val="75000"/>
                  </a:schemeClr>
                </a:solidFill>
                <a:latin typeface="Garamond" panose="02020404030301010803" pitchFamily="18" charset="0"/>
              </a:rPr>
              <a:t>Overall effectiveness : Requires Improvement # 2</a:t>
            </a:r>
          </a:p>
        </p:txBody>
      </p:sp>
      <p:graphicFrame>
        <p:nvGraphicFramePr>
          <p:cNvPr id="5" name="Table 4"/>
          <p:cNvGraphicFramePr>
            <a:graphicFrameLocks noGrp="1"/>
          </p:cNvGraphicFramePr>
          <p:nvPr>
            <p:extLst>
              <p:ext uri="{D42A27DB-BD31-4B8C-83A1-F6EECF244321}">
                <p14:modId xmlns:p14="http://schemas.microsoft.com/office/powerpoint/2010/main" val="3588625671"/>
              </p:ext>
            </p:extLst>
          </p:nvPr>
        </p:nvGraphicFramePr>
        <p:xfrm>
          <a:off x="838199" y="2103120"/>
          <a:ext cx="10578738" cy="3267870"/>
        </p:xfrm>
        <a:graphic>
          <a:graphicData uri="http://schemas.openxmlformats.org/drawingml/2006/table">
            <a:tbl>
              <a:tblPr firstRow="1" firstCol="1" bandRow="1"/>
              <a:tblGrid>
                <a:gridCol w="3526017">
                  <a:extLst>
                    <a:ext uri="{9D8B030D-6E8A-4147-A177-3AD203B41FA5}">
                      <a16:colId xmlns:a16="http://schemas.microsoft.com/office/drawing/2014/main" val="1294992606"/>
                    </a:ext>
                  </a:extLst>
                </a:gridCol>
                <a:gridCol w="3526017">
                  <a:extLst>
                    <a:ext uri="{9D8B030D-6E8A-4147-A177-3AD203B41FA5}">
                      <a16:colId xmlns:a16="http://schemas.microsoft.com/office/drawing/2014/main" val="1829650789"/>
                    </a:ext>
                  </a:extLst>
                </a:gridCol>
                <a:gridCol w="3526704">
                  <a:extLst>
                    <a:ext uri="{9D8B030D-6E8A-4147-A177-3AD203B41FA5}">
                      <a16:colId xmlns:a16="http://schemas.microsoft.com/office/drawing/2014/main" val="695739049"/>
                    </a:ext>
                  </a:extLst>
                </a:gridCol>
              </a:tblGrid>
              <a:tr h="544645">
                <a:tc>
                  <a:txBody>
                    <a:bodyPr/>
                    <a:lstStyle/>
                    <a:p>
                      <a:pPr algn="ctr">
                        <a:lnSpc>
                          <a:spcPct val="107000"/>
                        </a:lnSpc>
                        <a:spcBef>
                          <a:spcPts val="600"/>
                        </a:spcBef>
                        <a:spcAft>
                          <a:spcPts val="600"/>
                        </a:spcAft>
                      </a:pPr>
                      <a:r>
                        <a:rPr lang="en-GB" sz="2800" dirty="0">
                          <a:solidFill>
                            <a:schemeClr val="accent4">
                              <a:lumMod val="75000"/>
                            </a:schemeClr>
                          </a:solidFill>
                          <a:effectLst/>
                          <a:latin typeface="Garamond" panose="02020404030301010803" pitchFamily="18" charset="0"/>
                          <a:ea typeface="Calibri" panose="020F0502020204030204" pitchFamily="34" charset="0"/>
                          <a:cs typeface="Times New Roman" panose="02020603050405020304" pitchFamily="18" charset="0"/>
                        </a:rPr>
                        <a:t>Catholic Life</a:t>
                      </a:r>
                      <a:endParaRPr lang="en-GB" sz="1100"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600"/>
                        </a:spcAft>
                      </a:pPr>
                      <a:r>
                        <a:rPr lang="en-GB" sz="2800" dirty="0">
                          <a:solidFill>
                            <a:schemeClr val="accent4">
                              <a:lumMod val="75000"/>
                            </a:schemeClr>
                          </a:solidFill>
                          <a:effectLst/>
                          <a:latin typeface="Garamond" panose="02020404030301010803" pitchFamily="18" charset="0"/>
                          <a:ea typeface="Calibri" panose="020F0502020204030204" pitchFamily="34" charset="0"/>
                          <a:cs typeface="Times New Roman" panose="02020603050405020304" pitchFamily="18" charset="0"/>
                        </a:rPr>
                        <a:t>Religious Education</a:t>
                      </a:r>
                      <a:endParaRPr lang="en-GB" sz="1100"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600"/>
                        </a:spcAft>
                      </a:pPr>
                      <a:r>
                        <a:rPr lang="en-GB" sz="2800" dirty="0">
                          <a:solidFill>
                            <a:schemeClr val="accent4">
                              <a:lumMod val="75000"/>
                            </a:schemeClr>
                          </a:solidFill>
                          <a:effectLst/>
                          <a:latin typeface="Garamond" panose="02020404030301010803" pitchFamily="18" charset="0"/>
                          <a:ea typeface="Calibri" panose="020F0502020204030204" pitchFamily="34" charset="0"/>
                          <a:cs typeface="Times New Roman" panose="02020603050405020304" pitchFamily="18" charset="0"/>
                        </a:rPr>
                        <a:t>Collective Worship</a:t>
                      </a:r>
                      <a:endParaRPr lang="en-GB" sz="1100"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35500164"/>
                  </a:ext>
                </a:extLst>
              </a:tr>
              <a:tr h="816968">
                <a:tc>
                  <a:txBody>
                    <a:bodyPr/>
                    <a:lstStyle/>
                    <a:p>
                      <a:pPr algn="ctr">
                        <a:lnSpc>
                          <a:spcPct val="107000"/>
                        </a:lnSpc>
                        <a:spcBef>
                          <a:spcPts val="600"/>
                        </a:spcBef>
                        <a:spcAft>
                          <a:spcPts val="0"/>
                        </a:spcAft>
                      </a:pPr>
                      <a:endParaRPr lang="en-GB" sz="1400" dirty="0">
                        <a:effectLst/>
                        <a:latin typeface="Garamond" panose="02020404030301010803" pitchFamily="18" charset="0"/>
                        <a:ea typeface="Calibri" panose="020F0502020204030204" pitchFamily="34" charset="0"/>
                        <a:cs typeface="Times New Roman" panose="02020603050405020304" pitchFamily="18" charset="0"/>
                      </a:endParaRPr>
                    </a:p>
                    <a:p>
                      <a:pPr algn="ctr">
                        <a:lnSpc>
                          <a:spcPct val="107000"/>
                        </a:lnSpc>
                        <a:spcBef>
                          <a:spcPts val="600"/>
                        </a:spcBef>
                        <a:spcAft>
                          <a:spcPts val="0"/>
                        </a:spcAft>
                      </a:pPr>
                      <a:r>
                        <a:rPr lang="en-GB" sz="1400" dirty="0">
                          <a:effectLst/>
                          <a:latin typeface="Garamond" panose="02020404030301010803" pitchFamily="18" charset="0"/>
                          <a:ea typeface="Calibri" panose="020F0502020204030204" pitchFamily="34" charset="0"/>
                          <a:cs typeface="Times New Roman" panose="02020603050405020304" pitchFamily="18" charset="0"/>
                        </a:rPr>
                        <a:t>PUPILS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0"/>
                        </a:spcAft>
                      </a:pPr>
                      <a:endParaRPr lang="en-GB" sz="1400" dirty="0">
                        <a:effectLst/>
                        <a:latin typeface="Garamond" panose="02020404030301010803" pitchFamily="18" charset="0"/>
                        <a:ea typeface="Calibri" panose="020F0502020204030204" pitchFamily="34" charset="0"/>
                        <a:cs typeface="Times New Roman" panose="02020603050405020304" pitchFamily="18" charset="0"/>
                      </a:endParaRPr>
                    </a:p>
                    <a:p>
                      <a:pPr algn="ctr">
                        <a:lnSpc>
                          <a:spcPct val="107000"/>
                        </a:lnSpc>
                        <a:spcBef>
                          <a:spcPts val="600"/>
                        </a:spcBef>
                        <a:spcAft>
                          <a:spcPts val="0"/>
                        </a:spcAft>
                      </a:pPr>
                      <a:r>
                        <a:rPr lang="en-GB" sz="1400" dirty="0">
                          <a:effectLst/>
                          <a:latin typeface="Garamond" panose="02020404030301010803" pitchFamily="18" charset="0"/>
                          <a:ea typeface="Calibri" panose="020F0502020204030204" pitchFamily="34" charset="0"/>
                          <a:cs typeface="Times New Roman" panose="02020603050405020304" pitchFamily="18" charset="0"/>
                        </a:rPr>
                        <a:t>PUPILS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0"/>
                        </a:spcAft>
                      </a:pPr>
                      <a:endParaRPr lang="en-GB" sz="1400" dirty="0">
                        <a:effectLst/>
                        <a:latin typeface="Garamond" panose="02020404030301010803" pitchFamily="18" charset="0"/>
                        <a:ea typeface="Calibri" panose="020F0502020204030204" pitchFamily="34" charset="0"/>
                        <a:cs typeface="Times New Roman" panose="02020603050405020304" pitchFamily="18" charset="0"/>
                      </a:endParaRPr>
                    </a:p>
                    <a:p>
                      <a:pPr algn="ctr">
                        <a:lnSpc>
                          <a:spcPct val="107000"/>
                        </a:lnSpc>
                        <a:spcBef>
                          <a:spcPts val="600"/>
                        </a:spcBef>
                        <a:spcAft>
                          <a:spcPts val="0"/>
                        </a:spcAft>
                      </a:pPr>
                      <a:r>
                        <a:rPr lang="en-GB" sz="1400" dirty="0">
                          <a:effectLst/>
                          <a:latin typeface="Garamond" panose="02020404030301010803" pitchFamily="18" charset="0"/>
                          <a:ea typeface="Calibri" panose="020F0502020204030204" pitchFamily="34" charset="0"/>
                          <a:cs typeface="Times New Roman" panose="02020603050405020304" pitchFamily="18" charset="0"/>
                        </a:rPr>
                        <a:t>PUPILS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4543693"/>
                  </a:ext>
                </a:extLst>
              </a:tr>
              <a:tr h="816968">
                <a:tc>
                  <a:txBody>
                    <a:bodyPr/>
                    <a:lstStyle/>
                    <a:p>
                      <a:pPr algn="ctr">
                        <a:lnSpc>
                          <a:spcPct val="107000"/>
                        </a:lnSpc>
                        <a:spcBef>
                          <a:spcPts val="1200"/>
                        </a:spcBef>
                        <a:spcAft>
                          <a:spcPts val="0"/>
                        </a:spcAft>
                      </a:pPr>
                      <a:endParaRPr lang="en-GB" sz="800" dirty="0">
                        <a:effectLst/>
                        <a:latin typeface="Garamond" panose="02020404030301010803" pitchFamily="18" charset="0"/>
                        <a:ea typeface="Calibri" panose="020F0502020204030204" pitchFamily="34" charset="0"/>
                        <a:cs typeface="Times New Roman" panose="02020603050405020304" pitchFamily="18" charset="0"/>
                      </a:endParaRPr>
                    </a:p>
                    <a:p>
                      <a:pPr algn="ctr">
                        <a:lnSpc>
                          <a:spcPct val="107000"/>
                        </a:lnSpc>
                        <a:spcBef>
                          <a:spcPts val="1200"/>
                        </a:spcBef>
                        <a:spcAft>
                          <a:spcPts val="0"/>
                        </a:spcAft>
                      </a:pPr>
                      <a:r>
                        <a:rPr lang="en-GB" sz="1400" dirty="0">
                          <a:effectLst/>
                          <a:latin typeface="Garamond" panose="02020404030301010803" pitchFamily="18" charset="0"/>
                          <a:ea typeface="Calibri" panose="020F0502020204030204" pitchFamily="34" charset="0"/>
                          <a:cs typeface="Times New Roman" panose="02020603050405020304" pitchFamily="18" charset="0"/>
                        </a:rPr>
                        <a:t>PROVISION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1200"/>
                        </a:spcBef>
                        <a:spcAft>
                          <a:spcPts val="0"/>
                        </a:spcAft>
                      </a:pPr>
                      <a:endParaRPr lang="en-GB" sz="800" dirty="0">
                        <a:effectLst/>
                        <a:latin typeface="Garamond" panose="02020404030301010803" pitchFamily="18" charset="0"/>
                        <a:ea typeface="Calibri" panose="020F0502020204030204" pitchFamily="34" charset="0"/>
                        <a:cs typeface="Times New Roman" panose="02020603050405020304" pitchFamily="18" charset="0"/>
                      </a:endParaRPr>
                    </a:p>
                    <a:p>
                      <a:pPr algn="ctr">
                        <a:lnSpc>
                          <a:spcPct val="107000"/>
                        </a:lnSpc>
                        <a:spcBef>
                          <a:spcPts val="1200"/>
                        </a:spcBef>
                        <a:spcAft>
                          <a:spcPts val="0"/>
                        </a:spcAft>
                      </a:pPr>
                      <a:r>
                        <a:rPr lang="en-GB" sz="1400" dirty="0">
                          <a:effectLst/>
                          <a:latin typeface="Garamond" panose="02020404030301010803" pitchFamily="18" charset="0"/>
                          <a:ea typeface="Calibri" panose="020F0502020204030204" pitchFamily="34" charset="0"/>
                          <a:cs typeface="Times New Roman" panose="02020603050405020304" pitchFamily="18" charset="0"/>
                        </a:rPr>
                        <a:t>PROVISION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1200"/>
                        </a:spcBef>
                        <a:spcAft>
                          <a:spcPts val="0"/>
                        </a:spcAft>
                      </a:pPr>
                      <a:endParaRPr lang="en-GB" sz="800" dirty="0">
                        <a:effectLst/>
                        <a:latin typeface="Garamond" panose="02020404030301010803" pitchFamily="18" charset="0"/>
                        <a:ea typeface="Calibri" panose="020F0502020204030204" pitchFamily="34" charset="0"/>
                        <a:cs typeface="Times New Roman" panose="02020603050405020304" pitchFamily="18" charset="0"/>
                      </a:endParaRPr>
                    </a:p>
                    <a:p>
                      <a:pPr algn="ctr">
                        <a:lnSpc>
                          <a:spcPct val="107000"/>
                        </a:lnSpc>
                        <a:spcBef>
                          <a:spcPts val="1200"/>
                        </a:spcBef>
                        <a:spcAft>
                          <a:spcPts val="0"/>
                        </a:spcAft>
                      </a:pPr>
                      <a:r>
                        <a:rPr lang="en-GB" sz="1400" dirty="0">
                          <a:effectLst/>
                          <a:latin typeface="Garamond" panose="02020404030301010803" pitchFamily="18" charset="0"/>
                          <a:ea typeface="Calibri" panose="020F0502020204030204" pitchFamily="34" charset="0"/>
                          <a:cs typeface="Times New Roman" panose="02020603050405020304" pitchFamily="18" charset="0"/>
                        </a:rPr>
                        <a:t>PROVISION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6202861"/>
                  </a:ext>
                </a:extLst>
              </a:tr>
              <a:tr h="1089289">
                <a:tc>
                  <a:txBody>
                    <a:bodyPr/>
                    <a:lstStyle/>
                    <a:p>
                      <a:pPr algn="ctr">
                        <a:lnSpc>
                          <a:spcPct val="107000"/>
                        </a:lnSpc>
                        <a:spcBef>
                          <a:spcPts val="600"/>
                        </a:spcBef>
                        <a:spcAft>
                          <a:spcPts val="0"/>
                        </a:spcAft>
                      </a:pPr>
                      <a:endParaRPr lang="en-GB" sz="1400" dirty="0">
                        <a:effectLst/>
                        <a:latin typeface="Garamond" panose="02020404030301010803" pitchFamily="18" charset="0"/>
                        <a:ea typeface="Calibri" panose="020F0502020204030204" pitchFamily="34" charset="0"/>
                        <a:cs typeface="Times New Roman" panose="02020603050405020304" pitchFamily="18" charset="0"/>
                      </a:endParaRPr>
                    </a:p>
                    <a:p>
                      <a:pPr algn="ctr">
                        <a:lnSpc>
                          <a:spcPct val="107000"/>
                        </a:lnSpc>
                        <a:spcBef>
                          <a:spcPts val="600"/>
                        </a:spcBef>
                        <a:spcAft>
                          <a:spcPts val="0"/>
                        </a:spcAft>
                      </a:pPr>
                      <a:r>
                        <a:rPr lang="en-GB" sz="1400" dirty="0">
                          <a:effectLst/>
                          <a:latin typeface="Garamond" panose="02020404030301010803" pitchFamily="18" charset="0"/>
                          <a:ea typeface="Calibri" panose="020F0502020204030204" pitchFamily="34" charset="0"/>
                          <a:cs typeface="Times New Roman" panose="02020603050405020304" pitchFamily="18" charset="0"/>
                        </a:rPr>
                        <a:t>LEADERS AND GOVERNORS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0"/>
                        </a:spcAft>
                      </a:pPr>
                      <a:endParaRPr lang="en-GB" sz="1400" dirty="0">
                        <a:effectLst/>
                        <a:latin typeface="Garamond" panose="02020404030301010803" pitchFamily="18" charset="0"/>
                        <a:ea typeface="Calibri" panose="020F0502020204030204" pitchFamily="34" charset="0"/>
                        <a:cs typeface="Times New Roman" panose="02020603050405020304" pitchFamily="18" charset="0"/>
                      </a:endParaRPr>
                    </a:p>
                    <a:p>
                      <a:pPr algn="ctr">
                        <a:lnSpc>
                          <a:spcPct val="107000"/>
                        </a:lnSpc>
                        <a:spcBef>
                          <a:spcPts val="600"/>
                        </a:spcBef>
                        <a:spcAft>
                          <a:spcPts val="0"/>
                        </a:spcAft>
                      </a:pPr>
                      <a:r>
                        <a:rPr lang="en-GB" sz="1400" dirty="0">
                          <a:effectLst/>
                          <a:latin typeface="Garamond" panose="02020404030301010803" pitchFamily="18" charset="0"/>
                          <a:ea typeface="Calibri" panose="020F0502020204030204" pitchFamily="34" charset="0"/>
                          <a:cs typeface="Times New Roman" panose="02020603050405020304" pitchFamily="18" charset="0"/>
                        </a:rPr>
                        <a:t>LEADERS AND GOVERNORS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0"/>
                        </a:spcAft>
                      </a:pPr>
                      <a:endParaRPr lang="en-GB" sz="1400" dirty="0">
                        <a:effectLst/>
                        <a:latin typeface="Garamond" panose="02020404030301010803" pitchFamily="18" charset="0"/>
                        <a:ea typeface="Calibri" panose="020F0502020204030204" pitchFamily="34" charset="0"/>
                        <a:cs typeface="Times New Roman" panose="02020603050405020304" pitchFamily="18" charset="0"/>
                      </a:endParaRPr>
                    </a:p>
                    <a:p>
                      <a:pPr algn="ctr">
                        <a:lnSpc>
                          <a:spcPct val="107000"/>
                        </a:lnSpc>
                        <a:spcBef>
                          <a:spcPts val="600"/>
                        </a:spcBef>
                        <a:spcAft>
                          <a:spcPts val="0"/>
                        </a:spcAft>
                      </a:pPr>
                      <a:r>
                        <a:rPr lang="en-GB" sz="1400" dirty="0">
                          <a:effectLst/>
                          <a:latin typeface="Garamond" panose="02020404030301010803" pitchFamily="18" charset="0"/>
                          <a:ea typeface="Calibri" panose="020F0502020204030204" pitchFamily="34" charset="0"/>
                          <a:cs typeface="Times New Roman" panose="02020603050405020304" pitchFamily="18" charset="0"/>
                        </a:rPr>
                        <a:t>LEADERS AND GOVERNORS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30249478"/>
                  </a:ext>
                </a:extLst>
              </a:tr>
            </a:tbl>
          </a:graphicData>
        </a:graphic>
      </p:graphicFrame>
      <p:sp>
        <p:nvSpPr>
          <p:cNvPr id="6" name="Title 1"/>
          <p:cNvSpPr txBox="1">
            <a:spLocks/>
          </p:cNvSpPr>
          <p:nvPr/>
        </p:nvSpPr>
        <p:spPr>
          <a:xfrm rot="20364997">
            <a:off x="554735" y="3721793"/>
            <a:ext cx="3936454" cy="619131"/>
          </a:xfrm>
          <a:prstGeom prst="rect">
            <a:avLst/>
          </a:prstGeom>
          <a:solidFill>
            <a:schemeClr val="bg1"/>
          </a:solidFill>
          <a:ln w="57150">
            <a:solidFill>
              <a:srgbClr val="FF0000"/>
            </a:solidFill>
          </a:ln>
        </p:spPr>
        <p:txBody>
          <a:bodyPr vert="horz" lIns="91440" tIns="45720" rIns="91440" bIns="45720" rtlCol="0" anchor="ctr">
            <a:normAutofit fontScale="8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800" b="1" dirty="0">
                <a:solidFill>
                  <a:srgbClr val="FF0000"/>
                </a:solidFill>
                <a:latin typeface="Garamond" panose="02020404030301010803" pitchFamily="18" charset="0"/>
              </a:rPr>
              <a:t>GOOD OR OUTSTANDING</a:t>
            </a:r>
          </a:p>
        </p:txBody>
      </p:sp>
      <p:sp>
        <p:nvSpPr>
          <p:cNvPr id="8" name="Title 1"/>
          <p:cNvSpPr txBox="1">
            <a:spLocks/>
          </p:cNvSpPr>
          <p:nvPr/>
        </p:nvSpPr>
        <p:spPr>
          <a:xfrm rot="20364997">
            <a:off x="7795515" y="3574390"/>
            <a:ext cx="3936454" cy="619131"/>
          </a:xfrm>
          <a:prstGeom prst="rect">
            <a:avLst/>
          </a:prstGeom>
          <a:solidFill>
            <a:schemeClr val="bg1"/>
          </a:solidFill>
          <a:ln w="57150">
            <a:solidFill>
              <a:srgbClr val="FF0000"/>
            </a:solidFill>
          </a:ln>
        </p:spPr>
        <p:txBody>
          <a:bodyPr vert="horz" lIns="91440" tIns="45720" rIns="91440" bIns="45720" rtlCol="0" anchor="ctr">
            <a:normAutofit fontScale="8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800" b="1" dirty="0">
                <a:solidFill>
                  <a:srgbClr val="FF0000"/>
                </a:solidFill>
                <a:latin typeface="Garamond" panose="02020404030301010803" pitchFamily="18" charset="0"/>
              </a:rPr>
              <a:t>GOOD OR OUTSTANDING</a:t>
            </a:r>
          </a:p>
        </p:txBody>
      </p:sp>
      <p:sp>
        <p:nvSpPr>
          <p:cNvPr id="9" name="Title 1"/>
          <p:cNvSpPr txBox="1">
            <a:spLocks/>
          </p:cNvSpPr>
          <p:nvPr/>
        </p:nvSpPr>
        <p:spPr>
          <a:xfrm rot="20364997">
            <a:off x="6110029" y="5417713"/>
            <a:ext cx="2970138" cy="619131"/>
          </a:xfrm>
          <a:prstGeom prst="rect">
            <a:avLst/>
          </a:prstGeom>
          <a:solidFill>
            <a:schemeClr val="bg1"/>
          </a:solidFill>
          <a:ln w="57150">
            <a:solidFill>
              <a:srgbClr val="FF0000"/>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800" b="1" dirty="0">
                <a:solidFill>
                  <a:srgbClr val="FF0000"/>
                </a:solidFill>
                <a:latin typeface="Garamond" panose="02020404030301010803" pitchFamily="18" charset="0"/>
              </a:rPr>
              <a:t>TARGETS MET</a:t>
            </a:r>
          </a:p>
        </p:txBody>
      </p:sp>
      <p:sp>
        <p:nvSpPr>
          <p:cNvPr id="10" name="Title 1"/>
          <p:cNvSpPr txBox="1">
            <a:spLocks/>
          </p:cNvSpPr>
          <p:nvPr/>
        </p:nvSpPr>
        <p:spPr>
          <a:xfrm rot="20364997">
            <a:off x="3964986" y="3631620"/>
            <a:ext cx="4262022" cy="619131"/>
          </a:xfrm>
          <a:prstGeom prst="rect">
            <a:avLst/>
          </a:prstGeom>
          <a:solidFill>
            <a:schemeClr val="bg1"/>
          </a:solidFill>
          <a:ln w="57150">
            <a:solidFill>
              <a:srgbClr val="FF0000"/>
            </a:solidFill>
          </a:ln>
        </p:spPr>
        <p:txBody>
          <a:bodyPr vert="horz" lIns="91440" tIns="45720" rIns="91440" bIns="45720" rtlCol="0" anchor="ctr">
            <a:normAutofit fontScale="8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800" b="1" dirty="0">
                <a:solidFill>
                  <a:srgbClr val="FF0000"/>
                </a:solidFill>
                <a:latin typeface="Garamond" panose="02020404030301010803" pitchFamily="18" charset="0"/>
              </a:rPr>
              <a:t>REQUIRES IMPROVEMENT</a:t>
            </a:r>
          </a:p>
        </p:txBody>
      </p:sp>
      <p:pic>
        <p:nvPicPr>
          <p:cNvPr id="13"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sp>
        <p:nvSpPr>
          <p:cNvPr id="14" name="TextBox 13"/>
          <p:cNvSpPr txBox="1"/>
          <p:nvPr/>
        </p:nvSpPr>
        <p:spPr>
          <a:xfrm>
            <a:off x="9944100" y="6076416"/>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Tree>
    <p:extLst>
      <p:ext uri="{BB962C8B-B14F-4D97-AF65-F5344CB8AC3E}">
        <p14:creationId xmlns:p14="http://schemas.microsoft.com/office/powerpoint/2010/main" val="3891540991"/>
      </p:ext>
    </p:extLst>
  </p:cSld>
  <p:clrMapOvr>
    <a:masterClrMapping/>
  </p:clrMapOvr>
  <p:transition spd="slow">
    <p:push dir="u"/>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4" name="Title 1"/>
          <p:cNvSpPr txBox="1">
            <a:spLocks/>
          </p:cNvSpPr>
          <p:nvPr/>
        </p:nvSpPr>
        <p:spPr>
          <a:xfrm>
            <a:off x="724987" y="617755"/>
            <a:ext cx="10868297" cy="132556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a:solidFill>
                  <a:schemeClr val="accent4">
                    <a:lumMod val="75000"/>
                  </a:schemeClr>
                </a:solidFill>
                <a:latin typeface="Garamond" panose="02020404030301010803" pitchFamily="18" charset="0"/>
              </a:rPr>
              <a:t>Overall effectiveness : Requires Improvement # 3</a:t>
            </a:r>
          </a:p>
        </p:txBody>
      </p:sp>
      <p:graphicFrame>
        <p:nvGraphicFramePr>
          <p:cNvPr id="5" name="Table 4"/>
          <p:cNvGraphicFramePr>
            <a:graphicFrameLocks noGrp="1"/>
          </p:cNvGraphicFramePr>
          <p:nvPr>
            <p:extLst>
              <p:ext uri="{D42A27DB-BD31-4B8C-83A1-F6EECF244321}">
                <p14:modId xmlns:p14="http://schemas.microsoft.com/office/powerpoint/2010/main" val="1058862228"/>
              </p:ext>
            </p:extLst>
          </p:nvPr>
        </p:nvGraphicFramePr>
        <p:xfrm>
          <a:off x="838199" y="2103120"/>
          <a:ext cx="10578738" cy="3267870"/>
        </p:xfrm>
        <a:graphic>
          <a:graphicData uri="http://schemas.openxmlformats.org/drawingml/2006/table">
            <a:tbl>
              <a:tblPr firstRow="1" firstCol="1" bandRow="1"/>
              <a:tblGrid>
                <a:gridCol w="3526017">
                  <a:extLst>
                    <a:ext uri="{9D8B030D-6E8A-4147-A177-3AD203B41FA5}">
                      <a16:colId xmlns:a16="http://schemas.microsoft.com/office/drawing/2014/main" val="1294992606"/>
                    </a:ext>
                  </a:extLst>
                </a:gridCol>
                <a:gridCol w="3526017">
                  <a:extLst>
                    <a:ext uri="{9D8B030D-6E8A-4147-A177-3AD203B41FA5}">
                      <a16:colId xmlns:a16="http://schemas.microsoft.com/office/drawing/2014/main" val="1829650789"/>
                    </a:ext>
                  </a:extLst>
                </a:gridCol>
                <a:gridCol w="3526704">
                  <a:extLst>
                    <a:ext uri="{9D8B030D-6E8A-4147-A177-3AD203B41FA5}">
                      <a16:colId xmlns:a16="http://schemas.microsoft.com/office/drawing/2014/main" val="695739049"/>
                    </a:ext>
                  </a:extLst>
                </a:gridCol>
              </a:tblGrid>
              <a:tr h="544645">
                <a:tc>
                  <a:txBody>
                    <a:bodyPr/>
                    <a:lstStyle/>
                    <a:p>
                      <a:pPr algn="ctr">
                        <a:lnSpc>
                          <a:spcPct val="107000"/>
                        </a:lnSpc>
                        <a:spcBef>
                          <a:spcPts val="600"/>
                        </a:spcBef>
                        <a:spcAft>
                          <a:spcPts val="600"/>
                        </a:spcAft>
                      </a:pPr>
                      <a:r>
                        <a:rPr lang="en-GB" sz="2800" dirty="0">
                          <a:solidFill>
                            <a:schemeClr val="accent4">
                              <a:lumMod val="75000"/>
                            </a:schemeClr>
                          </a:solidFill>
                          <a:effectLst/>
                          <a:latin typeface="Garamond" panose="02020404030301010803" pitchFamily="18" charset="0"/>
                          <a:ea typeface="Calibri" panose="020F0502020204030204" pitchFamily="34" charset="0"/>
                          <a:cs typeface="Times New Roman" panose="02020603050405020304" pitchFamily="18" charset="0"/>
                        </a:rPr>
                        <a:t>Catholic Life</a:t>
                      </a:r>
                      <a:endParaRPr lang="en-GB" sz="1100"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600"/>
                        </a:spcAft>
                      </a:pPr>
                      <a:r>
                        <a:rPr lang="en-GB" sz="2800" dirty="0">
                          <a:solidFill>
                            <a:schemeClr val="accent4">
                              <a:lumMod val="75000"/>
                            </a:schemeClr>
                          </a:solidFill>
                          <a:effectLst/>
                          <a:latin typeface="Garamond" panose="02020404030301010803" pitchFamily="18" charset="0"/>
                          <a:ea typeface="Calibri" panose="020F0502020204030204" pitchFamily="34" charset="0"/>
                          <a:cs typeface="Times New Roman" panose="02020603050405020304" pitchFamily="18" charset="0"/>
                        </a:rPr>
                        <a:t>Religious Education</a:t>
                      </a:r>
                      <a:endParaRPr lang="en-GB" sz="1100"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600"/>
                        </a:spcAft>
                      </a:pPr>
                      <a:r>
                        <a:rPr lang="en-GB" sz="2800" dirty="0">
                          <a:solidFill>
                            <a:schemeClr val="accent4">
                              <a:lumMod val="75000"/>
                            </a:schemeClr>
                          </a:solidFill>
                          <a:effectLst/>
                          <a:latin typeface="Garamond" panose="02020404030301010803" pitchFamily="18" charset="0"/>
                          <a:ea typeface="Calibri" panose="020F0502020204030204" pitchFamily="34" charset="0"/>
                          <a:cs typeface="Times New Roman" panose="02020603050405020304" pitchFamily="18" charset="0"/>
                        </a:rPr>
                        <a:t>Collective Worship</a:t>
                      </a:r>
                      <a:endParaRPr lang="en-GB" sz="1100"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35500164"/>
                  </a:ext>
                </a:extLst>
              </a:tr>
              <a:tr h="816968">
                <a:tc>
                  <a:txBody>
                    <a:bodyPr/>
                    <a:lstStyle/>
                    <a:p>
                      <a:pPr algn="ctr">
                        <a:lnSpc>
                          <a:spcPct val="107000"/>
                        </a:lnSpc>
                        <a:spcBef>
                          <a:spcPts val="600"/>
                        </a:spcBef>
                        <a:spcAft>
                          <a:spcPts val="0"/>
                        </a:spcAft>
                      </a:pPr>
                      <a:endParaRPr lang="en-GB" sz="1400" dirty="0">
                        <a:effectLst/>
                        <a:latin typeface="Garamond" panose="02020404030301010803" pitchFamily="18" charset="0"/>
                        <a:ea typeface="Calibri" panose="020F0502020204030204" pitchFamily="34" charset="0"/>
                        <a:cs typeface="Times New Roman" panose="02020603050405020304" pitchFamily="18" charset="0"/>
                      </a:endParaRPr>
                    </a:p>
                    <a:p>
                      <a:pPr algn="ctr">
                        <a:lnSpc>
                          <a:spcPct val="107000"/>
                        </a:lnSpc>
                        <a:spcBef>
                          <a:spcPts val="600"/>
                        </a:spcBef>
                        <a:spcAft>
                          <a:spcPts val="0"/>
                        </a:spcAft>
                      </a:pPr>
                      <a:r>
                        <a:rPr lang="en-GB" sz="1400" dirty="0">
                          <a:effectLst/>
                          <a:latin typeface="Garamond" panose="02020404030301010803" pitchFamily="18" charset="0"/>
                          <a:ea typeface="Calibri" panose="020F0502020204030204" pitchFamily="34" charset="0"/>
                          <a:cs typeface="Times New Roman" panose="02020603050405020304" pitchFamily="18" charset="0"/>
                        </a:rPr>
                        <a:t>PUPILS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0"/>
                        </a:spcAft>
                      </a:pPr>
                      <a:endParaRPr lang="en-GB" sz="1400" dirty="0">
                        <a:effectLst/>
                        <a:latin typeface="Garamond" panose="02020404030301010803" pitchFamily="18" charset="0"/>
                        <a:ea typeface="Calibri" panose="020F0502020204030204" pitchFamily="34" charset="0"/>
                        <a:cs typeface="Times New Roman" panose="02020603050405020304" pitchFamily="18" charset="0"/>
                      </a:endParaRPr>
                    </a:p>
                    <a:p>
                      <a:pPr algn="ctr">
                        <a:lnSpc>
                          <a:spcPct val="107000"/>
                        </a:lnSpc>
                        <a:spcBef>
                          <a:spcPts val="600"/>
                        </a:spcBef>
                        <a:spcAft>
                          <a:spcPts val="0"/>
                        </a:spcAft>
                      </a:pPr>
                      <a:r>
                        <a:rPr lang="en-GB" sz="1400" dirty="0">
                          <a:effectLst/>
                          <a:latin typeface="Garamond" panose="02020404030301010803" pitchFamily="18" charset="0"/>
                          <a:ea typeface="Calibri" panose="020F0502020204030204" pitchFamily="34" charset="0"/>
                          <a:cs typeface="Times New Roman" panose="02020603050405020304" pitchFamily="18" charset="0"/>
                        </a:rPr>
                        <a:t>PUPILS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0"/>
                        </a:spcAft>
                      </a:pPr>
                      <a:endParaRPr lang="en-GB" sz="1400" dirty="0">
                        <a:effectLst/>
                        <a:latin typeface="Garamond" panose="02020404030301010803" pitchFamily="18" charset="0"/>
                        <a:ea typeface="Calibri" panose="020F0502020204030204" pitchFamily="34" charset="0"/>
                        <a:cs typeface="Times New Roman" panose="02020603050405020304" pitchFamily="18" charset="0"/>
                      </a:endParaRPr>
                    </a:p>
                    <a:p>
                      <a:pPr algn="ctr">
                        <a:lnSpc>
                          <a:spcPct val="107000"/>
                        </a:lnSpc>
                        <a:spcBef>
                          <a:spcPts val="600"/>
                        </a:spcBef>
                        <a:spcAft>
                          <a:spcPts val="0"/>
                        </a:spcAft>
                      </a:pPr>
                      <a:r>
                        <a:rPr lang="en-GB" sz="1400" dirty="0">
                          <a:effectLst/>
                          <a:latin typeface="Garamond" panose="02020404030301010803" pitchFamily="18" charset="0"/>
                          <a:ea typeface="Calibri" panose="020F0502020204030204" pitchFamily="34" charset="0"/>
                          <a:cs typeface="Times New Roman" panose="02020603050405020304" pitchFamily="18" charset="0"/>
                        </a:rPr>
                        <a:t>PUPILS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4543693"/>
                  </a:ext>
                </a:extLst>
              </a:tr>
              <a:tr h="816968">
                <a:tc>
                  <a:txBody>
                    <a:bodyPr/>
                    <a:lstStyle/>
                    <a:p>
                      <a:pPr algn="ctr">
                        <a:lnSpc>
                          <a:spcPct val="107000"/>
                        </a:lnSpc>
                        <a:spcBef>
                          <a:spcPts val="1200"/>
                        </a:spcBef>
                        <a:spcAft>
                          <a:spcPts val="0"/>
                        </a:spcAft>
                      </a:pPr>
                      <a:endParaRPr lang="en-GB" sz="800" dirty="0">
                        <a:effectLst/>
                        <a:latin typeface="Garamond" panose="02020404030301010803" pitchFamily="18" charset="0"/>
                        <a:ea typeface="Calibri" panose="020F0502020204030204" pitchFamily="34" charset="0"/>
                        <a:cs typeface="Times New Roman" panose="02020603050405020304" pitchFamily="18" charset="0"/>
                      </a:endParaRPr>
                    </a:p>
                    <a:p>
                      <a:pPr algn="ctr">
                        <a:lnSpc>
                          <a:spcPct val="107000"/>
                        </a:lnSpc>
                        <a:spcBef>
                          <a:spcPts val="1200"/>
                        </a:spcBef>
                        <a:spcAft>
                          <a:spcPts val="0"/>
                        </a:spcAft>
                      </a:pPr>
                      <a:r>
                        <a:rPr lang="en-GB" sz="1400" dirty="0">
                          <a:effectLst/>
                          <a:latin typeface="Garamond" panose="02020404030301010803" pitchFamily="18" charset="0"/>
                          <a:ea typeface="Calibri" panose="020F0502020204030204" pitchFamily="34" charset="0"/>
                          <a:cs typeface="Times New Roman" panose="02020603050405020304" pitchFamily="18" charset="0"/>
                        </a:rPr>
                        <a:t>PROVISION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1200"/>
                        </a:spcBef>
                        <a:spcAft>
                          <a:spcPts val="0"/>
                        </a:spcAft>
                      </a:pPr>
                      <a:endParaRPr lang="en-GB" sz="800" dirty="0">
                        <a:effectLst/>
                        <a:latin typeface="Garamond" panose="02020404030301010803" pitchFamily="18" charset="0"/>
                        <a:ea typeface="Calibri" panose="020F0502020204030204" pitchFamily="34" charset="0"/>
                        <a:cs typeface="Times New Roman" panose="02020603050405020304" pitchFamily="18" charset="0"/>
                      </a:endParaRPr>
                    </a:p>
                    <a:p>
                      <a:pPr algn="ctr">
                        <a:lnSpc>
                          <a:spcPct val="107000"/>
                        </a:lnSpc>
                        <a:spcBef>
                          <a:spcPts val="1200"/>
                        </a:spcBef>
                        <a:spcAft>
                          <a:spcPts val="0"/>
                        </a:spcAft>
                      </a:pPr>
                      <a:r>
                        <a:rPr lang="en-GB" sz="1400" dirty="0">
                          <a:effectLst/>
                          <a:latin typeface="Garamond" panose="02020404030301010803" pitchFamily="18" charset="0"/>
                          <a:ea typeface="Calibri" panose="020F0502020204030204" pitchFamily="34" charset="0"/>
                          <a:cs typeface="Times New Roman" panose="02020603050405020304" pitchFamily="18" charset="0"/>
                        </a:rPr>
                        <a:t>PROVISION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1200"/>
                        </a:spcBef>
                        <a:spcAft>
                          <a:spcPts val="0"/>
                        </a:spcAft>
                      </a:pPr>
                      <a:endParaRPr lang="en-GB" sz="800" dirty="0">
                        <a:effectLst/>
                        <a:latin typeface="Garamond" panose="02020404030301010803" pitchFamily="18" charset="0"/>
                        <a:ea typeface="Calibri" panose="020F0502020204030204" pitchFamily="34" charset="0"/>
                        <a:cs typeface="Times New Roman" panose="02020603050405020304" pitchFamily="18" charset="0"/>
                      </a:endParaRPr>
                    </a:p>
                    <a:p>
                      <a:pPr algn="ctr">
                        <a:lnSpc>
                          <a:spcPct val="107000"/>
                        </a:lnSpc>
                        <a:spcBef>
                          <a:spcPts val="1200"/>
                        </a:spcBef>
                        <a:spcAft>
                          <a:spcPts val="0"/>
                        </a:spcAft>
                      </a:pPr>
                      <a:r>
                        <a:rPr lang="en-GB" sz="1400" dirty="0">
                          <a:effectLst/>
                          <a:latin typeface="Garamond" panose="02020404030301010803" pitchFamily="18" charset="0"/>
                          <a:ea typeface="Calibri" panose="020F0502020204030204" pitchFamily="34" charset="0"/>
                          <a:cs typeface="Times New Roman" panose="02020603050405020304" pitchFamily="18" charset="0"/>
                        </a:rPr>
                        <a:t>PROVISION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6202861"/>
                  </a:ext>
                </a:extLst>
              </a:tr>
              <a:tr h="1089289">
                <a:tc>
                  <a:txBody>
                    <a:bodyPr/>
                    <a:lstStyle/>
                    <a:p>
                      <a:pPr algn="ctr">
                        <a:lnSpc>
                          <a:spcPct val="107000"/>
                        </a:lnSpc>
                        <a:spcBef>
                          <a:spcPts val="600"/>
                        </a:spcBef>
                        <a:spcAft>
                          <a:spcPts val="0"/>
                        </a:spcAft>
                      </a:pPr>
                      <a:endParaRPr lang="en-GB" sz="1400" dirty="0">
                        <a:effectLst/>
                        <a:latin typeface="Garamond" panose="02020404030301010803" pitchFamily="18" charset="0"/>
                        <a:ea typeface="Calibri" panose="020F0502020204030204" pitchFamily="34" charset="0"/>
                        <a:cs typeface="Times New Roman" panose="02020603050405020304" pitchFamily="18" charset="0"/>
                      </a:endParaRPr>
                    </a:p>
                    <a:p>
                      <a:pPr algn="ctr">
                        <a:lnSpc>
                          <a:spcPct val="107000"/>
                        </a:lnSpc>
                        <a:spcBef>
                          <a:spcPts val="600"/>
                        </a:spcBef>
                        <a:spcAft>
                          <a:spcPts val="0"/>
                        </a:spcAft>
                      </a:pPr>
                      <a:r>
                        <a:rPr lang="en-GB" sz="1400" dirty="0">
                          <a:effectLst/>
                          <a:latin typeface="Garamond" panose="02020404030301010803" pitchFamily="18" charset="0"/>
                          <a:ea typeface="Calibri" panose="020F0502020204030204" pitchFamily="34" charset="0"/>
                          <a:cs typeface="Times New Roman" panose="02020603050405020304" pitchFamily="18" charset="0"/>
                        </a:rPr>
                        <a:t>LEADERS AND GOVERNORS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0"/>
                        </a:spcAft>
                      </a:pPr>
                      <a:endParaRPr lang="en-GB" sz="1400" dirty="0">
                        <a:effectLst/>
                        <a:latin typeface="Garamond" panose="02020404030301010803" pitchFamily="18" charset="0"/>
                        <a:ea typeface="Calibri" panose="020F0502020204030204" pitchFamily="34" charset="0"/>
                        <a:cs typeface="Times New Roman" panose="02020603050405020304" pitchFamily="18" charset="0"/>
                      </a:endParaRPr>
                    </a:p>
                    <a:p>
                      <a:pPr algn="ctr">
                        <a:lnSpc>
                          <a:spcPct val="107000"/>
                        </a:lnSpc>
                        <a:spcBef>
                          <a:spcPts val="600"/>
                        </a:spcBef>
                        <a:spcAft>
                          <a:spcPts val="0"/>
                        </a:spcAft>
                      </a:pPr>
                      <a:r>
                        <a:rPr lang="en-GB" sz="1400" dirty="0">
                          <a:effectLst/>
                          <a:latin typeface="Garamond" panose="02020404030301010803" pitchFamily="18" charset="0"/>
                          <a:ea typeface="Calibri" panose="020F0502020204030204" pitchFamily="34" charset="0"/>
                          <a:cs typeface="Times New Roman" panose="02020603050405020304" pitchFamily="18" charset="0"/>
                        </a:rPr>
                        <a:t>LEADERS AND GOVERNORS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0"/>
                        </a:spcAft>
                      </a:pPr>
                      <a:endParaRPr lang="en-GB" sz="1400" dirty="0">
                        <a:effectLst/>
                        <a:latin typeface="Garamond" panose="02020404030301010803" pitchFamily="18" charset="0"/>
                        <a:ea typeface="Calibri" panose="020F0502020204030204" pitchFamily="34" charset="0"/>
                        <a:cs typeface="Times New Roman" panose="02020603050405020304" pitchFamily="18" charset="0"/>
                      </a:endParaRPr>
                    </a:p>
                    <a:p>
                      <a:pPr algn="ctr">
                        <a:lnSpc>
                          <a:spcPct val="107000"/>
                        </a:lnSpc>
                        <a:spcBef>
                          <a:spcPts val="600"/>
                        </a:spcBef>
                        <a:spcAft>
                          <a:spcPts val="0"/>
                        </a:spcAft>
                      </a:pPr>
                      <a:r>
                        <a:rPr lang="en-GB" sz="1400" dirty="0">
                          <a:effectLst/>
                          <a:latin typeface="Garamond" panose="02020404030301010803" pitchFamily="18" charset="0"/>
                          <a:ea typeface="Calibri" panose="020F0502020204030204" pitchFamily="34" charset="0"/>
                          <a:cs typeface="Times New Roman" panose="02020603050405020304" pitchFamily="18" charset="0"/>
                        </a:rPr>
                        <a:t>LEADERS AND GOVERNORS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30249478"/>
                  </a:ext>
                </a:extLst>
              </a:tr>
            </a:tbl>
          </a:graphicData>
        </a:graphic>
      </p:graphicFrame>
      <p:sp>
        <p:nvSpPr>
          <p:cNvPr id="6" name="Title 1"/>
          <p:cNvSpPr txBox="1">
            <a:spLocks/>
          </p:cNvSpPr>
          <p:nvPr/>
        </p:nvSpPr>
        <p:spPr>
          <a:xfrm rot="20364997">
            <a:off x="554735" y="3721793"/>
            <a:ext cx="3936454" cy="619131"/>
          </a:xfrm>
          <a:prstGeom prst="rect">
            <a:avLst/>
          </a:prstGeom>
          <a:solidFill>
            <a:schemeClr val="bg1"/>
          </a:solidFill>
          <a:ln w="57150">
            <a:solidFill>
              <a:srgbClr val="FF0000"/>
            </a:solidFill>
          </a:ln>
        </p:spPr>
        <p:txBody>
          <a:bodyPr vert="horz" lIns="91440" tIns="45720" rIns="91440" bIns="45720" rtlCol="0" anchor="ctr">
            <a:normAutofit fontScale="8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800" b="1" dirty="0">
                <a:solidFill>
                  <a:srgbClr val="FF0000"/>
                </a:solidFill>
                <a:latin typeface="Garamond" panose="02020404030301010803" pitchFamily="18" charset="0"/>
              </a:rPr>
              <a:t>GOOD OR OUTSTANDING</a:t>
            </a:r>
          </a:p>
        </p:txBody>
      </p:sp>
      <p:sp>
        <p:nvSpPr>
          <p:cNvPr id="7" name="Title 1"/>
          <p:cNvSpPr txBox="1">
            <a:spLocks/>
          </p:cNvSpPr>
          <p:nvPr/>
        </p:nvSpPr>
        <p:spPr>
          <a:xfrm rot="20364997">
            <a:off x="4190909" y="3574391"/>
            <a:ext cx="3936454" cy="619131"/>
          </a:xfrm>
          <a:prstGeom prst="rect">
            <a:avLst/>
          </a:prstGeom>
          <a:solidFill>
            <a:schemeClr val="bg1"/>
          </a:solidFill>
          <a:ln w="57150">
            <a:solidFill>
              <a:srgbClr val="FF0000"/>
            </a:solidFill>
          </a:ln>
        </p:spPr>
        <p:txBody>
          <a:bodyPr vert="horz" lIns="91440" tIns="45720" rIns="91440" bIns="45720" rtlCol="0" anchor="ctr">
            <a:normAutofit fontScale="8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800" b="1" dirty="0">
                <a:solidFill>
                  <a:srgbClr val="FF0000"/>
                </a:solidFill>
                <a:latin typeface="Garamond" panose="02020404030301010803" pitchFamily="18" charset="0"/>
              </a:rPr>
              <a:t>GOOD OR OUTSTANDING</a:t>
            </a:r>
          </a:p>
        </p:txBody>
      </p:sp>
      <p:sp>
        <p:nvSpPr>
          <p:cNvPr id="9" name="Title 1"/>
          <p:cNvSpPr txBox="1">
            <a:spLocks/>
          </p:cNvSpPr>
          <p:nvPr/>
        </p:nvSpPr>
        <p:spPr>
          <a:xfrm rot="20364997">
            <a:off x="6110029" y="5417713"/>
            <a:ext cx="2970138" cy="619131"/>
          </a:xfrm>
          <a:prstGeom prst="rect">
            <a:avLst/>
          </a:prstGeom>
          <a:solidFill>
            <a:schemeClr val="bg1"/>
          </a:solidFill>
          <a:ln w="57150">
            <a:solidFill>
              <a:srgbClr val="FF0000"/>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800" b="1" dirty="0">
                <a:solidFill>
                  <a:srgbClr val="FF0000"/>
                </a:solidFill>
                <a:latin typeface="Garamond" panose="02020404030301010803" pitchFamily="18" charset="0"/>
              </a:rPr>
              <a:t>TARGETS MET</a:t>
            </a:r>
          </a:p>
        </p:txBody>
      </p:sp>
      <p:sp>
        <p:nvSpPr>
          <p:cNvPr id="10" name="Title 1"/>
          <p:cNvSpPr txBox="1">
            <a:spLocks/>
          </p:cNvSpPr>
          <p:nvPr/>
        </p:nvSpPr>
        <p:spPr>
          <a:xfrm rot="20364997">
            <a:off x="7567891" y="3574389"/>
            <a:ext cx="4262022" cy="619131"/>
          </a:xfrm>
          <a:prstGeom prst="rect">
            <a:avLst/>
          </a:prstGeom>
          <a:solidFill>
            <a:schemeClr val="bg1"/>
          </a:solidFill>
          <a:ln w="57150">
            <a:solidFill>
              <a:srgbClr val="FF0000"/>
            </a:solidFill>
          </a:ln>
        </p:spPr>
        <p:txBody>
          <a:bodyPr vert="horz" lIns="91440" tIns="45720" rIns="91440" bIns="45720" rtlCol="0" anchor="ctr">
            <a:normAutofit fontScale="8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800" b="1" dirty="0">
                <a:solidFill>
                  <a:srgbClr val="FF0000"/>
                </a:solidFill>
                <a:latin typeface="Garamond" panose="02020404030301010803" pitchFamily="18" charset="0"/>
              </a:rPr>
              <a:t>REQUIRES IMPROVEMENT</a:t>
            </a:r>
          </a:p>
        </p:txBody>
      </p:sp>
      <p:pic>
        <p:nvPicPr>
          <p:cNvPr id="13"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sp>
        <p:nvSpPr>
          <p:cNvPr id="14" name="TextBox 13"/>
          <p:cNvSpPr txBox="1"/>
          <p:nvPr/>
        </p:nvSpPr>
        <p:spPr>
          <a:xfrm>
            <a:off x="9944100" y="6076416"/>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Tree>
    <p:extLst>
      <p:ext uri="{BB962C8B-B14F-4D97-AF65-F5344CB8AC3E}">
        <p14:creationId xmlns:p14="http://schemas.microsoft.com/office/powerpoint/2010/main" val="4100299778"/>
      </p:ext>
    </p:extLst>
  </p:cSld>
  <p:clrMapOvr>
    <a:masterClrMapping/>
  </p:clrMapOvr>
  <p:transition spd="slow">
    <p:push dir="u"/>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4" name="Title 1"/>
          <p:cNvSpPr txBox="1">
            <a:spLocks/>
          </p:cNvSpPr>
          <p:nvPr/>
        </p:nvSpPr>
        <p:spPr>
          <a:xfrm>
            <a:off x="901337" y="339339"/>
            <a:ext cx="10515600" cy="132556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solidFill>
                  <a:schemeClr val="accent4">
                    <a:lumMod val="75000"/>
                  </a:schemeClr>
                </a:solidFill>
                <a:latin typeface="Garamond" panose="02020404030301010803" pitchFamily="18" charset="0"/>
              </a:rPr>
              <a:t>Inspection Judgements</a:t>
            </a:r>
          </a:p>
        </p:txBody>
      </p:sp>
      <p:sp>
        <p:nvSpPr>
          <p:cNvPr id="11" name="Rectangle 10"/>
          <p:cNvSpPr/>
          <p:nvPr/>
        </p:nvSpPr>
        <p:spPr>
          <a:xfrm>
            <a:off x="797106" y="1716474"/>
            <a:ext cx="10597788" cy="5201424"/>
          </a:xfrm>
          <a:prstGeom prst="rect">
            <a:avLst/>
          </a:prstGeom>
        </p:spPr>
        <p:txBody>
          <a:bodyPr wrap="square">
            <a:spAutoFit/>
          </a:bodyPr>
          <a:lstStyle/>
          <a:p>
            <a:pPr algn="ctr"/>
            <a:endParaRPr lang="en-GB" sz="1200" dirty="0">
              <a:latin typeface="Garamond" panose="02020404030301010803" pitchFamily="18" charset="0"/>
            </a:endParaRPr>
          </a:p>
          <a:p>
            <a:r>
              <a:rPr lang="en-GB" sz="2800" dirty="0">
                <a:solidFill>
                  <a:schemeClr val="accent4">
                    <a:lumMod val="75000"/>
                  </a:schemeClr>
                </a:solidFill>
                <a:latin typeface="Lato-Black"/>
              </a:rPr>
              <a:t>*</a:t>
            </a:r>
            <a:r>
              <a:rPr lang="en-US" sz="2400" dirty="0">
                <a:solidFill>
                  <a:schemeClr val="accent4">
                    <a:lumMod val="75000"/>
                  </a:schemeClr>
                </a:solidFill>
                <a:latin typeface="Lato-Black"/>
              </a:rPr>
              <a:t>The evaluation schedule is not exhaustive. </a:t>
            </a:r>
            <a:r>
              <a:rPr lang="en-US" sz="2400" b="1" dirty="0">
                <a:solidFill>
                  <a:schemeClr val="accent4">
                    <a:lumMod val="75000"/>
                  </a:schemeClr>
                </a:solidFill>
                <a:latin typeface="Lato-Black"/>
              </a:rPr>
              <a:t>Grade descriptors are not checklists </a:t>
            </a:r>
            <a:r>
              <a:rPr lang="en-US" sz="2400" dirty="0">
                <a:solidFill>
                  <a:schemeClr val="accent4">
                    <a:lumMod val="75000"/>
                  </a:schemeClr>
                </a:solidFill>
                <a:latin typeface="Lato-Black"/>
              </a:rPr>
              <a:t>and do not replace the professional judgement of inspectors- grade descriptors interpreted in relation to pupils’ age/ phase. </a:t>
            </a:r>
            <a:endParaRPr lang="en-GB" sz="2400" dirty="0">
              <a:solidFill>
                <a:schemeClr val="accent4">
                  <a:lumMod val="75000"/>
                </a:schemeClr>
              </a:solidFill>
              <a:latin typeface="Lato-Black"/>
            </a:endParaRPr>
          </a:p>
          <a:p>
            <a:pPr marL="342900" indent="-342900">
              <a:buFont typeface="Arial" panose="020B0604020202020204" pitchFamily="34" charset="0"/>
              <a:buChar char="•"/>
            </a:pPr>
            <a:r>
              <a:rPr lang="en-US" sz="2400" dirty="0">
                <a:solidFill>
                  <a:schemeClr val="accent4">
                    <a:lumMod val="75000"/>
                  </a:schemeClr>
                </a:solidFill>
                <a:latin typeface="Lato-Black"/>
              </a:rPr>
              <a:t>When making a judgment in each of the </a:t>
            </a:r>
            <a:r>
              <a:rPr lang="en-US" sz="2400" b="1" dirty="0">
                <a:solidFill>
                  <a:schemeClr val="accent4">
                    <a:lumMod val="75000"/>
                  </a:schemeClr>
                </a:solidFill>
                <a:latin typeface="Lato-Black"/>
              </a:rPr>
              <a:t>9 judgment areas</a:t>
            </a:r>
            <a:r>
              <a:rPr lang="en-US" sz="2400" dirty="0">
                <a:solidFill>
                  <a:schemeClr val="accent4">
                    <a:lumMod val="75000"/>
                  </a:schemeClr>
                </a:solidFill>
                <a:latin typeface="Lato-Black"/>
              </a:rPr>
              <a:t>, inspectors should </a:t>
            </a:r>
            <a:r>
              <a:rPr lang="en-US" sz="2400" b="1" dirty="0">
                <a:solidFill>
                  <a:schemeClr val="accent4">
                    <a:lumMod val="75000"/>
                  </a:schemeClr>
                </a:solidFill>
                <a:latin typeface="Lato-Black"/>
              </a:rPr>
              <a:t>begin with the good descriptors.</a:t>
            </a:r>
            <a:r>
              <a:rPr lang="en-US" sz="2400" dirty="0">
                <a:solidFill>
                  <a:schemeClr val="accent4">
                    <a:lumMod val="75000"/>
                  </a:schemeClr>
                </a:solidFill>
                <a:latin typeface="Lato-Black"/>
              </a:rPr>
              <a:t> </a:t>
            </a:r>
          </a:p>
          <a:p>
            <a:pPr marL="342900" indent="-342900">
              <a:buFont typeface="Arial" panose="020B0604020202020204" pitchFamily="34" charset="0"/>
              <a:buChar char="•"/>
            </a:pPr>
            <a:r>
              <a:rPr lang="en-US" sz="2400" dirty="0">
                <a:solidFill>
                  <a:schemeClr val="accent4">
                    <a:lumMod val="75000"/>
                  </a:schemeClr>
                </a:solidFill>
                <a:latin typeface="Lato-Black"/>
              </a:rPr>
              <a:t>Only if a school meets all of the requirements for good, should an inspector then consider, using the principle of best-fit, whether it meets enough of the outstanding/excellent descriptors to warrant judging the school to be outstanding in this area. If it does not meet all of the requirements for good then the inspector should use their own professional judgment, using the principle of best-fit, in deciding whether the school overall is good or requires improvement in this judgement area. </a:t>
            </a:r>
            <a:endParaRPr lang="en-GB" sz="2400" dirty="0">
              <a:solidFill>
                <a:schemeClr val="accent4">
                  <a:lumMod val="75000"/>
                </a:schemeClr>
              </a:solidFill>
              <a:latin typeface="Lato-Black"/>
            </a:endParaRPr>
          </a:p>
          <a:p>
            <a:pPr algn="ctr"/>
            <a:r>
              <a:rPr lang="en-GB" sz="2800" dirty="0">
                <a:latin typeface="Garamond" panose="02020404030301010803" pitchFamily="18" charset="0"/>
              </a:rPr>
              <a:t>  </a:t>
            </a:r>
          </a:p>
        </p:txBody>
      </p:sp>
      <p:pic>
        <p:nvPicPr>
          <p:cNvPr id="5"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sp>
        <p:nvSpPr>
          <p:cNvPr id="6" name="TextBox 5"/>
          <p:cNvSpPr txBox="1"/>
          <p:nvPr/>
        </p:nvSpPr>
        <p:spPr>
          <a:xfrm>
            <a:off x="10033612"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Tree>
    <p:extLst>
      <p:ext uri="{BB962C8B-B14F-4D97-AF65-F5344CB8AC3E}">
        <p14:creationId xmlns:p14="http://schemas.microsoft.com/office/powerpoint/2010/main" val="301277909"/>
      </p:ext>
    </p:extLst>
  </p:cSld>
  <p:clrMapOvr>
    <a:masterClrMapping/>
  </p:clrMapOvr>
  <p:transition spd="slow">
    <p:push dir="u"/>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700338" y="915989"/>
            <a:ext cx="6799262" cy="1303337"/>
          </a:xfrm>
        </p:spPr>
        <p:txBody>
          <a:bodyPr/>
          <a:lstStyle/>
          <a:p>
            <a:pPr eaLnBrk="1" hangingPunct="1"/>
            <a:r>
              <a:rPr lang="en-GB" altLang="en-US" dirty="0">
                <a:ln>
                  <a:noFill/>
                </a:ln>
              </a:rPr>
              <a:t>The Synoptic Problem</a:t>
            </a:r>
          </a:p>
        </p:txBody>
      </p:sp>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sp>
        <p:nvSpPr>
          <p:cNvPr id="8" name="Title 1"/>
          <p:cNvSpPr txBox="1">
            <a:spLocks/>
          </p:cNvSpPr>
          <p:nvPr/>
        </p:nvSpPr>
        <p:spPr>
          <a:xfrm>
            <a:off x="1045030" y="915989"/>
            <a:ext cx="10443706" cy="1091872"/>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a:solidFill>
                  <a:schemeClr val="accent4">
                    <a:lumMod val="75000"/>
                  </a:schemeClr>
                </a:solidFill>
                <a:latin typeface="+mn-lt"/>
              </a:rPr>
              <a:t>Inspections of Catholic Schools </a:t>
            </a:r>
            <a:endParaRPr lang="en-GB" dirty="0">
              <a:solidFill>
                <a:schemeClr val="accent4">
                  <a:lumMod val="75000"/>
                </a:schemeClr>
              </a:solidFill>
              <a:latin typeface="Garamond" panose="02020404030301010803" pitchFamily="18" charset="0"/>
            </a:endParaRPr>
          </a:p>
        </p:txBody>
      </p:sp>
      <p:sp>
        <p:nvSpPr>
          <p:cNvPr id="9" name="Rectangle 3"/>
          <p:cNvSpPr txBox="1">
            <a:spLocks noChangeArrowheads="1"/>
          </p:cNvSpPr>
          <p:nvPr/>
        </p:nvSpPr>
        <p:spPr>
          <a:xfrm>
            <a:off x="1045031" y="2370952"/>
            <a:ext cx="10900906" cy="42080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200" dirty="0">
                <a:solidFill>
                  <a:schemeClr val="accent4">
                    <a:lumMod val="75000"/>
                  </a:schemeClr>
                </a:solidFill>
                <a:latin typeface="Lato-Black"/>
              </a:rPr>
              <a:t>As you are aware we have taken the decision to notify schools of their probable inspection ‘window’/academic year</a:t>
            </a:r>
          </a:p>
          <a:p>
            <a:r>
              <a:rPr lang="en-GB" altLang="en-US" sz="3200" dirty="0">
                <a:solidFill>
                  <a:schemeClr val="accent4">
                    <a:lumMod val="75000"/>
                  </a:schemeClr>
                </a:solidFill>
                <a:latin typeface="Lato-Black"/>
              </a:rPr>
              <a:t>Under the new framework, no inspections take place in the </a:t>
            </a:r>
            <a:r>
              <a:rPr lang="en-US" sz="3200" dirty="0">
                <a:solidFill>
                  <a:schemeClr val="accent4">
                    <a:lumMod val="75000"/>
                  </a:schemeClr>
                </a:solidFill>
                <a:latin typeface="Lato-Black"/>
              </a:rPr>
              <a:t>first two full working weeks of the autumn and spring terms or the last full working week of the summer term.</a:t>
            </a:r>
            <a:endParaRPr lang="en-GB" altLang="en-US" sz="3200" dirty="0">
              <a:solidFill>
                <a:schemeClr val="accent4">
                  <a:lumMod val="75000"/>
                </a:schemeClr>
              </a:solidFill>
              <a:latin typeface="Lato-Black"/>
            </a:endParaRPr>
          </a:p>
        </p:txBody>
      </p:sp>
    </p:spTree>
    <p:extLst>
      <p:ext uri="{BB962C8B-B14F-4D97-AF65-F5344CB8AC3E}">
        <p14:creationId xmlns:p14="http://schemas.microsoft.com/office/powerpoint/2010/main" val="2189326556"/>
      </p:ext>
    </p:extLst>
  </p:cSld>
  <p:clrMapOvr>
    <a:masterClrMapping/>
  </p:clrMapOvr>
  <p:transition spd="slow">
    <p:push dir="u"/>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700338" y="915989"/>
            <a:ext cx="6799262" cy="1303337"/>
          </a:xfrm>
        </p:spPr>
        <p:txBody>
          <a:bodyPr/>
          <a:lstStyle/>
          <a:p>
            <a:pPr eaLnBrk="1" hangingPunct="1"/>
            <a:r>
              <a:rPr lang="en-GB" altLang="en-US" dirty="0">
                <a:ln>
                  <a:noFill/>
                </a:ln>
              </a:rPr>
              <a:t>The Synoptic Problem</a:t>
            </a:r>
          </a:p>
        </p:txBody>
      </p:sp>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sp>
        <p:nvSpPr>
          <p:cNvPr id="8" name="Title 1"/>
          <p:cNvSpPr txBox="1">
            <a:spLocks/>
          </p:cNvSpPr>
          <p:nvPr/>
        </p:nvSpPr>
        <p:spPr>
          <a:xfrm>
            <a:off x="1045030" y="915989"/>
            <a:ext cx="10443706" cy="1091872"/>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a:solidFill>
                  <a:schemeClr val="accent4">
                    <a:lumMod val="75000"/>
                  </a:schemeClr>
                </a:solidFill>
                <a:latin typeface="+mn-lt"/>
              </a:rPr>
              <a:t>Inspections of Catholic Schools </a:t>
            </a:r>
            <a:endParaRPr lang="en-GB" dirty="0">
              <a:solidFill>
                <a:schemeClr val="accent4">
                  <a:lumMod val="75000"/>
                </a:schemeClr>
              </a:solidFill>
              <a:latin typeface="Garamond" panose="02020404030301010803" pitchFamily="18" charset="0"/>
            </a:endParaRPr>
          </a:p>
        </p:txBody>
      </p:sp>
      <p:sp>
        <p:nvSpPr>
          <p:cNvPr id="9" name="Rectangle 3"/>
          <p:cNvSpPr txBox="1">
            <a:spLocks noChangeArrowheads="1"/>
          </p:cNvSpPr>
          <p:nvPr/>
        </p:nvSpPr>
        <p:spPr>
          <a:xfrm>
            <a:off x="1045031" y="2370952"/>
            <a:ext cx="10900906" cy="42080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altLang="en-US" sz="3200" dirty="0">
              <a:solidFill>
                <a:schemeClr val="accent4">
                  <a:lumMod val="75000"/>
                </a:schemeClr>
              </a:solidFill>
              <a:latin typeface="Lato-Black"/>
            </a:endParaRPr>
          </a:p>
        </p:txBody>
      </p:sp>
      <p:sp>
        <p:nvSpPr>
          <p:cNvPr id="2" name="Rectangle 1">
            <a:extLst>
              <a:ext uri="{FF2B5EF4-FFF2-40B4-BE49-F238E27FC236}">
                <a16:creationId xmlns:a16="http://schemas.microsoft.com/office/drawing/2014/main" id="{819C3E8D-0102-433C-B6A1-67D247209B56}"/>
              </a:ext>
            </a:extLst>
          </p:cNvPr>
          <p:cNvSpPr/>
          <p:nvPr/>
        </p:nvSpPr>
        <p:spPr>
          <a:xfrm>
            <a:off x="1123677" y="2219326"/>
            <a:ext cx="8691562" cy="3539430"/>
          </a:xfrm>
          <a:prstGeom prst="rect">
            <a:avLst/>
          </a:prstGeom>
        </p:spPr>
        <p:txBody>
          <a:bodyPr wrap="square">
            <a:spAutoFit/>
          </a:bodyPr>
          <a:lstStyle/>
          <a:p>
            <a:pPr marL="457200" lvl="0" indent="-457200">
              <a:buFont typeface="Arial" panose="020B0604020202020204" pitchFamily="34" charset="0"/>
              <a:buChar char="•"/>
            </a:pPr>
            <a:endParaRPr lang="en-US" sz="2800" b="1" dirty="0">
              <a:solidFill>
                <a:schemeClr val="accent4">
                  <a:lumMod val="75000"/>
                </a:schemeClr>
              </a:solidFill>
              <a:ea typeface="+mn-lt"/>
              <a:cs typeface="Calibri" panose="020F0502020204030204"/>
            </a:endParaRPr>
          </a:p>
          <a:p>
            <a:pPr lvl="0"/>
            <a:r>
              <a:rPr lang="en-US" sz="2800" b="1" dirty="0">
                <a:solidFill>
                  <a:schemeClr val="accent4">
                    <a:lumMod val="75000"/>
                  </a:schemeClr>
                </a:solidFill>
                <a:ea typeface="+mn-lt"/>
                <a:cs typeface="Calibri" panose="020F0502020204030204"/>
              </a:rPr>
              <a:t>The CSI Cycle for inspections is</a:t>
            </a:r>
          </a:p>
          <a:p>
            <a:pPr marL="800100" lvl="1" indent="-342900">
              <a:buFont typeface="Courier New" panose="02070309020205020404" pitchFamily="49" charset="0"/>
              <a:buChar char="o"/>
            </a:pPr>
            <a:r>
              <a:rPr lang="en-US" sz="2800" b="1" dirty="0">
                <a:solidFill>
                  <a:schemeClr val="accent4">
                    <a:lumMod val="75000"/>
                  </a:schemeClr>
                </a:solidFill>
                <a:ea typeface="+mn-lt"/>
                <a:cs typeface="Calibri" panose="020F0502020204030204"/>
              </a:rPr>
              <a:t>5 years for schools awarded Good or Outstanding</a:t>
            </a:r>
          </a:p>
          <a:p>
            <a:pPr marL="800100" lvl="1" indent="-342900">
              <a:buFont typeface="Courier New" panose="02070309020205020404" pitchFamily="49" charset="0"/>
              <a:buChar char="o"/>
            </a:pPr>
            <a:r>
              <a:rPr lang="en-US" sz="2800" b="1" dirty="0">
                <a:solidFill>
                  <a:schemeClr val="accent4">
                    <a:lumMod val="75000"/>
                  </a:schemeClr>
                </a:solidFill>
                <a:ea typeface="+mn-lt"/>
                <a:cs typeface="Calibri" panose="020F0502020204030204"/>
              </a:rPr>
              <a:t>3 years for schools judged Requires Improvement</a:t>
            </a:r>
          </a:p>
          <a:p>
            <a:pPr marL="800100" lvl="1" indent="-342900">
              <a:buFont typeface="Courier New" panose="02070309020205020404" pitchFamily="49" charset="0"/>
              <a:buChar char="o"/>
            </a:pPr>
            <a:r>
              <a:rPr lang="en-US" sz="2800" b="1" dirty="0">
                <a:solidFill>
                  <a:schemeClr val="accent4">
                    <a:lumMod val="75000"/>
                  </a:schemeClr>
                </a:solidFill>
                <a:ea typeface="+mn-lt"/>
                <a:cs typeface="Calibri" panose="020F0502020204030204"/>
              </a:rPr>
              <a:t>3 years for schools judged Inadequate</a:t>
            </a:r>
          </a:p>
          <a:p>
            <a:pPr marL="800100" lvl="1" indent="-342900">
              <a:buFont typeface="Courier New" panose="02070309020205020404" pitchFamily="49" charset="0"/>
              <a:buChar char="o"/>
            </a:pPr>
            <a:endParaRPr lang="en-US" sz="2800" b="1" dirty="0">
              <a:solidFill>
                <a:schemeClr val="accent4">
                  <a:lumMod val="75000"/>
                </a:schemeClr>
              </a:solidFill>
              <a:ea typeface="+mn-lt"/>
              <a:cs typeface="Calibri" panose="020F0502020204030204"/>
            </a:endParaRPr>
          </a:p>
          <a:p>
            <a:pPr marL="457200" lvl="0" indent="-457200">
              <a:buFont typeface="Arial" panose="020B0604020202020204" pitchFamily="34" charset="0"/>
              <a:buChar char="•"/>
            </a:pPr>
            <a:r>
              <a:rPr lang="en-US" sz="2800" b="1" dirty="0">
                <a:solidFill>
                  <a:schemeClr val="accent4">
                    <a:lumMod val="75000"/>
                  </a:schemeClr>
                </a:solidFill>
                <a:ea typeface="+mn-lt"/>
                <a:cs typeface="Calibri" panose="020F0502020204030204"/>
              </a:rPr>
              <a:t>From September 2021 the DfE granted a 3-year extension</a:t>
            </a:r>
            <a:endParaRPr lang="en-GB" sz="2800" b="1" dirty="0">
              <a:solidFill>
                <a:schemeClr val="accent4">
                  <a:lumMod val="75000"/>
                </a:schemeClr>
              </a:solidFill>
            </a:endParaRPr>
          </a:p>
        </p:txBody>
      </p:sp>
    </p:spTree>
    <p:extLst>
      <p:ext uri="{BB962C8B-B14F-4D97-AF65-F5344CB8AC3E}">
        <p14:creationId xmlns:p14="http://schemas.microsoft.com/office/powerpoint/2010/main" val="3882994303"/>
      </p:ext>
    </p:extLst>
  </p:cSld>
  <p:clrMapOvr>
    <a:masterClrMapping/>
  </p:clrMapOvr>
  <p:transition spd="slow">
    <p:push dir="u"/>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838200" y="494547"/>
            <a:ext cx="10515600" cy="1325563"/>
          </a:xfrm>
        </p:spPr>
        <p:txBody>
          <a:bodyPr/>
          <a:lstStyle/>
          <a:p>
            <a:pPr eaLnBrk="1" hangingPunct="1"/>
            <a:endParaRPr lang="en-GB" altLang="en-US" dirty="0">
              <a:ln>
                <a:noFill/>
              </a:ln>
            </a:endParaRPr>
          </a:p>
        </p:txBody>
      </p:sp>
      <p:sp>
        <p:nvSpPr>
          <p:cNvPr id="2" name="Content Placeholder 1"/>
          <p:cNvSpPr>
            <a:spLocks noGrp="1"/>
          </p:cNvSpPr>
          <p:nvPr>
            <p:ph idx="1"/>
          </p:nvPr>
        </p:nvSpPr>
        <p:spPr/>
        <p:txBody>
          <a:bodyPr/>
          <a:lstStyle/>
          <a:p>
            <a:endParaRPr lang="en-GB" dirty="0"/>
          </a:p>
          <a:p>
            <a:r>
              <a:rPr lang="en-GB" dirty="0">
                <a:solidFill>
                  <a:schemeClr val="accent4">
                    <a:lumMod val="75000"/>
                  </a:schemeClr>
                </a:solidFill>
                <a:latin typeface="Lato-Black"/>
              </a:rPr>
              <a:t>Part of the QA process is the Post-Inspection Survey- this will be used for the monitoring and moderation of inspectors (para 79, page 26)</a:t>
            </a:r>
          </a:p>
          <a:p>
            <a:r>
              <a:rPr lang="en-GB" dirty="0">
                <a:solidFill>
                  <a:schemeClr val="accent4">
                    <a:lumMod val="75000"/>
                  </a:schemeClr>
                </a:solidFill>
                <a:latin typeface="Lato-Black"/>
              </a:rPr>
              <a:t>A nil return will be considered a positive evaluation.</a:t>
            </a:r>
          </a:p>
          <a:p>
            <a:r>
              <a:rPr lang="en-GB" dirty="0">
                <a:solidFill>
                  <a:schemeClr val="accent4">
                    <a:lumMod val="75000"/>
                  </a:schemeClr>
                </a:solidFill>
                <a:latin typeface="Lato-Black"/>
              </a:rPr>
              <a:t>There is a formal Complaints Procedure, but it is expected that issues arising should be addressed within the inspection process – for example, in the Headteacher Update Meetings with the HT.</a:t>
            </a:r>
          </a:p>
        </p:txBody>
      </p:sp>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7"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sp>
        <p:nvSpPr>
          <p:cNvPr id="8" name="Title 1"/>
          <p:cNvSpPr txBox="1">
            <a:spLocks/>
          </p:cNvSpPr>
          <p:nvPr/>
        </p:nvSpPr>
        <p:spPr>
          <a:xfrm>
            <a:off x="857251" y="383459"/>
            <a:ext cx="10766196" cy="1585432"/>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a:solidFill>
                  <a:schemeClr val="accent4">
                    <a:lumMod val="75000"/>
                  </a:schemeClr>
                </a:solidFill>
                <a:latin typeface="+mn-lt"/>
              </a:rPr>
              <a:t>Quality Assurance</a:t>
            </a:r>
            <a:endParaRPr lang="en-GB" dirty="0">
              <a:solidFill>
                <a:schemeClr val="accent4">
                  <a:lumMod val="75000"/>
                </a:schemeClr>
              </a:solidFill>
              <a:latin typeface="Garamond" panose="02020404030301010803" pitchFamily="18" charset="0"/>
            </a:endParaRPr>
          </a:p>
        </p:txBody>
      </p:sp>
      <p:sp>
        <p:nvSpPr>
          <p:cNvPr id="9" name="Rectangle 3"/>
          <p:cNvSpPr txBox="1">
            <a:spLocks noChangeArrowheads="1"/>
          </p:cNvSpPr>
          <p:nvPr/>
        </p:nvSpPr>
        <p:spPr>
          <a:xfrm>
            <a:off x="857251" y="2370952"/>
            <a:ext cx="11088686" cy="42080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9600" dirty="0"/>
          </a:p>
          <a:p>
            <a:pPr marL="0" indent="0">
              <a:buNone/>
            </a:pPr>
            <a:r>
              <a:rPr lang="en-GB" sz="3600" dirty="0"/>
              <a:t> </a:t>
            </a:r>
          </a:p>
          <a:p>
            <a:pPr marL="0" indent="0">
              <a:buNone/>
            </a:pPr>
            <a:endParaRPr lang="en-GB" altLang="en-US" sz="3200" dirty="0">
              <a:solidFill>
                <a:schemeClr val="accent4">
                  <a:lumMod val="75000"/>
                </a:schemeClr>
              </a:solidFill>
            </a:endParaRPr>
          </a:p>
        </p:txBody>
      </p:sp>
    </p:spTree>
    <p:extLst>
      <p:ext uri="{BB962C8B-B14F-4D97-AF65-F5344CB8AC3E}">
        <p14:creationId xmlns:p14="http://schemas.microsoft.com/office/powerpoint/2010/main" val="2777443912"/>
      </p:ext>
    </p:extLst>
  </p:cSld>
  <p:clrMapOvr>
    <a:masterClrMapping/>
  </p:clrMapOvr>
  <p:transition spd="slow">
    <p:push dir="u"/>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700338" y="915989"/>
            <a:ext cx="6799262" cy="1303337"/>
          </a:xfrm>
        </p:spPr>
        <p:txBody>
          <a:bodyPr/>
          <a:lstStyle/>
          <a:p>
            <a:pPr eaLnBrk="1" hangingPunct="1"/>
            <a:r>
              <a:rPr lang="en-GB" altLang="en-US" dirty="0">
                <a:ln>
                  <a:noFill/>
                </a:ln>
              </a:rPr>
              <a:t>The Synoptic Problem</a:t>
            </a:r>
          </a:p>
        </p:txBody>
      </p:sp>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7"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sp>
        <p:nvSpPr>
          <p:cNvPr id="8" name="Title 1"/>
          <p:cNvSpPr txBox="1">
            <a:spLocks/>
          </p:cNvSpPr>
          <p:nvPr/>
        </p:nvSpPr>
        <p:spPr>
          <a:xfrm>
            <a:off x="1045030" y="915989"/>
            <a:ext cx="10443706" cy="1091872"/>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a:solidFill>
                  <a:schemeClr val="accent4">
                    <a:lumMod val="75000"/>
                  </a:schemeClr>
                </a:solidFill>
                <a:latin typeface="+mn-lt"/>
              </a:rPr>
              <a:t>Deferral of Inspections</a:t>
            </a:r>
            <a:endParaRPr lang="en-GB" dirty="0">
              <a:solidFill>
                <a:schemeClr val="accent4">
                  <a:lumMod val="75000"/>
                </a:schemeClr>
              </a:solidFill>
              <a:latin typeface="Garamond" panose="02020404030301010803" pitchFamily="18" charset="0"/>
            </a:endParaRPr>
          </a:p>
        </p:txBody>
      </p:sp>
      <p:sp>
        <p:nvSpPr>
          <p:cNvPr id="9" name="Rectangle 3"/>
          <p:cNvSpPr txBox="1">
            <a:spLocks noChangeArrowheads="1"/>
          </p:cNvSpPr>
          <p:nvPr/>
        </p:nvSpPr>
        <p:spPr>
          <a:xfrm>
            <a:off x="826078" y="2136504"/>
            <a:ext cx="11088686" cy="4208073"/>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2900" dirty="0">
              <a:solidFill>
                <a:schemeClr val="accent4">
                  <a:lumMod val="75000"/>
                </a:schemeClr>
              </a:solidFill>
            </a:endParaRPr>
          </a:p>
          <a:p>
            <a:r>
              <a:rPr lang="en-GB" sz="9600" dirty="0">
                <a:solidFill>
                  <a:schemeClr val="accent4">
                    <a:lumMod val="75000"/>
                  </a:schemeClr>
                </a:solidFill>
                <a:latin typeface="Lato-Black"/>
              </a:rPr>
              <a:t>We rely on up-to-date information being published and available on each school’s website when carrying out due diligence to ensure that the school will be operational on the date of the inspection. </a:t>
            </a:r>
          </a:p>
          <a:p>
            <a:r>
              <a:rPr lang="en-GB" sz="9600" dirty="0">
                <a:solidFill>
                  <a:schemeClr val="accent4">
                    <a:lumMod val="75000"/>
                  </a:schemeClr>
                </a:solidFill>
                <a:latin typeface="Lato-Black"/>
              </a:rPr>
              <a:t>Limited reasons for deferral – see Deferral Policy (Appendix 6.1 – Page 115)</a:t>
            </a:r>
          </a:p>
          <a:p>
            <a:pPr lvl="0"/>
            <a:r>
              <a:rPr lang="en-GB" sz="9600" dirty="0">
                <a:solidFill>
                  <a:schemeClr val="accent4">
                    <a:lumMod val="75000"/>
                  </a:schemeClr>
                </a:solidFill>
                <a:latin typeface="Lato-Black"/>
              </a:rPr>
              <a:t>Bereavement/serious incident: The death (within 7 days prior to notification) of a current member of staff or pupil. </a:t>
            </a:r>
          </a:p>
          <a:p>
            <a:pPr marL="0" lvl="0" indent="0">
              <a:buNone/>
            </a:pPr>
            <a:r>
              <a:rPr lang="en-GB" sz="9600" dirty="0">
                <a:solidFill>
                  <a:schemeClr val="accent4">
                    <a:lumMod val="75000"/>
                  </a:schemeClr>
                </a:solidFill>
                <a:latin typeface="Lato-Black"/>
              </a:rPr>
              <a:t>• Event (Unpublished): Resulting in 75% of pupils not being on site during at least half of the inspection. </a:t>
            </a:r>
          </a:p>
          <a:p>
            <a:pPr marL="0" lvl="0" indent="0">
              <a:buNone/>
            </a:pPr>
            <a:r>
              <a:rPr lang="en-GB" sz="9600" dirty="0">
                <a:solidFill>
                  <a:schemeClr val="accent4">
                    <a:lumMod val="75000"/>
                  </a:schemeClr>
                </a:solidFill>
                <a:latin typeface="Lato-Black"/>
              </a:rPr>
              <a:t>• School closure</a:t>
            </a:r>
          </a:p>
          <a:p>
            <a:pPr marL="0" lvl="0" indent="0">
              <a:buNone/>
            </a:pPr>
            <a:r>
              <a:rPr lang="en-GB" sz="9600" dirty="0">
                <a:solidFill>
                  <a:schemeClr val="accent4">
                    <a:lumMod val="75000"/>
                  </a:schemeClr>
                </a:solidFill>
                <a:latin typeface="Lato-Black"/>
              </a:rPr>
              <a:t>•  NB: The absence, due to illness, agreed leave or contract arrangements, of a member of the Senior Leadership Team or the Religious Education Leader or Head of Department will not be considered exceptional circumstances. </a:t>
            </a:r>
          </a:p>
          <a:p>
            <a:pPr marL="457200" lvl="1" indent="0">
              <a:buNone/>
            </a:pPr>
            <a:r>
              <a:rPr lang="en-GB" sz="3600" dirty="0"/>
              <a:t> </a:t>
            </a:r>
          </a:p>
          <a:p>
            <a:pPr marL="0" indent="0">
              <a:buNone/>
            </a:pPr>
            <a:endParaRPr lang="en-GB" sz="3600" dirty="0"/>
          </a:p>
          <a:p>
            <a:pPr marL="0" indent="0">
              <a:buNone/>
            </a:pPr>
            <a:endParaRPr lang="en-GB" altLang="en-US" sz="3200" dirty="0">
              <a:solidFill>
                <a:schemeClr val="accent4">
                  <a:lumMod val="75000"/>
                </a:schemeClr>
              </a:solidFill>
            </a:endParaRPr>
          </a:p>
        </p:txBody>
      </p:sp>
    </p:spTree>
    <p:extLst>
      <p:ext uri="{BB962C8B-B14F-4D97-AF65-F5344CB8AC3E}">
        <p14:creationId xmlns:p14="http://schemas.microsoft.com/office/powerpoint/2010/main" val="2579378825"/>
      </p:ext>
    </p:extLst>
  </p:cSld>
  <p:clrMapOvr>
    <a:masterClrMapping/>
  </p:clrMapOvr>
  <p:transition spd="slow">
    <p:push dir="u"/>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700338" y="915989"/>
            <a:ext cx="6799262" cy="1303337"/>
          </a:xfrm>
        </p:spPr>
        <p:txBody>
          <a:bodyPr/>
          <a:lstStyle/>
          <a:p>
            <a:pPr eaLnBrk="1" hangingPunct="1"/>
            <a:r>
              <a:rPr lang="en-GB" altLang="en-US" dirty="0">
                <a:ln>
                  <a:noFill/>
                </a:ln>
              </a:rPr>
              <a:t>The Synoptic Problem</a:t>
            </a:r>
          </a:p>
        </p:txBody>
      </p:sp>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7"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sp>
        <p:nvSpPr>
          <p:cNvPr id="8" name="Title 1"/>
          <p:cNvSpPr txBox="1">
            <a:spLocks/>
          </p:cNvSpPr>
          <p:nvPr/>
        </p:nvSpPr>
        <p:spPr>
          <a:xfrm>
            <a:off x="1045030" y="915989"/>
            <a:ext cx="10443706" cy="1091872"/>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a:solidFill>
                  <a:schemeClr val="accent4">
                    <a:lumMod val="75000"/>
                  </a:schemeClr>
                </a:solidFill>
                <a:latin typeface="+mn-lt"/>
              </a:rPr>
              <a:t>Deferral of Inspections</a:t>
            </a:r>
            <a:endParaRPr lang="en-GB" dirty="0">
              <a:solidFill>
                <a:schemeClr val="accent4">
                  <a:lumMod val="75000"/>
                </a:schemeClr>
              </a:solidFill>
              <a:latin typeface="Garamond" panose="02020404030301010803" pitchFamily="18" charset="0"/>
            </a:endParaRPr>
          </a:p>
        </p:txBody>
      </p:sp>
      <p:sp>
        <p:nvSpPr>
          <p:cNvPr id="9" name="Rectangle 3"/>
          <p:cNvSpPr txBox="1">
            <a:spLocks noChangeArrowheads="1"/>
          </p:cNvSpPr>
          <p:nvPr/>
        </p:nvSpPr>
        <p:spPr>
          <a:xfrm>
            <a:off x="857251" y="2370952"/>
            <a:ext cx="11088686" cy="4208073"/>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4600" dirty="0">
              <a:latin typeface="Lato-Black"/>
            </a:endParaRPr>
          </a:p>
          <a:p>
            <a:r>
              <a:rPr lang="en-GB" sz="4600" dirty="0">
                <a:solidFill>
                  <a:schemeClr val="accent4">
                    <a:lumMod val="75000"/>
                  </a:schemeClr>
                </a:solidFill>
                <a:latin typeface="Lato-Black"/>
              </a:rPr>
              <a:t>Only the Chief Inspector of the Diocese, in consultation with the Deputy Director/Director of Education, can defer an inspection.</a:t>
            </a:r>
          </a:p>
          <a:p>
            <a:pPr marL="0" lvl="0" indent="0">
              <a:buNone/>
            </a:pPr>
            <a:endParaRPr lang="en-GB" sz="9600" dirty="0"/>
          </a:p>
          <a:p>
            <a:pPr marL="457200" lvl="1" indent="0">
              <a:buNone/>
            </a:pPr>
            <a:r>
              <a:rPr lang="en-GB" sz="3600" dirty="0"/>
              <a:t> </a:t>
            </a:r>
          </a:p>
          <a:p>
            <a:pPr marL="0" indent="0">
              <a:buNone/>
            </a:pPr>
            <a:r>
              <a:rPr lang="en-GB" sz="3600" dirty="0"/>
              <a:t> </a:t>
            </a:r>
          </a:p>
          <a:p>
            <a:pPr marL="0" indent="0">
              <a:buNone/>
            </a:pPr>
            <a:endParaRPr lang="en-GB" altLang="en-US" sz="3200" dirty="0">
              <a:solidFill>
                <a:schemeClr val="accent4">
                  <a:lumMod val="75000"/>
                </a:schemeClr>
              </a:solidFill>
            </a:endParaRPr>
          </a:p>
        </p:txBody>
      </p:sp>
    </p:spTree>
    <p:extLst>
      <p:ext uri="{BB962C8B-B14F-4D97-AF65-F5344CB8AC3E}">
        <p14:creationId xmlns:p14="http://schemas.microsoft.com/office/powerpoint/2010/main" val="2557566695"/>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undefined">
            <a:extLst>
              <a:ext uri="{FF2B5EF4-FFF2-40B4-BE49-F238E27FC236}">
                <a16:creationId xmlns:a16="http://schemas.microsoft.com/office/drawing/2014/main" id="{60F2FD68-C81A-0BA6-F966-C2D827DA43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3125" y="307529"/>
            <a:ext cx="5365750" cy="6242942"/>
          </a:xfrm>
          <a:prstGeom prst="rect">
            <a:avLst/>
          </a:prstGeom>
          <a:ln w="88900" cap="sq" cmpd="thickThin">
            <a:solidFill>
              <a:schemeClr val="bg1"/>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85005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700338" y="915989"/>
            <a:ext cx="6799262" cy="1303337"/>
          </a:xfrm>
        </p:spPr>
        <p:txBody>
          <a:bodyPr/>
          <a:lstStyle/>
          <a:p>
            <a:pPr eaLnBrk="1" hangingPunct="1"/>
            <a:r>
              <a:rPr lang="en-GB" altLang="en-US" dirty="0">
                <a:ln>
                  <a:noFill/>
                </a:ln>
              </a:rPr>
              <a:t>The Synoptic Problem</a:t>
            </a:r>
          </a:p>
        </p:txBody>
      </p:sp>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7"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sp>
        <p:nvSpPr>
          <p:cNvPr id="8" name="Title 1"/>
          <p:cNvSpPr txBox="1">
            <a:spLocks/>
          </p:cNvSpPr>
          <p:nvPr/>
        </p:nvSpPr>
        <p:spPr>
          <a:xfrm>
            <a:off x="1045030" y="915989"/>
            <a:ext cx="10443706" cy="1091872"/>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solidFill>
                  <a:schemeClr val="accent4">
                    <a:lumMod val="75000"/>
                  </a:schemeClr>
                </a:solidFill>
              </a:rPr>
              <a:t>… and what inspectors do? </a:t>
            </a:r>
            <a:endParaRPr lang="en-GB" b="1" dirty="0">
              <a:solidFill>
                <a:schemeClr val="accent4">
                  <a:lumMod val="75000"/>
                </a:schemeClr>
              </a:solidFill>
              <a:latin typeface="Garamond" panose="02020404030301010803" pitchFamily="18" charset="0"/>
            </a:endParaRPr>
          </a:p>
        </p:txBody>
      </p:sp>
      <p:sp>
        <p:nvSpPr>
          <p:cNvPr id="9" name="Rectangle 3"/>
          <p:cNvSpPr txBox="1">
            <a:spLocks noChangeArrowheads="1"/>
          </p:cNvSpPr>
          <p:nvPr/>
        </p:nvSpPr>
        <p:spPr>
          <a:xfrm>
            <a:off x="857251" y="2370952"/>
            <a:ext cx="11088686" cy="42080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endParaRPr lang="en-GB" sz="9600" dirty="0"/>
          </a:p>
          <a:p>
            <a:pPr marL="457200" lvl="1" indent="0">
              <a:buNone/>
            </a:pPr>
            <a:r>
              <a:rPr lang="en-GB" sz="3600" dirty="0"/>
              <a:t> </a:t>
            </a:r>
          </a:p>
          <a:p>
            <a:pPr marL="0" indent="0">
              <a:buNone/>
            </a:pPr>
            <a:r>
              <a:rPr lang="en-GB" sz="3600" dirty="0"/>
              <a:t> </a:t>
            </a:r>
          </a:p>
          <a:p>
            <a:pPr marL="0" indent="0">
              <a:buNone/>
            </a:pPr>
            <a:endParaRPr lang="en-GB" altLang="en-US" sz="3200" dirty="0">
              <a:solidFill>
                <a:schemeClr val="accent4">
                  <a:lumMod val="75000"/>
                </a:schemeClr>
              </a:solidFill>
            </a:endParaRPr>
          </a:p>
        </p:txBody>
      </p:sp>
      <p:sp>
        <p:nvSpPr>
          <p:cNvPr id="2" name="Rectangle 1">
            <a:extLst>
              <a:ext uri="{FF2B5EF4-FFF2-40B4-BE49-F238E27FC236}">
                <a16:creationId xmlns:a16="http://schemas.microsoft.com/office/drawing/2014/main" id="{900D0A93-BD58-42EC-B9DE-00DE32C4C58F}"/>
              </a:ext>
            </a:extLst>
          </p:cNvPr>
          <p:cNvSpPr/>
          <p:nvPr/>
        </p:nvSpPr>
        <p:spPr>
          <a:xfrm>
            <a:off x="1045030" y="2254379"/>
            <a:ext cx="6096000" cy="4057521"/>
          </a:xfrm>
          <a:prstGeom prst="rect">
            <a:avLst/>
          </a:prstGeom>
        </p:spPr>
        <p:txBody>
          <a:bodyPr>
            <a:spAutoFit/>
          </a:bodyPr>
          <a:lstStyle/>
          <a:p>
            <a:pPr marL="228600" lvl="0" indent="-228600" algn="just">
              <a:spcBef>
                <a:spcPts val="1000"/>
              </a:spcBef>
              <a:buClr>
                <a:srgbClr val="9BAFB5"/>
              </a:buClr>
              <a:buFont typeface="Arial" panose="020B0604020202020204" pitchFamily="34" charset="0"/>
              <a:buChar char="•"/>
            </a:pPr>
            <a:r>
              <a:rPr lang="en-US" altLang="en-US" sz="2400" b="1" dirty="0">
                <a:solidFill>
                  <a:schemeClr val="accent4">
                    <a:lumMod val="75000"/>
                  </a:schemeClr>
                </a:solidFill>
                <a:latin typeface="Gil sans"/>
              </a:rPr>
              <a:t>Observe teaching and learning</a:t>
            </a:r>
            <a:endParaRPr lang="en-US" b="1" dirty="0">
              <a:solidFill>
                <a:schemeClr val="accent4">
                  <a:lumMod val="75000"/>
                </a:schemeClr>
              </a:solidFill>
              <a:latin typeface="Gill Sans MT" panose="020B0502020104020203"/>
            </a:endParaRPr>
          </a:p>
          <a:p>
            <a:pPr marL="228600" lvl="0" indent="-228600" algn="just">
              <a:spcBef>
                <a:spcPts val="1000"/>
              </a:spcBef>
              <a:buClr>
                <a:srgbClr val="9BAFB5"/>
              </a:buClr>
              <a:buFont typeface="Arial" panose="020B0604020202020204" pitchFamily="34" charset="0"/>
              <a:buChar char="•"/>
            </a:pPr>
            <a:r>
              <a:rPr lang="en-US" altLang="en-US" sz="2400" b="1" dirty="0">
                <a:solidFill>
                  <a:schemeClr val="accent4">
                    <a:lumMod val="75000"/>
                  </a:schemeClr>
                </a:solidFill>
                <a:latin typeface="Gil sans"/>
              </a:rPr>
              <a:t>Observe an act of worship - </a:t>
            </a:r>
            <a:endParaRPr lang="en-US" b="1" dirty="0">
              <a:solidFill>
                <a:schemeClr val="accent4">
                  <a:lumMod val="75000"/>
                </a:schemeClr>
              </a:solidFill>
              <a:latin typeface="Gill Sans MT" panose="020B0502020104020203"/>
            </a:endParaRPr>
          </a:p>
          <a:p>
            <a:pPr marL="228600" lvl="0" indent="-228600" algn="just">
              <a:spcBef>
                <a:spcPts val="1000"/>
              </a:spcBef>
              <a:buClr>
                <a:srgbClr val="9BAFB5"/>
              </a:buClr>
              <a:buFont typeface="Arial" panose="020B0604020202020204" pitchFamily="34" charset="0"/>
              <a:buChar char="•"/>
            </a:pPr>
            <a:r>
              <a:rPr lang="en-US" altLang="en-US" sz="2400" b="1" dirty="0">
                <a:solidFill>
                  <a:schemeClr val="accent4">
                    <a:lumMod val="75000"/>
                  </a:schemeClr>
                </a:solidFill>
                <a:latin typeface="Gil sans"/>
              </a:rPr>
              <a:t>Discuss with pupils, informally and formally</a:t>
            </a:r>
            <a:endParaRPr lang="en-US" b="1" dirty="0">
              <a:solidFill>
                <a:schemeClr val="accent4">
                  <a:lumMod val="75000"/>
                </a:schemeClr>
              </a:solidFill>
              <a:latin typeface="Gill Sans MT" panose="020B0502020104020203"/>
            </a:endParaRPr>
          </a:p>
          <a:p>
            <a:pPr marL="228600" lvl="0" indent="-228600" algn="just">
              <a:spcBef>
                <a:spcPts val="1000"/>
              </a:spcBef>
              <a:buClr>
                <a:srgbClr val="9BAFB5"/>
              </a:buClr>
              <a:buFont typeface="Arial" panose="020B0604020202020204" pitchFamily="34" charset="0"/>
              <a:buChar char="•"/>
            </a:pPr>
            <a:r>
              <a:rPr lang="en-US" altLang="en-US" sz="2400" b="1" dirty="0" err="1">
                <a:solidFill>
                  <a:schemeClr val="accent4">
                    <a:lumMod val="75000"/>
                  </a:schemeClr>
                </a:solidFill>
                <a:latin typeface="Gil sans"/>
              </a:rPr>
              <a:t>Scrutinise</a:t>
            </a:r>
            <a:r>
              <a:rPr lang="en-US" altLang="en-US" sz="2400" b="1" dirty="0">
                <a:solidFill>
                  <a:schemeClr val="accent4">
                    <a:lumMod val="75000"/>
                  </a:schemeClr>
                </a:solidFill>
                <a:latin typeface="Gil sans"/>
              </a:rPr>
              <a:t> pupils’ work</a:t>
            </a:r>
          </a:p>
          <a:p>
            <a:pPr marL="228600" lvl="0" indent="-228600" algn="just">
              <a:spcBef>
                <a:spcPts val="1000"/>
              </a:spcBef>
              <a:buClr>
                <a:srgbClr val="9BAFB5"/>
              </a:buClr>
              <a:buFont typeface="Arial" panose="020B0604020202020204" pitchFamily="34" charset="0"/>
              <a:buChar char="•"/>
            </a:pPr>
            <a:r>
              <a:rPr lang="en-US" altLang="en-US" sz="2400" b="1" dirty="0" err="1">
                <a:solidFill>
                  <a:schemeClr val="accent4">
                    <a:lumMod val="75000"/>
                  </a:schemeClr>
                </a:solidFill>
                <a:latin typeface="Gil sans"/>
              </a:rPr>
              <a:t>Scrutinise</a:t>
            </a:r>
            <a:r>
              <a:rPr lang="en-US" altLang="en-US" sz="2400" b="1" dirty="0">
                <a:solidFill>
                  <a:schemeClr val="accent4">
                    <a:lumMod val="75000"/>
                  </a:schemeClr>
                </a:solidFill>
                <a:latin typeface="Gil sans"/>
              </a:rPr>
              <a:t> the parent and staff questionnaire</a:t>
            </a:r>
          </a:p>
          <a:p>
            <a:pPr marL="228600" lvl="0" indent="-228600" algn="just">
              <a:spcBef>
                <a:spcPts val="1000"/>
              </a:spcBef>
              <a:buClr>
                <a:srgbClr val="9BAFB5"/>
              </a:buClr>
              <a:buFont typeface="Arial" panose="020B0604020202020204" pitchFamily="34" charset="0"/>
              <a:buChar char="•"/>
            </a:pPr>
            <a:r>
              <a:rPr lang="en-US" altLang="en-US" sz="2400" b="1" dirty="0">
                <a:solidFill>
                  <a:schemeClr val="accent4">
                    <a:lumMod val="75000"/>
                  </a:schemeClr>
                </a:solidFill>
                <a:latin typeface="Gil sans"/>
              </a:rPr>
              <a:t>Meet with the head, SLT for Catholic life, lead for RE, chaplain or priest, Head of VI Form, chair of governors, link governor for RE, CEO, a staff panel and ECTs </a:t>
            </a:r>
          </a:p>
        </p:txBody>
      </p:sp>
    </p:spTree>
    <p:extLst>
      <p:ext uri="{BB962C8B-B14F-4D97-AF65-F5344CB8AC3E}">
        <p14:creationId xmlns:p14="http://schemas.microsoft.com/office/powerpoint/2010/main" val="1724874358"/>
      </p:ext>
    </p:extLst>
  </p:cSld>
  <p:clrMapOvr>
    <a:masterClrMapping/>
  </p:clrMapOvr>
  <p:transition spd="slow">
    <p:push dir="u"/>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700338" y="915989"/>
            <a:ext cx="6799262" cy="1303337"/>
          </a:xfrm>
        </p:spPr>
        <p:txBody>
          <a:bodyPr/>
          <a:lstStyle/>
          <a:p>
            <a:pPr eaLnBrk="1" hangingPunct="1"/>
            <a:r>
              <a:rPr lang="en-GB" altLang="en-US" dirty="0">
                <a:ln>
                  <a:noFill/>
                </a:ln>
              </a:rPr>
              <a:t>The Synoptic Problem</a:t>
            </a:r>
          </a:p>
        </p:txBody>
      </p:sp>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7"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sp>
        <p:nvSpPr>
          <p:cNvPr id="8" name="Title 1"/>
          <p:cNvSpPr txBox="1">
            <a:spLocks/>
          </p:cNvSpPr>
          <p:nvPr/>
        </p:nvSpPr>
        <p:spPr>
          <a:xfrm>
            <a:off x="1045030" y="915989"/>
            <a:ext cx="10443706" cy="1091872"/>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a:solidFill>
                  <a:schemeClr val="accent4">
                    <a:lumMod val="75000"/>
                  </a:schemeClr>
                </a:solidFill>
              </a:rPr>
              <a:t>Now… to you!</a:t>
            </a:r>
            <a:r>
              <a:rPr lang="en-GB" b="1" dirty="0">
                <a:solidFill>
                  <a:schemeClr val="accent4">
                    <a:lumMod val="75000"/>
                  </a:schemeClr>
                </a:solidFill>
              </a:rPr>
              <a:t> </a:t>
            </a:r>
            <a:endParaRPr lang="en-GB" b="1" dirty="0">
              <a:solidFill>
                <a:schemeClr val="accent4">
                  <a:lumMod val="75000"/>
                </a:schemeClr>
              </a:solidFill>
              <a:latin typeface="Garamond" panose="02020404030301010803" pitchFamily="18" charset="0"/>
            </a:endParaRPr>
          </a:p>
        </p:txBody>
      </p:sp>
      <p:sp>
        <p:nvSpPr>
          <p:cNvPr id="9" name="Rectangle 3"/>
          <p:cNvSpPr txBox="1">
            <a:spLocks noChangeArrowheads="1"/>
          </p:cNvSpPr>
          <p:nvPr/>
        </p:nvSpPr>
        <p:spPr>
          <a:xfrm>
            <a:off x="857251" y="2370952"/>
            <a:ext cx="11088686" cy="42080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endParaRPr lang="en-GB" sz="9600" dirty="0"/>
          </a:p>
          <a:p>
            <a:pPr marL="457200" lvl="1" indent="0">
              <a:buNone/>
            </a:pPr>
            <a:r>
              <a:rPr lang="en-GB" sz="3600" dirty="0"/>
              <a:t> </a:t>
            </a:r>
          </a:p>
          <a:p>
            <a:pPr marL="0" indent="0">
              <a:buNone/>
            </a:pPr>
            <a:r>
              <a:rPr lang="en-GB" sz="3600" dirty="0"/>
              <a:t> </a:t>
            </a:r>
          </a:p>
          <a:p>
            <a:pPr marL="0" indent="0">
              <a:buNone/>
            </a:pPr>
            <a:endParaRPr lang="en-GB" altLang="en-US" sz="3200" dirty="0">
              <a:solidFill>
                <a:schemeClr val="accent4">
                  <a:lumMod val="75000"/>
                </a:schemeClr>
              </a:solidFill>
            </a:endParaRPr>
          </a:p>
        </p:txBody>
      </p:sp>
      <p:sp>
        <p:nvSpPr>
          <p:cNvPr id="2" name="Rectangle 1">
            <a:extLst>
              <a:ext uri="{FF2B5EF4-FFF2-40B4-BE49-F238E27FC236}">
                <a16:creationId xmlns:a16="http://schemas.microsoft.com/office/drawing/2014/main" id="{900D0A93-BD58-42EC-B9DE-00DE32C4C58F}"/>
              </a:ext>
            </a:extLst>
          </p:cNvPr>
          <p:cNvSpPr/>
          <p:nvPr/>
        </p:nvSpPr>
        <p:spPr>
          <a:xfrm>
            <a:off x="1045030" y="2254378"/>
            <a:ext cx="8899070" cy="3046988"/>
          </a:xfrm>
          <a:prstGeom prst="rect">
            <a:avLst/>
          </a:prstGeom>
        </p:spPr>
        <p:txBody>
          <a:bodyPr wrap="square">
            <a:spAutoFit/>
          </a:bodyPr>
          <a:lstStyle/>
          <a:p>
            <a:pPr algn="just"/>
            <a:r>
              <a:rPr lang="en-GB" altLang="en-US" sz="3200" b="1" dirty="0">
                <a:solidFill>
                  <a:schemeClr val="accent4">
                    <a:lumMod val="75000"/>
                  </a:schemeClr>
                </a:solidFill>
                <a:latin typeface="Gil sans"/>
              </a:rPr>
              <a:t>All Governors have the responsibility to uphold the distinctive ethos of the Catholic school.</a:t>
            </a:r>
          </a:p>
          <a:p>
            <a:pPr algn="just">
              <a:buFontTx/>
              <a:buNone/>
            </a:pPr>
            <a:endParaRPr lang="en-GB" altLang="en-US" sz="3200" b="1" dirty="0">
              <a:solidFill>
                <a:schemeClr val="accent4">
                  <a:lumMod val="75000"/>
                </a:schemeClr>
              </a:solidFill>
              <a:latin typeface="Gil sans"/>
            </a:endParaRPr>
          </a:p>
          <a:p>
            <a:pPr algn="just"/>
            <a:r>
              <a:rPr lang="en-GB" altLang="en-US" sz="3200" b="1" dirty="0">
                <a:solidFill>
                  <a:schemeClr val="accent4">
                    <a:lumMod val="75000"/>
                  </a:schemeClr>
                </a:solidFill>
                <a:latin typeface="Gil sans"/>
              </a:rPr>
              <a:t>The full Governing Body is responsible for the </a:t>
            </a:r>
            <a:r>
              <a:rPr lang="en-GB" altLang="en-US" sz="3200" b="1" i="1" dirty="0">
                <a:solidFill>
                  <a:schemeClr val="accent4">
                    <a:lumMod val="75000"/>
                  </a:schemeClr>
                </a:solidFill>
                <a:latin typeface="Gil sans"/>
              </a:rPr>
              <a:t>strategic direction of the school </a:t>
            </a:r>
            <a:r>
              <a:rPr lang="en-GB" altLang="en-US" sz="3200" b="1" dirty="0">
                <a:solidFill>
                  <a:schemeClr val="accent4">
                    <a:lumMod val="75000"/>
                  </a:schemeClr>
                </a:solidFill>
                <a:latin typeface="Gil sans"/>
              </a:rPr>
              <a:t>and is actively involved in school improvement. </a:t>
            </a:r>
            <a:endParaRPr lang="en-US" altLang="en-US" sz="3200" b="1" i="1" dirty="0">
              <a:solidFill>
                <a:schemeClr val="accent4">
                  <a:lumMod val="75000"/>
                </a:schemeClr>
              </a:solidFill>
              <a:latin typeface="Gil sans"/>
            </a:endParaRPr>
          </a:p>
        </p:txBody>
      </p:sp>
    </p:spTree>
    <p:extLst>
      <p:ext uri="{BB962C8B-B14F-4D97-AF65-F5344CB8AC3E}">
        <p14:creationId xmlns:p14="http://schemas.microsoft.com/office/powerpoint/2010/main" val="2878437998"/>
      </p:ext>
    </p:extLst>
  </p:cSld>
  <p:clrMapOvr>
    <a:masterClrMapping/>
  </p:clrMapOvr>
  <p:transition spd="slow">
    <p:push dir="u"/>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700338" y="915989"/>
            <a:ext cx="6799262" cy="1303337"/>
          </a:xfrm>
        </p:spPr>
        <p:txBody>
          <a:bodyPr/>
          <a:lstStyle/>
          <a:p>
            <a:pPr eaLnBrk="1" hangingPunct="1"/>
            <a:r>
              <a:rPr lang="en-GB" altLang="en-US" dirty="0">
                <a:ln>
                  <a:noFill/>
                </a:ln>
              </a:rPr>
              <a:t>The Synoptic Problem</a:t>
            </a:r>
          </a:p>
        </p:txBody>
      </p:sp>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7"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sp>
        <p:nvSpPr>
          <p:cNvPr id="8" name="Title 1"/>
          <p:cNvSpPr txBox="1">
            <a:spLocks/>
          </p:cNvSpPr>
          <p:nvPr/>
        </p:nvSpPr>
        <p:spPr>
          <a:xfrm>
            <a:off x="1045030" y="915989"/>
            <a:ext cx="10443706" cy="1091872"/>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a:solidFill>
                  <a:schemeClr val="accent4">
                    <a:lumMod val="75000"/>
                  </a:schemeClr>
                </a:solidFill>
              </a:rPr>
              <a:t>To be prepared for inspection</a:t>
            </a:r>
            <a:endParaRPr lang="en-GB" b="1" dirty="0">
              <a:solidFill>
                <a:schemeClr val="accent4">
                  <a:lumMod val="75000"/>
                </a:schemeClr>
              </a:solidFill>
              <a:latin typeface="Garamond" panose="02020404030301010803" pitchFamily="18" charset="0"/>
            </a:endParaRPr>
          </a:p>
        </p:txBody>
      </p:sp>
      <p:sp>
        <p:nvSpPr>
          <p:cNvPr id="9" name="Rectangle 3"/>
          <p:cNvSpPr txBox="1">
            <a:spLocks noChangeArrowheads="1"/>
          </p:cNvSpPr>
          <p:nvPr/>
        </p:nvSpPr>
        <p:spPr>
          <a:xfrm>
            <a:off x="857251" y="2370952"/>
            <a:ext cx="11088686" cy="42080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endParaRPr lang="en-GB" sz="9600" dirty="0"/>
          </a:p>
          <a:p>
            <a:pPr marL="457200" lvl="1" indent="0">
              <a:buNone/>
            </a:pPr>
            <a:r>
              <a:rPr lang="en-GB" sz="3600" dirty="0"/>
              <a:t> </a:t>
            </a:r>
          </a:p>
          <a:p>
            <a:pPr marL="0" indent="0">
              <a:buNone/>
            </a:pPr>
            <a:r>
              <a:rPr lang="en-GB" sz="3600" dirty="0"/>
              <a:t> </a:t>
            </a:r>
          </a:p>
          <a:p>
            <a:pPr marL="0" indent="0">
              <a:buNone/>
            </a:pPr>
            <a:endParaRPr lang="en-GB" altLang="en-US" sz="3200" dirty="0">
              <a:solidFill>
                <a:schemeClr val="accent4">
                  <a:lumMod val="75000"/>
                </a:schemeClr>
              </a:solidFill>
            </a:endParaRPr>
          </a:p>
        </p:txBody>
      </p:sp>
      <p:sp>
        <p:nvSpPr>
          <p:cNvPr id="2" name="Rectangle 1">
            <a:extLst>
              <a:ext uri="{FF2B5EF4-FFF2-40B4-BE49-F238E27FC236}">
                <a16:creationId xmlns:a16="http://schemas.microsoft.com/office/drawing/2014/main" id="{900D0A93-BD58-42EC-B9DE-00DE32C4C58F}"/>
              </a:ext>
            </a:extLst>
          </p:cNvPr>
          <p:cNvSpPr/>
          <p:nvPr/>
        </p:nvSpPr>
        <p:spPr>
          <a:xfrm>
            <a:off x="1045030" y="1935932"/>
            <a:ext cx="9843687" cy="4832092"/>
          </a:xfrm>
          <a:prstGeom prst="rect">
            <a:avLst/>
          </a:prstGeom>
        </p:spPr>
        <p:txBody>
          <a:bodyPr wrap="square">
            <a:spAutoFit/>
          </a:bodyPr>
          <a:lstStyle/>
          <a:p>
            <a:pPr algn="just"/>
            <a:r>
              <a:rPr lang="en-GB" sz="2800" dirty="0">
                <a:solidFill>
                  <a:schemeClr val="accent4">
                    <a:lumMod val="75000"/>
                  </a:schemeClr>
                </a:solidFill>
                <a:latin typeface="Gils sans"/>
              </a:rPr>
              <a:t>Know about RE curriculum – time and specific requirements</a:t>
            </a:r>
          </a:p>
          <a:p>
            <a:pPr algn="just"/>
            <a:r>
              <a:rPr lang="en-GB" sz="2800" dirty="0">
                <a:solidFill>
                  <a:schemeClr val="accent4">
                    <a:lumMod val="75000"/>
                  </a:schemeClr>
                </a:solidFill>
                <a:latin typeface="Gils sans"/>
              </a:rPr>
              <a:t>Know about attainment and progress in RE – overall and for specific groups of pupils</a:t>
            </a:r>
          </a:p>
          <a:p>
            <a:pPr algn="just"/>
            <a:r>
              <a:rPr lang="en-GB" sz="2800" dirty="0">
                <a:solidFill>
                  <a:schemeClr val="accent4">
                    <a:lumMod val="75000"/>
                  </a:schemeClr>
                </a:solidFill>
                <a:latin typeface="Gils sans"/>
              </a:rPr>
              <a:t>Know about the quality of teaching and about systems for monitoring RE </a:t>
            </a:r>
            <a:endParaRPr lang="en-GB" sz="2800" dirty="0">
              <a:solidFill>
                <a:schemeClr val="accent4">
                  <a:lumMod val="75000"/>
                </a:schemeClr>
              </a:solidFill>
              <a:latin typeface="Arial"/>
              <a:cs typeface="Arial"/>
            </a:endParaRPr>
          </a:p>
          <a:p>
            <a:pPr algn="just"/>
            <a:r>
              <a:rPr lang="en-GB" sz="2800" dirty="0">
                <a:solidFill>
                  <a:schemeClr val="accent4">
                    <a:lumMod val="75000"/>
                  </a:schemeClr>
                </a:solidFill>
                <a:latin typeface="Gils sans"/>
              </a:rPr>
              <a:t>Know about how pupils engage with each other, how do pupils develop their sense of identity and responsibility? How do they support the most vulnerable?</a:t>
            </a:r>
            <a:endParaRPr lang="en-GB" sz="2800" dirty="0">
              <a:solidFill>
                <a:schemeClr val="accent4">
                  <a:lumMod val="75000"/>
                </a:schemeClr>
              </a:solidFill>
              <a:latin typeface="Arial"/>
              <a:cs typeface="Arial"/>
            </a:endParaRPr>
          </a:p>
          <a:p>
            <a:pPr algn="just"/>
            <a:r>
              <a:rPr lang="en-GB" sz="2800" dirty="0">
                <a:solidFill>
                  <a:schemeClr val="accent4">
                    <a:lumMod val="75000"/>
                  </a:schemeClr>
                </a:solidFill>
                <a:latin typeface="Gils sans"/>
              </a:rPr>
              <a:t>Know about &amp; attend worship – how is it evaluated?</a:t>
            </a:r>
          </a:p>
          <a:p>
            <a:pPr algn="just"/>
            <a:r>
              <a:rPr lang="en-GB" sz="2800" dirty="0">
                <a:solidFill>
                  <a:schemeClr val="accent4">
                    <a:lumMod val="75000"/>
                  </a:schemeClr>
                </a:solidFill>
                <a:latin typeface="Gils sans"/>
              </a:rPr>
              <a:t>Know about interaction with the community</a:t>
            </a:r>
          </a:p>
          <a:p>
            <a:pPr algn="just"/>
            <a:r>
              <a:rPr lang="en-GB" sz="2800" dirty="0">
                <a:solidFill>
                  <a:schemeClr val="accent4">
                    <a:lumMod val="75000"/>
                  </a:schemeClr>
                </a:solidFill>
                <a:latin typeface="Gils sans"/>
              </a:rPr>
              <a:t>Know about the CPD opportunities and the impact</a:t>
            </a:r>
          </a:p>
        </p:txBody>
      </p:sp>
    </p:spTree>
    <p:extLst>
      <p:ext uri="{BB962C8B-B14F-4D97-AF65-F5344CB8AC3E}">
        <p14:creationId xmlns:p14="http://schemas.microsoft.com/office/powerpoint/2010/main" val="1556955741"/>
      </p:ext>
    </p:extLst>
  </p:cSld>
  <p:clrMapOvr>
    <a:masterClrMapping/>
  </p:clrMapOvr>
  <p:transition spd="slow">
    <p:push dir="u"/>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700338" y="915989"/>
            <a:ext cx="6799262" cy="1303337"/>
          </a:xfrm>
        </p:spPr>
        <p:txBody>
          <a:bodyPr/>
          <a:lstStyle/>
          <a:p>
            <a:pPr eaLnBrk="1" hangingPunct="1"/>
            <a:r>
              <a:rPr lang="en-GB" altLang="en-US" dirty="0">
                <a:ln>
                  <a:noFill/>
                </a:ln>
              </a:rPr>
              <a:t>The Synoptic Problem</a:t>
            </a:r>
          </a:p>
        </p:txBody>
      </p:sp>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7"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sp>
        <p:nvSpPr>
          <p:cNvPr id="8" name="Title 1"/>
          <p:cNvSpPr txBox="1">
            <a:spLocks/>
          </p:cNvSpPr>
          <p:nvPr/>
        </p:nvSpPr>
        <p:spPr>
          <a:xfrm>
            <a:off x="1045030" y="915989"/>
            <a:ext cx="10443706" cy="1091872"/>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a:solidFill>
                  <a:schemeClr val="accent4">
                    <a:lumMod val="75000"/>
                  </a:schemeClr>
                </a:solidFill>
              </a:rPr>
              <a:t>Catholic Self-evaluation document (CSED)</a:t>
            </a:r>
            <a:endParaRPr lang="en-GB" b="1" dirty="0">
              <a:solidFill>
                <a:schemeClr val="accent4">
                  <a:lumMod val="75000"/>
                </a:schemeClr>
              </a:solidFill>
              <a:latin typeface="Garamond" panose="02020404030301010803" pitchFamily="18" charset="0"/>
            </a:endParaRPr>
          </a:p>
        </p:txBody>
      </p:sp>
      <p:sp>
        <p:nvSpPr>
          <p:cNvPr id="9" name="Rectangle 3"/>
          <p:cNvSpPr txBox="1">
            <a:spLocks noChangeArrowheads="1"/>
          </p:cNvSpPr>
          <p:nvPr/>
        </p:nvSpPr>
        <p:spPr>
          <a:xfrm>
            <a:off x="857251" y="2370952"/>
            <a:ext cx="11088686" cy="42080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endParaRPr lang="en-GB" sz="9600" dirty="0"/>
          </a:p>
          <a:p>
            <a:pPr marL="457200" lvl="1" indent="0">
              <a:buNone/>
            </a:pPr>
            <a:r>
              <a:rPr lang="en-GB" sz="3600" dirty="0"/>
              <a:t> </a:t>
            </a:r>
          </a:p>
          <a:p>
            <a:pPr marL="0" indent="0">
              <a:buNone/>
            </a:pPr>
            <a:r>
              <a:rPr lang="en-GB" sz="3600" dirty="0"/>
              <a:t> </a:t>
            </a:r>
          </a:p>
          <a:p>
            <a:pPr marL="0" indent="0">
              <a:buNone/>
            </a:pPr>
            <a:endParaRPr lang="en-GB" altLang="en-US" sz="3200" dirty="0">
              <a:solidFill>
                <a:schemeClr val="accent4">
                  <a:lumMod val="75000"/>
                </a:schemeClr>
              </a:solidFill>
            </a:endParaRPr>
          </a:p>
        </p:txBody>
      </p:sp>
      <p:sp>
        <p:nvSpPr>
          <p:cNvPr id="2" name="Rectangle 1">
            <a:extLst>
              <a:ext uri="{FF2B5EF4-FFF2-40B4-BE49-F238E27FC236}">
                <a16:creationId xmlns:a16="http://schemas.microsoft.com/office/drawing/2014/main" id="{900D0A93-BD58-42EC-B9DE-00DE32C4C58F}"/>
              </a:ext>
            </a:extLst>
          </p:cNvPr>
          <p:cNvSpPr/>
          <p:nvPr/>
        </p:nvSpPr>
        <p:spPr>
          <a:xfrm>
            <a:off x="1045030" y="2254378"/>
            <a:ext cx="8899070" cy="6001643"/>
          </a:xfrm>
          <a:prstGeom prst="rect">
            <a:avLst/>
          </a:prstGeom>
        </p:spPr>
        <p:txBody>
          <a:bodyPr wrap="square">
            <a:spAutoFit/>
          </a:bodyPr>
          <a:lstStyle/>
          <a:p>
            <a:pPr>
              <a:buFont typeface="Wingdings" panose="05000000000000000000" pitchFamily="2" charset="2"/>
              <a:buChar char="§"/>
            </a:pPr>
            <a:r>
              <a:rPr lang="en-GB" sz="3200" dirty="0">
                <a:solidFill>
                  <a:schemeClr val="accent4">
                    <a:lumMod val="75000"/>
                  </a:schemeClr>
                </a:solidFill>
                <a:cs typeface="Candara"/>
              </a:rPr>
              <a:t>Is your CSED evaluative?</a:t>
            </a:r>
          </a:p>
          <a:p>
            <a:pPr>
              <a:buFont typeface="Wingdings" panose="05000000000000000000" pitchFamily="2" charset="2"/>
              <a:buChar char="§"/>
            </a:pPr>
            <a:endParaRPr lang="en-GB" altLang="ja-JP" sz="3200" dirty="0">
              <a:solidFill>
                <a:schemeClr val="accent4">
                  <a:lumMod val="75000"/>
                </a:schemeClr>
              </a:solidFill>
              <a:cs typeface="Candara"/>
            </a:endParaRPr>
          </a:p>
          <a:p>
            <a:pPr>
              <a:buFont typeface="Wingdings" panose="05000000000000000000" pitchFamily="2" charset="2"/>
              <a:buChar char="§"/>
            </a:pPr>
            <a:r>
              <a:rPr lang="en-GB" altLang="ja-JP" sz="3200" dirty="0">
                <a:solidFill>
                  <a:schemeClr val="accent4">
                    <a:lumMod val="75000"/>
                  </a:schemeClr>
                </a:solidFill>
                <a:cs typeface="Candara"/>
              </a:rPr>
              <a:t>Are your judgements supported by relevant and specific evidence?</a:t>
            </a:r>
          </a:p>
          <a:p>
            <a:pPr>
              <a:buFont typeface="Wingdings" panose="05000000000000000000" pitchFamily="2" charset="2"/>
              <a:buChar char="§"/>
            </a:pPr>
            <a:endParaRPr lang="en-GB" altLang="ja-JP" sz="3200" dirty="0">
              <a:solidFill>
                <a:schemeClr val="accent4">
                  <a:lumMod val="75000"/>
                </a:schemeClr>
              </a:solidFill>
              <a:cs typeface="Candara"/>
            </a:endParaRPr>
          </a:p>
          <a:p>
            <a:pPr>
              <a:buFont typeface="Wingdings" panose="05000000000000000000" pitchFamily="2" charset="2"/>
              <a:buChar char="§"/>
            </a:pPr>
            <a:r>
              <a:rPr lang="en-GB" altLang="ja-JP" sz="3200" dirty="0">
                <a:solidFill>
                  <a:schemeClr val="accent4">
                    <a:lumMod val="75000"/>
                  </a:schemeClr>
                </a:solidFill>
                <a:cs typeface="Candara"/>
              </a:rPr>
              <a:t>Do you distinguish between strong and weak evidence?</a:t>
            </a:r>
          </a:p>
          <a:p>
            <a:pPr>
              <a:buFont typeface="Wingdings" panose="05000000000000000000" pitchFamily="2" charset="2"/>
              <a:buChar char="§"/>
            </a:pPr>
            <a:endParaRPr lang="en-GB" altLang="ja-JP" sz="3200" dirty="0">
              <a:solidFill>
                <a:schemeClr val="accent4">
                  <a:lumMod val="75000"/>
                </a:schemeClr>
              </a:solidFill>
              <a:cs typeface="Candara"/>
            </a:endParaRPr>
          </a:p>
          <a:p>
            <a:pPr>
              <a:buFont typeface="Wingdings" panose="05000000000000000000" pitchFamily="2" charset="2"/>
              <a:buChar char="§"/>
            </a:pPr>
            <a:r>
              <a:rPr lang="en-GB" altLang="ja-JP" sz="3200" dirty="0">
                <a:solidFill>
                  <a:schemeClr val="accent4">
                    <a:lumMod val="75000"/>
                  </a:schemeClr>
                </a:solidFill>
                <a:cs typeface="Candara"/>
              </a:rPr>
              <a:t>Can you identify aids or barriers to improvement?</a:t>
            </a:r>
          </a:p>
          <a:p>
            <a:pPr>
              <a:buFont typeface="Wingdings" panose="05000000000000000000" pitchFamily="2" charset="2"/>
              <a:buChar char="§"/>
            </a:pPr>
            <a:endParaRPr lang="en-GB" altLang="ja-JP" sz="3200" dirty="0">
              <a:cs typeface="Candara"/>
            </a:endParaRPr>
          </a:p>
          <a:p>
            <a:pPr>
              <a:buFont typeface="Wingdings" panose="05000000000000000000" pitchFamily="2" charset="2"/>
              <a:buChar char="§"/>
            </a:pPr>
            <a:r>
              <a:rPr lang="en-GB" altLang="ja-JP" sz="3200" dirty="0">
                <a:cs typeface="Candara"/>
              </a:rPr>
              <a:t>Can you identify key priorities for improvement arising from the evaluation?</a:t>
            </a:r>
          </a:p>
        </p:txBody>
      </p:sp>
    </p:spTree>
    <p:extLst>
      <p:ext uri="{BB962C8B-B14F-4D97-AF65-F5344CB8AC3E}">
        <p14:creationId xmlns:p14="http://schemas.microsoft.com/office/powerpoint/2010/main" val="1324324568"/>
      </p:ext>
    </p:extLst>
  </p:cSld>
  <p:clrMapOvr>
    <a:masterClrMapping/>
  </p:clrMapOvr>
  <p:transition spd="slow">
    <p:push dir="u"/>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700338" y="915989"/>
            <a:ext cx="6799262" cy="1303337"/>
          </a:xfrm>
        </p:spPr>
        <p:txBody>
          <a:bodyPr/>
          <a:lstStyle/>
          <a:p>
            <a:pPr eaLnBrk="1" hangingPunct="1"/>
            <a:r>
              <a:rPr lang="en-GB" altLang="en-US" dirty="0">
                <a:ln>
                  <a:noFill/>
                </a:ln>
              </a:rPr>
              <a:t>The Synoptic Problem</a:t>
            </a:r>
          </a:p>
        </p:txBody>
      </p:sp>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7"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sp>
        <p:nvSpPr>
          <p:cNvPr id="8" name="Title 1"/>
          <p:cNvSpPr txBox="1">
            <a:spLocks/>
          </p:cNvSpPr>
          <p:nvPr/>
        </p:nvSpPr>
        <p:spPr>
          <a:xfrm>
            <a:off x="1045030" y="915989"/>
            <a:ext cx="10443706" cy="1091872"/>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a:solidFill>
                  <a:schemeClr val="accent4">
                    <a:lumMod val="75000"/>
                  </a:schemeClr>
                </a:solidFill>
              </a:rPr>
              <a:t>To be prepared for inspection</a:t>
            </a:r>
            <a:endParaRPr lang="en-GB" b="1" dirty="0">
              <a:solidFill>
                <a:schemeClr val="accent4">
                  <a:lumMod val="75000"/>
                </a:schemeClr>
              </a:solidFill>
              <a:latin typeface="Garamond" panose="02020404030301010803" pitchFamily="18" charset="0"/>
            </a:endParaRPr>
          </a:p>
        </p:txBody>
      </p:sp>
      <p:sp>
        <p:nvSpPr>
          <p:cNvPr id="9" name="Rectangle 3"/>
          <p:cNvSpPr txBox="1">
            <a:spLocks noChangeArrowheads="1"/>
          </p:cNvSpPr>
          <p:nvPr/>
        </p:nvSpPr>
        <p:spPr>
          <a:xfrm>
            <a:off x="857251" y="2370952"/>
            <a:ext cx="11088686" cy="42080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endParaRPr lang="en-GB" sz="9600" dirty="0"/>
          </a:p>
          <a:p>
            <a:pPr marL="457200" lvl="1" indent="0">
              <a:buNone/>
            </a:pPr>
            <a:r>
              <a:rPr lang="en-GB" sz="3600" dirty="0"/>
              <a:t> </a:t>
            </a:r>
          </a:p>
          <a:p>
            <a:pPr marL="0" indent="0">
              <a:buNone/>
            </a:pPr>
            <a:endParaRPr lang="en-GB" sz="3600" dirty="0"/>
          </a:p>
          <a:p>
            <a:pPr marL="0" indent="0">
              <a:buNone/>
            </a:pPr>
            <a:endParaRPr lang="en-GB" altLang="en-US" sz="3200" dirty="0">
              <a:solidFill>
                <a:schemeClr val="accent4">
                  <a:lumMod val="75000"/>
                </a:schemeClr>
              </a:solidFill>
            </a:endParaRPr>
          </a:p>
        </p:txBody>
      </p:sp>
      <p:sp>
        <p:nvSpPr>
          <p:cNvPr id="2" name="Rectangle 1">
            <a:extLst>
              <a:ext uri="{FF2B5EF4-FFF2-40B4-BE49-F238E27FC236}">
                <a16:creationId xmlns:a16="http://schemas.microsoft.com/office/drawing/2014/main" id="{900D0A93-BD58-42EC-B9DE-00DE32C4C58F}"/>
              </a:ext>
            </a:extLst>
          </p:cNvPr>
          <p:cNvSpPr/>
          <p:nvPr/>
        </p:nvSpPr>
        <p:spPr>
          <a:xfrm>
            <a:off x="1045030" y="2212830"/>
            <a:ext cx="10443706" cy="4524315"/>
          </a:xfrm>
          <a:prstGeom prst="rect">
            <a:avLst/>
          </a:prstGeom>
        </p:spPr>
        <p:txBody>
          <a:bodyPr wrap="square">
            <a:spAutoFit/>
          </a:bodyPr>
          <a:lstStyle/>
          <a:p>
            <a:pPr algn="just"/>
            <a:r>
              <a:rPr lang="en-GB" sz="3200" dirty="0">
                <a:solidFill>
                  <a:schemeClr val="accent4">
                    <a:lumMod val="75000"/>
                  </a:schemeClr>
                </a:solidFill>
                <a:latin typeface="Gils sans"/>
              </a:rPr>
              <a:t>Be part of the team writing/ reviewing the SEF or CSED</a:t>
            </a:r>
          </a:p>
          <a:p>
            <a:pPr algn="just"/>
            <a:r>
              <a:rPr lang="en-GB" sz="3200" b="1" dirty="0">
                <a:solidFill>
                  <a:schemeClr val="accent4">
                    <a:lumMod val="75000"/>
                  </a:schemeClr>
                </a:solidFill>
                <a:latin typeface="Gils sans"/>
              </a:rPr>
              <a:t>During Inspection….</a:t>
            </a:r>
          </a:p>
          <a:p>
            <a:pPr marL="457200" indent="-457200" algn="just">
              <a:buFont typeface="Arial" panose="020B0604020202020204" pitchFamily="34" charset="0"/>
              <a:buChar char="•"/>
            </a:pPr>
            <a:r>
              <a:rPr lang="en-GB" sz="3200" dirty="0">
                <a:solidFill>
                  <a:schemeClr val="accent4">
                    <a:lumMod val="75000"/>
                  </a:schemeClr>
                </a:solidFill>
                <a:latin typeface="Gils sans"/>
              </a:rPr>
              <a:t>Link or chair is interviewed – and present at feedback. Have a back-up!</a:t>
            </a:r>
          </a:p>
          <a:p>
            <a:pPr marL="457200" indent="-457200" algn="just">
              <a:buFont typeface="Arial" panose="020B0604020202020204" pitchFamily="34" charset="0"/>
              <a:buChar char="•"/>
            </a:pPr>
            <a:r>
              <a:rPr lang="en-GB" sz="3200" dirty="0">
                <a:solidFill>
                  <a:schemeClr val="accent4">
                    <a:lumMod val="75000"/>
                  </a:schemeClr>
                </a:solidFill>
                <a:latin typeface="Gils sans"/>
              </a:rPr>
              <a:t>Need to show that you know the school and are both supportive and challenging so be prepared with examples of both.</a:t>
            </a:r>
          </a:p>
          <a:p>
            <a:pPr marL="457200" indent="-457200" algn="just">
              <a:buFont typeface="Arial" panose="020B0604020202020204" pitchFamily="34" charset="0"/>
              <a:buChar char="•"/>
            </a:pPr>
            <a:r>
              <a:rPr lang="en-GB" altLang="ja-JP" sz="3200" dirty="0">
                <a:solidFill>
                  <a:schemeClr val="accent4">
                    <a:lumMod val="75000"/>
                  </a:schemeClr>
                </a:solidFill>
                <a:cs typeface="Candara"/>
              </a:rPr>
              <a:t>Can you identify key priorities for improvement arising from the evaluation?</a:t>
            </a:r>
          </a:p>
        </p:txBody>
      </p:sp>
    </p:spTree>
    <p:extLst>
      <p:ext uri="{BB962C8B-B14F-4D97-AF65-F5344CB8AC3E}">
        <p14:creationId xmlns:p14="http://schemas.microsoft.com/office/powerpoint/2010/main" val="721425997"/>
      </p:ext>
    </p:extLst>
  </p:cSld>
  <p:clrMapOvr>
    <a:masterClrMapping/>
  </p:clrMapOvr>
  <p:transition spd="slow">
    <p:push dir="u"/>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700338" y="915989"/>
            <a:ext cx="6799262" cy="1303337"/>
          </a:xfrm>
        </p:spPr>
        <p:txBody>
          <a:bodyPr/>
          <a:lstStyle/>
          <a:p>
            <a:pPr eaLnBrk="1" hangingPunct="1"/>
            <a:r>
              <a:rPr lang="en-GB" altLang="en-US" dirty="0">
                <a:ln>
                  <a:noFill/>
                </a:ln>
              </a:rPr>
              <a:t>The Synoptic Problem</a:t>
            </a:r>
          </a:p>
        </p:txBody>
      </p:sp>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7"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sp>
        <p:nvSpPr>
          <p:cNvPr id="8" name="Title 1"/>
          <p:cNvSpPr txBox="1">
            <a:spLocks/>
          </p:cNvSpPr>
          <p:nvPr/>
        </p:nvSpPr>
        <p:spPr>
          <a:xfrm>
            <a:off x="1045030" y="915989"/>
            <a:ext cx="10443706" cy="1091872"/>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a:solidFill>
                  <a:schemeClr val="accent4">
                    <a:lumMod val="75000"/>
                  </a:schemeClr>
                </a:solidFill>
              </a:rPr>
              <a:t>Be prepared for questions on…</a:t>
            </a:r>
            <a:endParaRPr lang="en-GB" b="1" dirty="0">
              <a:solidFill>
                <a:schemeClr val="accent4">
                  <a:lumMod val="75000"/>
                </a:schemeClr>
              </a:solidFill>
              <a:latin typeface="Garamond" panose="02020404030301010803" pitchFamily="18" charset="0"/>
            </a:endParaRPr>
          </a:p>
        </p:txBody>
      </p:sp>
      <p:sp>
        <p:nvSpPr>
          <p:cNvPr id="9" name="Rectangle 3"/>
          <p:cNvSpPr txBox="1">
            <a:spLocks noChangeArrowheads="1"/>
          </p:cNvSpPr>
          <p:nvPr/>
        </p:nvSpPr>
        <p:spPr>
          <a:xfrm>
            <a:off x="857251" y="2370952"/>
            <a:ext cx="11088686" cy="42080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endParaRPr lang="en-GB" sz="9600" dirty="0"/>
          </a:p>
          <a:p>
            <a:pPr marL="457200" lvl="1" indent="0">
              <a:buNone/>
            </a:pPr>
            <a:r>
              <a:rPr lang="en-GB" sz="3600" dirty="0"/>
              <a:t> </a:t>
            </a:r>
          </a:p>
          <a:p>
            <a:pPr marL="0" indent="0">
              <a:buNone/>
            </a:pPr>
            <a:endParaRPr lang="en-GB" altLang="en-US" sz="3200" dirty="0">
              <a:solidFill>
                <a:schemeClr val="accent4">
                  <a:lumMod val="75000"/>
                </a:schemeClr>
              </a:solidFill>
            </a:endParaRPr>
          </a:p>
        </p:txBody>
      </p:sp>
      <p:sp>
        <p:nvSpPr>
          <p:cNvPr id="2" name="Rectangle 1">
            <a:extLst>
              <a:ext uri="{FF2B5EF4-FFF2-40B4-BE49-F238E27FC236}">
                <a16:creationId xmlns:a16="http://schemas.microsoft.com/office/drawing/2014/main" id="{900D0A93-BD58-42EC-B9DE-00DE32C4C58F}"/>
              </a:ext>
            </a:extLst>
          </p:cNvPr>
          <p:cNvSpPr/>
          <p:nvPr/>
        </p:nvSpPr>
        <p:spPr>
          <a:xfrm>
            <a:off x="1045030" y="2212830"/>
            <a:ext cx="10443706" cy="4031873"/>
          </a:xfrm>
          <a:prstGeom prst="rect">
            <a:avLst/>
          </a:prstGeom>
        </p:spPr>
        <p:txBody>
          <a:bodyPr wrap="square">
            <a:spAutoFit/>
          </a:bodyPr>
          <a:lstStyle/>
          <a:p>
            <a:pPr marL="457200" indent="-457200" algn="just">
              <a:buFont typeface="Arial" panose="020B0604020202020204" pitchFamily="34" charset="0"/>
              <a:buChar char="•"/>
            </a:pPr>
            <a:r>
              <a:rPr lang="en-GB" sz="3200" dirty="0">
                <a:solidFill>
                  <a:schemeClr val="accent4">
                    <a:lumMod val="75000"/>
                  </a:schemeClr>
                </a:solidFill>
                <a:latin typeface="Gill Sans "/>
              </a:rPr>
              <a:t>Strengths and areas of development in RE,  Catholic life and Collective Worship </a:t>
            </a:r>
          </a:p>
          <a:p>
            <a:pPr marL="457200" indent="-457200" algn="just">
              <a:buFont typeface="Arial" panose="020B0604020202020204" pitchFamily="34" charset="0"/>
              <a:buChar char="•"/>
            </a:pPr>
            <a:r>
              <a:rPr lang="en-GB" sz="3200" dirty="0">
                <a:solidFill>
                  <a:schemeClr val="accent4">
                    <a:lumMod val="75000"/>
                  </a:schemeClr>
                </a:solidFill>
                <a:latin typeface="Gill Sans "/>
              </a:rPr>
              <a:t>How Governors monitor the school’s performance</a:t>
            </a:r>
          </a:p>
          <a:p>
            <a:pPr marL="457200" indent="-457200" algn="just">
              <a:buFont typeface="Arial" panose="020B0604020202020204" pitchFamily="34" charset="0"/>
              <a:buChar char="•"/>
            </a:pPr>
            <a:r>
              <a:rPr lang="en-GB" sz="3200" dirty="0">
                <a:solidFill>
                  <a:schemeClr val="accent4">
                    <a:lumMod val="75000"/>
                  </a:schemeClr>
                </a:solidFill>
                <a:latin typeface="Gill Sans "/>
              </a:rPr>
              <a:t>How Governors hold the Head to account</a:t>
            </a:r>
          </a:p>
          <a:p>
            <a:pPr marL="457200" indent="-457200" algn="just">
              <a:buFont typeface="Arial" panose="020B0604020202020204" pitchFamily="34" charset="0"/>
              <a:buChar char="•"/>
            </a:pPr>
            <a:r>
              <a:rPr lang="en-GB" sz="3200" dirty="0">
                <a:solidFill>
                  <a:schemeClr val="accent4">
                    <a:lumMod val="75000"/>
                  </a:schemeClr>
                </a:solidFill>
                <a:latin typeface="Gill Sans "/>
              </a:rPr>
              <a:t>If the Head has a performance management target on the Catholic life</a:t>
            </a:r>
          </a:p>
          <a:p>
            <a:pPr marL="457200" indent="-457200" algn="just">
              <a:buFont typeface="Arial" panose="020B0604020202020204" pitchFamily="34" charset="0"/>
              <a:buChar char="•"/>
            </a:pPr>
            <a:r>
              <a:rPr lang="en-GB" sz="3200" dirty="0">
                <a:solidFill>
                  <a:schemeClr val="accent4">
                    <a:lumMod val="75000"/>
                  </a:schemeClr>
                </a:solidFill>
                <a:latin typeface="Gill Sans "/>
              </a:rPr>
              <a:t>Demonstrating partnerships with the Diocese/Parish </a:t>
            </a:r>
          </a:p>
          <a:p>
            <a:pPr algn="just"/>
            <a:endParaRPr lang="en-GB" altLang="ja-JP" sz="3200" dirty="0">
              <a:cs typeface="Candara"/>
            </a:endParaRPr>
          </a:p>
        </p:txBody>
      </p:sp>
    </p:spTree>
    <p:extLst>
      <p:ext uri="{BB962C8B-B14F-4D97-AF65-F5344CB8AC3E}">
        <p14:creationId xmlns:p14="http://schemas.microsoft.com/office/powerpoint/2010/main" val="2222332909"/>
      </p:ext>
    </p:extLst>
  </p:cSld>
  <p:clrMapOvr>
    <a:masterClrMapping/>
  </p:clrMapOvr>
  <p:transition spd="slow">
    <p:push dir="u"/>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700338" y="915989"/>
            <a:ext cx="6799262" cy="1303337"/>
          </a:xfrm>
        </p:spPr>
        <p:txBody>
          <a:bodyPr/>
          <a:lstStyle/>
          <a:p>
            <a:pPr eaLnBrk="1" hangingPunct="1"/>
            <a:r>
              <a:rPr lang="en-GB" altLang="en-US" dirty="0">
                <a:ln>
                  <a:noFill/>
                </a:ln>
              </a:rPr>
              <a:t>The Synoptic Problem</a:t>
            </a:r>
          </a:p>
        </p:txBody>
      </p:sp>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7"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sp>
        <p:nvSpPr>
          <p:cNvPr id="8" name="Title 1"/>
          <p:cNvSpPr txBox="1">
            <a:spLocks/>
          </p:cNvSpPr>
          <p:nvPr/>
        </p:nvSpPr>
        <p:spPr>
          <a:xfrm>
            <a:off x="1045030" y="915989"/>
            <a:ext cx="10443706" cy="1091872"/>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a:solidFill>
                  <a:schemeClr val="accent4">
                    <a:lumMod val="75000"/>
                  </a:schemeClr>
                </a:solidFill>
              </a:rPr>
              <a:t>Questions?</a:t>
            </a:r>
            <a:endParaRPr lang="en-GB" b="1" dirty="0">
              <a:solidFill>
                <a:schemeClr val="accent4">
                  <a:lumMod val="75000"/>
                </a:schemeClr>
              </a:solidFill>
              <a:latin typeface="Garamond" panose="02020404030301010803" pitchFamily="18" charset="0"/>
            </a:endParaRPr>
          </a:p>
        </p:txBody>
      </p:sp>
      <p:sp>
        <p:nvSpPr>
          <p:cNvPr id="9" name="Rectangle 3"/>
          <p:cNvSpPr txBox="1">
            <a:spLocks noChangeArrowheads="1"/>
          </p:cNvSpPr>
          <p:nvPr/>
        </p:nvSpPr>
        <p:spPr>
          <a:xfrm>
            <a:off x="857251" y="2370952"/>
            <a:ext cx="11088686" cy="42080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endParaRPr lang="en-GB" sz="9600" dirty="0"/>
          </a:p>
          <a:p>
            <a:pPr marL="457200" lvl="1" indent="0">
              <a:buNone/>
            </a:pPr>
            <a:r>
              <a:rPr lang="en-GB" sz="3600" dirty="0"/>
              <a:t> </a:t>
            </a:r>
          </a:p>
          <a:p>
            <a:pPr marL="0" indent="0">
              <a:buNone/>
            </a:pPr>
            <a:endParaRPr lang="en-GB" sz="3600" dirty="0"/>
          </a:p>
          <a:p>
            <a:pPr marL="0" indent="0">
              <a:buNone/>
            </a:pPr>
            <a:endParaRPr lang="en-GB" altLang="en-US" sz="3200" dirty="0">
              <a:solidFill>
                <a:schemeClr val="accent4">
                  <a:lumMod val="75000"/>
                </a:schemeClr>
              </a:solidFill>
            </a:endParaRPr>
          </a:p>
        </p:txBody>
      </p:sp>
      <p:sp>
        <p:nvSpPr>
          <p:cNvPr id="2" name="Rectangle 1">
            <a:extLst>
              <a:ext uri="{FF2B5EF4-FFF2-40B4-BE49-F238E27FC236}">
                <a16:creationId xmlns:a16="http://schemas.microsoft.com/office/drawing/2014/main" id="{900D0A93-BD58-42EC-B9DE-00DE32C4C58F}"/>
              </a:ext>
            </a:extLst>
          </p:cNvPr>
          <p:cNvSpPr/>
          <p:nvPr/>
        </p:nvSpPr>
        <p:spPr>
          <a:xfrm>
            <a:off x="1045030" y="2212830"/>
            <a:ext cx="10443706" cy="1077218"/>
          </a:xfrm>
          <a:prstGeom prst="rect">
            <a:avLst/>
          </a:prstGeom>
        </p:spPr>
        <p:txBody>
          <a:bodyPr wrap="square">
            <a:spAutoFit/>
          </a:bodyPr>
          <a:lstStyle/>
          <a:p>
            <a:pPr algn="just"/>
            <a:r>
              <a:rPr lang="en-GB" sz="3200" dirty="0">
                <a:latin typeface="Gill Sans "/>
              </a:rPr>
              <a:t> </a:t>
            </a:r>
          </a:p>
          <a:p>
            <a:pPr algn="just"/>
            <a:endParaRPr lang="en-GB" altLang="ja-JP" sz="3200" dirty="0">
              <a:cs typeface="Candara"/>
            </a:endParaRPr>
          </a:p>
        </p:txBody>
      </p:sp>
    </p:spTree>
    <p:extLst>
      <p:ext uri="{BB962C8B-B14F-4D97-AF65-F5344CB8AC3E}">
        <p14:creationId xmlns:p14="http://schemas.microsoft.com/office/powerpoint/2010/main" val="1364802230"/>
      </p:ext>
    </p:extLst>
  </p:cSld>
  <p:clrMapOvr>
    <a:masterClrMapping/>
  </p:clrMapOvr>
  <p:transition spd="slow">
    <p:push dir="u"/>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D092D1-62CE-7A31-3717-0CE1F1E181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18D942-BB8F-91BC-EC88-5B43BD8C9947}"/>
              </a:ext>
            </a:extLst>
          </p:cNvPr>
          <p:cNvSpPr>
            <a:spLocks noGrp="1"/>
          </p:cNvSpPr>
          <p:nvPr>
            <p:ph type="title"/>
          </p:nvPr>
        </p:nvSpPr>
        <p:spPr/>
        <p:txBody>
          <a:bodyPr/>
          <a:lstStyle/>
          <a:p>
            <a:r>
              <a:rPr lang="en-GB" dirty="0">
                <a:latin typeface="Lato"/>
                <a:ea typeface="Lato"/>
                <a:cs typeface="Lato"/>
              </a:rPr>
              <a:t>Brentwood: Overall Effectiveness </a:t>
            </a:r>
            <a:br>
              <a:rPr lang="en-GB" dirty="0">
                <a:latin typeface="Lato"/>
                <a:ea typeface="Lato"/>
                <a:cs typeface="Lato"/>
              </a:rPr>
            </a:br>
            <a:r>
              <a:rPr lang="en-GB" dirty="0">
                <a:latin typeface="Lato"/>
                <a:ea typeface="Lato"/>
                <a:cs typeface="Lato"/>
              </a:rPr>
              <a:t>As of 1/9/25 </a:t>
            </a:r>
            <a:endParaRPr lang="en-GB" dirty="0"/>
          </a:p>
        </p:txBody>
      </p:sp>
      <p:pic>
        <p:nvPicPr>
          <p:cNvPr id="5" name="Content Placeholder 4" descr="A green and yellow pie chart&#10;&#10;AI-generated content may be incorrect.">
            <a:extLst>
              <a:ext uri="{FF2B5EF4-FFF2-40B4-BE49-F238E27FC236}">
                <a16:creationId xmlns:a16="http://schemas.microsoft.com/office/drawing/2014/main" id="{B4E6CD5B-9439-49CF-5067-8F14343C4E07}"/>
              </a:ext>
            </a:extLst>
          </p:cNvPr>
          <p:cNvPicPr>
            <a:picLocks noGrp="1" noChangeAspect="1"/>
          </p:cNvPicPr>
          <p:nvPr>
            <p:ph sz="half" idx="1"/>
          </p:nvPr>
        </p:nvPicPr>
        <p:blipFill>
          <a:blip r:embed="rId2"/>
          <a:srcRect t="6149" b="5273"/>
          <a:stretch>
            <a:fillRect/>
          </a:stretch>
        </p:blipFill>
        <p:spPr>
          <a:xfrm>
            <a:off x="551362" y="1425974"/>
            <a:ext cx="4715115" cy="4701611"/>
          </a:xfrm>
          <a:prstGeom prst="rect">
            <a:avLst/>
          </a:prstGeom>
        </p:spPr>
      </p:pic>
      <p:sp>
        <p:nvSpPr>
          <p:cNvPr id="4" name="Content Placeholder 3">
            <a:extLst>
              <a:ext uri="{FF2B5EF4-FFF2-40B4-BE49-F238E27FC236}">
                <a16:creationId xmlns:a16="http://schemas.microsoft.com/office/drawing/2014/main" id="{EC611315-3013-424A-B1EA-1109E3125A3D}"/>
              </a:ext>
            </a:extLst>
          </p:cNvPr>
          <p:cNvSpPr>
            <a:spLocks noGrp="1"/>
          </p:cNvSpPr>
          <p:nvPr>
            <p:ph sz="half" idx="2"/>
          </p:nvPr>
        </p:nvSpPr>
        <p:spPr>
          <a:xfrm>
            <a:off x="5718858" y="1825625"/>
            <a:ext cx="6014446" cy="3895793"/>
          </a:xfrm>
        </p:spPr>
        <p:txBody>
          <a:bodyPr vert="horz" lIns="91440" tIns="45720" rIns="91440" bIns="45720" rtlCol="0" anchor="t">
            <a:normAutofit/>
          </a:bodyPr>
          <a:lstStyle/>
          <a:p>
            <a:r>
              <a:rPr lang="en-GB" dirty="0">
                <a:latin typeface="Open Sans Light"/>
                <a:ea typeface="Open Sans Light"/>
                <a:cs typeface="Open Sans Light"/>
              </a:rPr>
              <a:t>54 schools (60.7%): Outstanding</a:t>
            </a:r>
            <a:endParaRPr lang="en-GB" dirty="0"/>
          </a:p>
          <a:p>
            <a:r>
              <a:rPr lang="en-GB" dirty="0">
                <a:latin typeface="Open Sans Light"/>
                <a:ea typeface="Open Sans Light"/>
                <a:cs typeface="Open Sans Light"/>
              </a:rPr>
              <a:t>34 schools (38.2%): Good</a:t>
            </a:r>
          </a:p>
          <a:p>
            <a:r>
              <a:rPr lang="en-GB" dirty="0">
                <a:latin typeface="Open Sans Light"/>
                <a:ea typeface="Open Sans Light"/>
                <a:cs typeface="Open Sans Light"/>
              </a:rPr>
              <a:t>1 school (1.1%): Requires Improvement </a:t>
            </a:r>
          </a:p>
          <a:p>
            <a:pPr marL="0" indent="0">
              <a:buNone/>
            </a:pPr>
            <a:endParaRPr lang="en-GB" dirty="0"/>
          </a:p>
        </p:txBody>
      </p:sp>
    </p:spTree>
    <p:extLst>
      <p:ext uri="{BB962C8B-B14F-4D97-AF65-F5344CB8AC3E}">
        <p14:creationId xmlns:p14="http://schemas.microsoft.com/office/powerpoint/2010/main" val="712722184"/>
      </p:ext>
    </p:extLst>
  </p:cSld>
  <p:clrMapOvr>
    <a:masterClrMapping/>
  </p:clrMapOvr>
  <p:transition spd="slow">
    <p:push dir="u"/>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243F7-77EE-5D8C-E163-57E6F75856C7}"/>
              </a:ext>
            </a:extLst>
          </p:cNvPr>
          <p:cNvSpPr>
            <a:spLocks noGrp="1"/>
          </p:cNvSpPr>
          <p:nvPr>
            <p:ph type="title"/>
          </p:nvPr>
        </p:nvSpPr>
        <p:spPr/>
        <p:txBody>
          <a:bodyPr>
            <a:normAutofit/>
          </a:bodyPr>
          <a:lstStyle/>
          <a:p>
            <a:r>
              <a:rPr lang="en-US" sz="3600" b="1" dirty="0">
                <a:solidFill>
                  <a:srgbClr val="000000"/>
                </a:solidFill>
                <a:latin typeface="Calibri"/>
                <a:ea typeface="Calibri"/>
                <a:cs typeface="Calibri"/>
              </a:rPr>
              <a:t>Overview of CSI inspections in Brentwood</a:t>
            </a:r>
            <a:endParaRPr lang="en-GB" sz="3600" dirty="0">
              <a:solidFill>
                <a:srgbClr val="000000"/>
              </a:solidFill>
              <a:latin typeface="Calibri"/>
              <a:ea typeface="Calibri"/>
              <a:cs typeface="Calibri"/>
            </a:endParaRPr>
          </a:p>
        </p:txBody>
      </p:sp>
      <p:sp>
        <p:nvSpPr>
          <p:cNvPr id="3" name="Content Placeholder 2">
            <a:extLst>
              <a:ext uri="{FF2B5EF4-FFF2-40B4-BE49-F238E27FC236}">
                <a16:creationId xmlns:a16="http://schemas.microsoft.com/office/drawing/2014/main" id="{ADF7197E-9071-568D-6D1B-D80A7099C302}"/>
              </a:ext>
            </a:extLst>
          </p:cNvPr>
          <p:cNvSpPr>
            <a:spLocks noGrp="1"/>
          </p:cNvSpPr>
          <p:nvPr>
            <p:ph idx="1"/>
          </p:nvPr>
        </p:nvSpPr>
        <p:spPr/>
        <p:txBody>
          <a:bodyPr vert="horz" lIns="91440" tIns="45720" rIns="91440" bIns="45720" rtlCol="0" anchor="t">
            <a:normAutofit/>
          </a:bodyPr>
          <a:lstStyle/>
          <a:p>
            <a:r>
              <a:rPr lang="en-US" b="1" dirty="0">
                <a:solidFill>
                  <a:srgbClr val="000000"/>
                </a:solidFill>
                <a:latin typeface="Lato-Black"/>
                <a:ea typeface="Calibri"/>
                <a:cs typeface="Calibri"/>
              </a:rPr>
              <a:t>2022 – 2023: </a:t>
            </a:r>
            <a:r>
              <a:rPr lang="en-US" dirty="0">
                <a:solidFill>
                  <a:srgbClr val="000000"/>
                </a:solidFill>
                <a:latin typeface="Lato-Black"/>
                <a:ea typeface="Calibri"/>
                <a:cs typeface="Calibri"/>
              </a:rPr>
              <a:t>12 inspections (12 primary)</a:t>
            </a:r>
          </a:p>
          <a:p>
            <a:pPr marL="0" indent="0">
              <a:buNone/>
            </a:pPr>
            <a:r>
              <a:rPr lang="en-US" dirty="0">
                <a:solidFill>
                  <a:srgbClr val="000000"/>
                </a:solidFill>
                <a:latin typeface="Lato-Black"/>
                <a:ea typeface="Calibri"/>
                <a:cs typeface="Calibri"/>
              </a:rPr>
              <a:t>2 outstanding and 10 good  </a:t>
            </a:r>
          </a:p>
          <a:p>
            <a:r>
              <a:rPr lang="en-US" b="1" dirty="0">
                <a:solidFill>
                  <a:srgbClr val="000000"/>
                </a:solidFill>
                <a:latin typeface="Lato-Black"/>
                <a:ea typeface="Calibri"/>
                <a:cs typeface="Calibri"/>
              </a:rPr>
              <a:t>2023 – 2024: </a:t>
            </a:r>
            <a:r>
              <a:rPr lang="en-US" dirty="0">
                <a:solidFill>
                  <a:srgbClr val="000000"/>
                </a:solidFill>
                <a:latin typeface="Lato-Black"/>
                <a:ea typeface="Calibri"/>
                <a:cs typeface="Calibri"/>
              </a:rPr>
              <a:t>17 inspections (16 primary and 1 secondary(good))</a:t>
            </a:r>
          </a:p>
          <a:p>
            <a:pPr marL="0" indent="0">
              <a:buNone/>
            </a:pPr>
            <a:r>
              <a:rPr lang="en-US" dirty="0">
                <a:solidFill>
                  <a:srgbClr val="000000"/>
                </a:solidFill>
                <a:latin typeface="Lato-Black"/>
                <a:ea typeface="Calibri"/>
                <a:cs typeface="Calibri"/>
              </a:rPr>
              <a:t>5 outstanding, 11 good and 1 requires improvement </a:t>
            </a:r>
          </a:p>
          <a:p>
            <a:r>
              <a:rPr lang="en-US" b="1" dirty="0">
                <a:solidFill>
                  <a:srgbClr val="000000"/>
                </a:solidFill>
                <a:latin typeface="Lato-Black"/>
                <a:ea typeface="Calibri"/>
                <a:cs typeface="Calibri"/>
              </a:rPr>
              <a:t>2024 -2025 </a:t>
            </a:r>
            <a:r>
              <a:rPr lang="en-GB" dirty="0">
                <a:latin typeface="Lato-Black"/>
                <a:ea typeface="Open Sans Light"/>
                <a:cs typeface="Open Sans Light"/>
              </a:rPr>
              <a:t>18 inspections (5 secondary (4 outstanding and 1 good) and 13 primary)  7 outstanding and 11 good. </a:t>
            </a:r>
          </a:p>
        </p:txBody>
      </p:sp>
    </p:spTree>
    <p:extLst>
      <p:ext uri="{BB962C8B-B14F-4D97-AF65-F5344CB8AC3E}">
        <p14:creationId xmlns:p14="http://schemas.microsoft.com/office/powerpoint/2010/main" val="3902916897"/>
      </p:ext>
    </p:extLst>
  </p:cSld>
  <p:clrMapOvr>
    <a:masterClrMapping/>
  </p:clrMapOvr>
  <p:transition spd="slow">
    <p:push dir="u"/>
  </p:transition>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8" descr="A purple pie chart with text&#10;&#10;AI-generated content may be incorrect.">
            <a:extLst>
              <a:ext uri="{FF2B5EF4-FFF2-40B4-BE49-F238E27FC236}">
                <a16:creationId xmlns:a16="http://schemas.microsoft.com/office/drawing/2014/main" id="{7A3B9771-74C9-AE30-795F-908DC2D814F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124200" y="457200"/>
            <a:ext cx="5943600" cy="5943600"/>
          </a:xfrm>
          <a:prstGeom prst="rect">
            <a:avLst/>
          </a:prstGeom>
        </p:spPr>
      </p:pic>
    </p:spTree>
    <p:extLst>
      <p:ext uri="{BB962C8B-B14F-4D97-AF65-F5344CB8AC3E}">
        <p14:creationId xmlns:p14="http://schemas.microsoft.com/office/powerpoint/2010/main" val="2253624828"/>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BDF40D-3842-7523-9154-535ADC220B21}"/>
            </a:ext>
          </a:extLst>
        </p:cNvPr>
        <p:cNvGrpSpPr/>
        <p:nvPr/>
      </p:nvGrpSpPr>
      <p:grpSpPr>
        <a:xfrm>
          <a:off x="0" y="0"/>
          <a:ext cx="0" cy="0"/>
          <a:chOff x="0" y="0"/>
          <a:chExt cx="0" cy="0"/>
        </a:xfrm>
      </p:grpSpPr>
      <p:pic>
        <p:nvPicPr>
          <p:cNvPr id="2050" name="Picture 2" descr="undefined">
            <a:extLst>
              <a:ext uri="{FF2B5EF4-FFF2-40B4-BE49-F238E27FC236}">
                <a16:creationId xmlns:a16="http://schemas.microsoft.com/office/drawing/2014/main" id="{89B0FE8D-C94B-A360-18E9-BFEB8E21FC8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575" t="54394" r="25403"/>
          <a:stretch>
            <a:fillRect/>
          </a:stretch>
        </p:blipFill>
        <p:spPr bwMode="auto">
          <a:xfrm>
            <a:off x="3753993" y="1961103"/>
            <a:ext cx="4684014" cy="4600798"/>
          </a:xfrm>
          <a:prstGeom prst="rect">
            <a:avLst/>
          </a:prstGeom>
          <a:ln w="88900" cap="sq" cmpd="thickThin">
            <a:solidFill>
              <a:schemeClr val="bg1"/>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2" name="Wave 1">
            <a:extLst>
              <a:ext uri="{FF2B5EF4-FFF2-40B4-BE49-F238E27FC236}">
                <a16:creationId xmlns:a16="http://schemas.microsoft.com/office/drawing/2014/main" id="{2B4A97D0-EFD4-5851-F5FA-FDB9FA73B4F8}"/>
              </a:ext>
            </a:extLst>
          </p:cNvPr>
          <p:cNvSpPr/>
          <p:nvPr/>
        </p:nvSpPr>
        <p:spPr>
          <a:xfrm>
            <a:off x="3717798" y="527304"/>
            <a:ext cx="4497324" cy="1271016"/>
          </a:xfrm>
          <a:prstGeom prst="wave">
            <a:avLst/>
          </a:prstGeom>
          <a:solidFill>
            <a:srgbClr val="E8DCB2"/>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uLnTx/>
                <a:uFillTx/>
                <a:latin typeface="Aptos" panose="02110004020202020204"/>
                <a:ea typeface="+mn-ea"/>
                <a:cs typeface="+mn-cs"/>
              </a:rPr>
              <a:t>Humility and Simplicity</a:t>
            </a:r>
          </a:p>
        </p:txBody>
      </p:sp>
    </p:spTree>
    <p:extLst>
      <p:ext uri="{BB962C8B-B14F-4D97-AF65-F5344CB8AC3E}">
        <p14:creationId xmlns:p14="http://schemas.microsoft.com/office/powerpoint/2010/main" val="24463864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0242A2-A100-8DCF-C080-BD1517DD2AFF}"/>
            </a:ext>
          </a:extLst>
        </p:cNvPr>
        <p:cNvGrpSpPr/>
        <p:nvPr/>
      </p:nvGrpSpPr>
      <p:grpSpPr>
        <a:xfrm>
          <a:off x="0" y="0"/>
          <a:ext cx="0" cy="0"/>
          <a:chOff x="0" y="0"/>
          <a:chExt cx="0" cy="0"/>
        </a:xfrm>
      </p:grpSpPr>
      <p:pic>
        <p:nvPicPr>
          <p:cNvPr id="2" name="Content Placeholder 4" descr="A green and yellow pie chart&#10;&#10;AI-generated content may be incorrect.">
            <a:extLst>
              <a:ext uri="{FF2B5EF4-FFF2-40B4-BE49-F238E27FC236}">
                <a16:creationId xmlns:a16="http://schemas.microsoft.com/office/drawing/2014/main" id="{8D5B0914-A49C-2205-CFB9-F9E7C3467447}"/>
              </a:ext>
            </a:extLst>
          </p:cNvPr>
          <p:cNvPicPr>
            <a:picLocks noChangeAspect="1"/>
          </p:cNvPicPr>
          <p:nvPr/>
        </p:nvPicPr>
        <p:blipFill>
          <a:blip r:embed="rId3"/>
          <a:srcRect t="6149" b="5273"/>
          <a:stretch>
            <a:fillRect/>
          </a:stretch>
        </p:blipFill>
        <p:spPr>
          <a:xfrm>
            <a:off x="-1" y="0"/>
            <a:ext cx="6515101" cy="6496443"/>
          </a:xfrm>
          <a:prstGeom prst="rect">
            <a:avLst/>
          </a:prstGeom>
        </p:spPr>
      </p:pic>
      <p:pic>
        <p:nvPicPr>
          <p:cNvPr id="9" name="Content Placeholder 8" descr="A purple pie chart with text&#10;&#10;AI-generated content may be incorrect.">
            <a:extLst>
              <a:ext uri="{FF2B5EF4-FFF2-40B4-BE49-F238E27FC236}">
                <a16:creationId xmlns:a16="http://schemas.microsoft.com/office/drawing/2014/main" id="{40A539BC-F8B2-DC63-27B3-FD7BDF82AA85}"/>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5676898" y="180778"/>
            <a:ext cx="6496443" cy="6496443"/>
          </a:xfrm>
        </p:spPr>
      </p:pic>
    </p:spTree>
    <p:extLst>
      <p:ext uri="{BB962C8B-B14F-4D97-AF65-F5344CB8AC3E}">
        <p14:creationId xmlns:p14="http://schemas.microsoft.com/office/powerpoint/2010/main" val="164670471"/>
      </p:ext>
    </p:extLst>
  </p:cSld>
  <p:clrMapOvr>
    <a:masterClrMapping/>
  </p:clrMapOvr>
  <p:transition spd="slow">
    <p:push dir="u"/>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6351AE-44B6-A0B7-B8F3-AD53CECFFFB7}"/>
            </a:ext>
          </a:extLst>
        </p:cNvPr>
        <p:cNvGrpSpPr/>
        <p:nvPr/>
      </p:nvGrpSpPr>
      <p:grpSpPr>
        <a:xfrm>
          <a:off x="0" y="0"/>
          <a:ext cx="0" cy="0"/>
          <a:chOff x="0" y="0"/>
          <a:chExt cx="0" cy="0"/>
        </a:xfrm>
      </p:grpSpPr>
      <p:sp>
        <p:nvSpPr>
          <p:cNvPr id="19" name="Oval 18">
            <a:extLst>
              <a:ext uri="{FF2B5EF4-FFF2-40B4-BE49-F238E27FC236}">
                <a16:creationId xmlns:a16="http://schemas.microsoft.com/office/drawing/2014/main" id="{CB10BCE9-2900-497D-2FA7-9FBD03663B4F}"/>
              </a:ext>
            </a:extLst>
          </p:cNvPr>
          <p:cNvSpPr/>
          <p:nvPr/>
        </p:nvSpPr>
        <p:spPr>
          <a:xfrm>
            <a:off x="1575986" y="229986"/>
            <a:ext cx="1458684" cy="1447798"/>
          </a:xfrm>
          <a:prstGeom prst="ellipse">
            <a:avLst/>
          </a:prstGeom>
          <a:noFill/>
          <a:ln>
            <a:solidFill>
              <a:srgbClr val="582C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Rounded Corners 8">
            <a:extLst>
              <a:ext uri="{FF2B5EF4-FFF2-40B4-BE49-F238E27FC236}">
                <a16:creationId xmlns:a16="http://schemas.microsoft.com/office/drawing/2014/main" id="{FC5A3C80-7CB0-A918-33AD-DC15557F3840}"/>
              </a:ext>
            </a:extLst>
          </p:cNvPr>
          <p:cNvSpPr/>
          <p:nvPr/>
        </p:nvSpPr>
        <p:spPr>
          <a:xfrm>
            <a:off x="464129" y="953887"/>
            <a:ext cx="3677073" cy="5180213"/>
          </a:xfrm>
          <a:prstGeom prst="roundRect">
            <a:avLst>
              <a:gd name="adj" fmla="val 8896"/>
            </a:avLst>
          </a:prstGeom>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t" anchorCtr="0"/>
          <a:lstStyle/>
          <a:p>
            <a:pPr algn="ctr"/>
            <a:endParaRPr lang="en-GB" sz="2200">
              <a:latin typeface="Open Sans" panose="020B0606030504020204" pitchFamily="34" charset="0"/>
              <a:ea typeface="Open Sans" panose="020B0606030504020204" pitchFamily="34" charset="0"/>
              <a:cs typeface="Open Sans" panose="020B0606030504020204" pitchFamily="34" charset="0"/>
            </a:endParaRPr>
          </a:p>
          <a:p>
            <a:pPr marL="342900" indent="-342900">
              <a:spcBef>
                <a:spcPts val="1200"/>
              </a:spcBef>
              <a:spcAft>
                <a:spcPts val="600"/>
              </a:spcAft>
              <a:buFont typeface="Arial" panose="020B0604020202020204" pitchFamily="34" charset="0"/>
              <a:buChar char="•"/>
            </a:pPr>
            <a:r>
              <a:rPr lang="en-GB" sz="1900" dirty="0">
                <a:latin typeface="Open Sans"/>
                <a:ea typeface="Open Sans"/>
                <a:cs typeface="Open Sans"/>
              </a:rPr>
              <a:t>Identity, charism &amp; mission</a:t>
            </a:r>
          </a:p>
          <a:p>
            <a:pPr marL="342900" indent="-342900">
              <a:spcAft>
                <a:spcPts val="600"/>
              </a:spcAft>
              <a:buFont typeface="Arial" panose="020B0604020202020204" pitchFamily="34" charset="0"/>
              <a:buChar char="•"/>
            </a:pPr>
            <a:r>
              <a:rPr lang="en-GB" sz="1900" dirty="0">
                <a:latin typeface="Open Sans"/>
                <a:ea typeface="Open Sans"/>
                <a:cs typeface="Open Sans"/>
              </a:rPr>
              <a:t>Sense of worth</a:t>
            </a:r>
          </a:p>
          <a:p>
            <a:pPr marL="342900" indent="-342900">
              <a:spcAft>
                <a:spcPts val="600"/>
              </a:spcAft>
              <a:buFont typeface="Arial" panose="020B0604020202020204" pitchFamily="34" charset="0"/>
              <a:buChar char="•"/>
            </a:pPr>
            <a:r>
              <a:rPr lang="en-GB" sz="1900" dirty="0">
                <a:latin typeface="Open Sans"/>
                <a:ea typeface="Open Sans"/>
                <a:cs typeface="Open Sans"/>
              </a:rPr>
              <a:t>Moral development</a:t>
            </a:r>
          </a:p>
          <a:p>
            <a:pPr marL="342900" indent="-342900">
              <a:spcAft>
                <a:spcPts val="600"/>
              </a:spcAft>
              <a:buFont typeface="Arial" panose="020B0604020202020204" pitchFamily="34" charset="0"/>
              <a:buChar char="•"/>
            </a:pPr>
            <a:r>
              <a:rPr lang="en-GB" sz="1900" dirty="0">
                <a:solidFill>
                  <a:schemeClr val="tx1"/>
                </a:solidFill>
                <a:highlight>
                  <a:srgbClr val="FFFF00"/>
                </a:highlight>
                <a:latin typeface="Open Sans"/>
                <a:ea typeface="Open Sans"/>
                <a:cs typeface="Open Sans"/>
              </a:rPr>
              <a:t>Catholic Social Teaching</a:t>
            </a:r>
          </a:p>
          <a:p>
            <a:pPr marL="342900" indent="-342900">
              <a:spcAft>
                <a:spcPts val="600"/>
              </a:spcAft>
              <a:buFont typeface="Arial" panose="020B0604020202020204" pitchFamily="34" charset="0"/>
              <a:buChar char="•"/>
            </a:pPr>
            <a:r>
              <a:rPr lang="en-GB" sz="1900" dirty="0">
                <a:latin typeface="Open Sans"/>
                <a:ea typeface="Open Sans"/>
                <a:cs typeface="Open Sans"/>
              </a:rPr>
              <a:t>Respect for self &amp; others</a:t>
            </a:r>
          </a:p>
          <a:p>
            <a:pPr marL="342900" indent="-342900">
              <a:spcAft>
                <a:spcPts val="600"/>
              </a:spcAft>
              <a:buFont typeface="Arial" panose="020B0604020202020204" pitchFamily="34" charset="0"/>
              <a:buChar char="•"/>
            </a:pPr>
            <a:r>
              <a:rPr lang="en-GB" sz="1900" dirty="0">
                <a:latin typeface="Open Sans"/>
                <a:ea typeface="Open Sans"/>
                <a:cs typeface="Open Sans"/>
              </a:rPr>
              <a:t>Chaplaincy</a:t>
            </a:r>
          </a:p>
        </p:txBody>
      </p:sp>
      <p:sp>
        <p:nvSpPr>
          <p:cNvPr id="18" name="Oval 17">
            <a:extLst>
              <a:ext uri="{FF2B5EF4-FFF2-40B4-BE49-F238E27FC236}">
                <a16:creationId xmlns:a16="http://schemas.microsoft.com/office/drawing/2014/main" id="{EF0980D3-9655-1158-19F8-BCA1909EFCEC}"/>
              </a:ext>
            </a:extLst>
          </p:cNvPr>
          <p:cNvSpPr/>
          <p:nvPr/>
        </p:nvSpPr>
        <p:spPr>
          <a:xfrm>
            <a:off x="1720280" y="366057"/>
            <a:ext cx="1164770" cy="1175657"/>
          </a:xfrm>
          <a:prstGeom prst="ellipse">
            <a:avLst/>
          </a:prstGeom>
          <a:solidFill>
            <a:schemeClr val="bg1"/>
          </a:solidFill>
          <a:ln>
            <a:solidFill>
              <a:srgbClr val="582C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a:solidFill>
                  <a:schemeClr val="accent2"/>
                </a:solidFill>
                <a:latin typeface="Lato Light" panose="020F0502020204030203" pitchFamily="34" charset="0"/>
                <a:ea typeface="Lato Light" panose="020F0502020204030203" pitchFamily="34" charset="0"/>
                <a:cs typeface="Lato Light" panose="020F0502020204030203" pitchFamily="34" charset="0"/>
              </a:rPr>
              <a:t>CLM1</a:t>
            </a:r>
          </a:p>
        </p:txBody>
      </p:sp>
      <p:sp>
        <p:nvSpPr>
          <p:cNvPr id="25" name="Oval 24">
            <a:extLst>
              <a:ext uri="{FF2B5EF4-FFF2-40B4-BE49-F238E27FC236}">
                <a16:creationId xmlns:a16="http://schemas.microsoft.com/office/drawing/2014/main" id="{904BB7C2-E76D-735F-DA41-1F927D6680C8}"/>
              </a:ext>
            </a:extLst>
          </p:cNvPr>
          <p:cNvSpPr/>
          <p:nvPr/>
        </p:nvSpPr>
        <p:spPr>
          <a:xfrm>
            <a:off x="5369319" y="229987"/>
            <a:ext cx="1458684" cy="1447798"/>
          </a:xfrm>
          <a:prstGeom prst="ellipse">
            <a:avLst/>
          </a:prstGeom>
          <a:noFill/>
          <a:ln>
            <a:solidFill>
              <a:srgbClr val="B576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26" name="Rectangle: Rounded Corners 25">
            <a:extLst>
              <a:ext uri="{FF2B5EF4-FFF2-40B4-BE49-F238E27FC236}">
                <a16:creationId xmlns:a16="http://schemas.microsoft.com/office/drawing/2014/main" id="{017CF257-90CC-FA9C-5D50-DA8510B30783}"/>
              </a:ext>
            </a:extLst>
          </p:cNvPr>
          <p:cNvSpPr/>
          <p:nvPr/>
        </p:nvSpPr>
        <p:spPr>
          <a:xfrm>
            <a:off x="4257462" y="953887"/>
            <a:ext cx="3677073" cy="5180213"/>
          </a:xfrm>
          <a:prstGeom prst="roundRect">
            <a:avLst>
              <a:gd name="adj" fmla="val 8896"/>
            </a:avLst>
          </a:prstGeom>
          <a:solidFill>
            <a:srgbClr val="B576A5"/>
          </a:solidFill>
          <a:ln>
            <a:solidFill>
              <a:srgbClr val="B576A5"/>
            </a:solidFill>
          </a:ln>
        </p:spPr>
        <p:style>
          <a:lnRef idx="2">
            <a:schemeClr val="accent2">
              <a:shade val="50000"/>
            </a:schemeClr>
          </a:lnRef>
          <a:fillRef idx="1">
            <a:schemeClr val="accent2"/>
          </a:fillRef>
          <a:effectRef idx="0">
            <a:schemeClr val="accent2"/>
          </a:effectRef>
          <a:fontRef idx="minor">
            <a:schemeClr val="lt1"/>
          </a:fontRef>
        </p:style>
        <p:txBody>
          <a:bodyPr rtlCol="0" anchor="t" anchorCtr="0"/>
          <a:lstStyle/>
          <a:p>
            <a:pPr algn="ctr"/>
            <a:endParaRPr lang="en-GB" sz="2000">
              <a:latin typeface="Open Sans" panose="020B0606030504020204" pitchFamily="34" charset="0"/>
              <a:ea typeface="Open Sans" panose="020B0606030504020204" pitchFamily="34" charset="0"/>
              <a:cs typeface="Open Sans" panose="020B0606030504020204" pitchFamily="34" charset="0"/>
            </a:endParaRPr>
          </a:p>
          <a:p>
            <a:pPr marL="342900" indent="-342900">
              <a:spcBef>
                <a:spcPts val="1200"/>
              </a:spcBef>
              <a:spcAft>
                <a:spcPts val="600"/>
              </a:spcAft>
              <a:buFont typeface="Arial" panose="020B0604020202020204" pitchFamily="34" charset="0"/>
              <a:buChar char="•"/>
            </a:pPr>
            <a:r>
              <a:rPr lang="en-GB" sz="1900">
                <a:latin typeface="Open Sans" panose="020B0606030504020204" pitchFamily="34" charset="0"/>
                <a:ea typeface="Open Sans" panose="020B0606030504020204" pitchFamily="34" charset="0"/>
                <a:cs typeface="Open Sans" panose="020B0606030504020204" pitchFamily="34" charset="0"/>
              </a:rPr>
              <a:t>Identity, charism &amp; mission</a:t>
            </a:r>
          </a:p>
          <a:p>
            <a:pPr marL="342900" indent="-342900">
              <a:spcAft>
                <a:spcPts val="600"/>
              </a:spcAft>
              <a:buFont typeface="Arial" panose="020B0604020202020204" pitchFamily="34" charset="0"/>
              <a:buChar char="•"/>
            </a:pPr>
            <a:r>
              <a:rPr lang="en-GB" sz="1900">
                <a:latin typeface="Open Sans" panose="020B0606030504020204" pitchFamily="34" charset="0"/>
                <a:ea typeface="Open Sans" panose="020B0606030504020204" pitchFamily="34" charset="0"/>
                <a:cs typeface="Open Sans" panose="020B0606030504020204" pitchFamily="34" charset="0"/>
              </a:rPr>
              <a:t>Staff commitment</a:t>
            </a:r>
          </a:p>
          <a:p>
            <a:pPr marL="342900" indent="-342900">
              <a:spcAft>
                <a:spcPts val="600"/>
              </a:spcAft>
              <a:buFont typeface="Arial" panose="020B0604020202020204" pitchFamily="34" charset="0"/>
              <a:buChar char="•"/>
            </a:pPr>
            <a:r>
              <a:rPr lang="en-GB" sz="1900">
                <a:latin typeface="Open Sans" panose="020B0606030504020204" pitchFamily="34" charset="0"/>
                <a:ea typeface="Open Sans" panose="020B0606030504020204" pitchFamily="34" charset="0"/>
                <a:cs typeface="Open Sans" panose="020B0606030504020204" pitchFamily="34" charset="0"/>
              </a:rPr>
              <a:t>Sense of community and inclusivity</a:t>
            </a:r>
          </a:p>
          <a:p>
            <a:pPr marL="342900" indent="-342900">
              <a:spcAft>
                <a:spcPts val="600"/>
              </a:spcAft>
              <a:buFont typeface="Arial" panose="020B0604020202020204" pitchFamily="34" charset="0"/>
              <a:buChar char="•"/>
            </a:pPr>
            <a:r>
              <a:rPr lang="en-GB" sz="1900">
                <a:latin typeface="Open Sans" panose="020B0606030504020204" pitchFamily="34" charset="0"/>
                <a:ea typeface="Open Sans" panose="020B0606030504020204" pitchFamily="34" charset="0"/>
                <a:cs typeface="Open Sans" panose="020B0606030504020204" pitchFamily="34" charset="0"/>
              </a:rPr>
              <a:t>Staff as role models</a:t>
            </a:r>
          </a:p>
          <a:p>
            <a:pPr marL="342900" indent="-342900">
              <a:spcAft>
                <a:spcPts val="600"/>
              </a:spcAft>
              <a:buFont typeface="Arial" panose="020B0604020202020204" pitchFamily="34" charset="0"/>
              <a:buChar char="•"/>
            </a:pPr>
            <a:r>
              <a:rPr lang="en-GB" sz="1900">
                <a:latin typeface="Open Sans" panose="020B0606030504020204" pitchFamily="34" charset="0"/>
                <a:ea typeface="Open Sans" panose="020B0606030504020204" pitchFamily="34" charset="0"/>
                <a:cs typeface="Open Sans" panose="020B0606030504020204" pitchFamily="34" charset="0"/>
              </a:rPr>
              <a:t>Pastoral care</a:t>
            </a:r>
          </a:p>
          <a:p>
            <a:pPr marL="342900" indent="-342900">
              <a:spcAft>
                <a:spcPts val="600"/>
              </a:spcAft>
              <a:buFont typeface="Arial" panose="020B0604020202020204" pitchFamily="34" charset="0"/>
              <a:buChar char="•"/>
            </a:pPr>
            <a:r>
              <a:rPr lang="en-GB" sz="1900">
                <a:latin typeface="Open Sans" panose="020B0606030504020204" pitchFamily="34" charset="0"/>
                <a:ea typeface="Open Sans" panose="020B0606030504020204" pitchFamily="34" charset="0"/>
                <a:cs typeface="Open Sans" panose="020B0606030504020204" pitchFamily="34" charset="0"/>
              </a:rPr>
              <a:t>Physical environment</a:t>
            </a:r>
          </a:p>
          <a:p>
            <a:pPr marL="342900" indent="-342900">
              <a:spcAft>
                <a:spcPts val="600"/>
              </a:spcAft>
              <a:buFont typeface="Arial" panose="020B0604020202020204" pitchFamily="34" charset="0"/>
              <a:buChar char="•"/>
            </a:pPr>
            <a:r>
              <a:rPr lang="en-GB" sz="1900">
                <a:latin typeface="Open Sans" panose="020B0606030504020204" pitchFamily="34" charset="0"/>
                <a:ea typeface="Open Sans" panose="020B0606030504020204" pitchFamily="34" charset="0"/>
                <a:cs typeface="Open Sans" panose="020B0606030504020204" pitchFamily="34" charset="0"/>
              </a:rPr>
              <a:t>Chaplaincy (pupils and staff)</a:t>
            </a:r>
          </a:p>
          <a:p>
            <a:pPr marL="342900" indent="-342900">
              <a:spcAft>
                <a:spcPts val="600"/>
              </a:spcAft>
              <a:buFont typeface="Arial" panose="020B0604020202020204" pitchFamily="34" charset="0"/>
              <a:buChar char="•"/>
            </a:pPr>
            <a:r>
              <a:rPr lang="en-GB" sz="1900">
                <a:latin typeface="Open Sans" panose="020B0606030504020204" pitchFamily="34" charset="0"/>
                <a:ea typeface="Open Sans" panose="020B0606030504020204" pitchFamily="34" charset="0"/>
                <a:cs typeface="Open Sans" panose="020B0606030504020204" pitchFamily="34" charset="0"/>
              </a:rPr>
              <a:t>R(S)HE</a:t>
            </a:r>
          </a:p>
        </p:txBody>
      </p:sp>
      <p:sp>
        <p:nvSpPr>
          <p:cNvPr id="29" name="Oval 28">
            <a:extLst>
              <a:ext uri="{FF2B5EF4-FFF2-40B4-BE49-F238E27FC236}">
                <a16:creationId xmlns:a16="http://schemas.microsoft.com/office/drawing/2014/main" id="{D95C092F-1075-C8D7-BB78-93BB2AB3090E}"/>
              </a:ext>
            </a:extLst>
          </p:cNvPr>
          <p:cNvSpPr/>
          <p:nvPr/>
        </p:nvSpPr>
        <p:spPr>
          <a:xfrm>
            <a:off x="5518997" y="366058"/>
            <a:ext cx="1164770" cy="1175657"/>
          </a:xfrm>
          <a:prstGeom prst="ellipse">
            <a:avLst/>
          </a:prstGeom>
          <a:solidFill>
            <a:schemeClr val="bg1"/>
          </a:solidFill>
          <a:ln>
            <a:solidFill>
              <a:srgbClr val="B576A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a:solidFill>
                  <a:schemeClr val="accent2"/>
                </a:solidFill>
                <a:latin typeface="Lato Light" panose="020F0502020204030203" pitchFamily="34" charset="0"/>
                <a:ea typeface="Lato Light" panose="020F0502020204030203" pitchFamily="34" charset="0"/>
                <a:cs typeface="Lato Light" panose="020F0502020204030203" pitchFamily="34" charset="0"/>
              </a:rPr>
              <a:t>CLM2</a:t>
            </a:r>
          </a:p>
        </p:txBody>
      </p:sp>
      <p:sp>
        <p:nvSpPr>
          <p:cNvPr id="31" name="Oval 30">
            <a:extLst>
              <a:ext uri="{FF2B5EF4-FFF2-40B4-BE49-F238E27FC236}">
                <a16:creationId xmlns:a16="http://schemas.microsoft.com/office/drawing/2014/main" id="{783AC7E8-9AC1-544F-B401-1224878D9652}"/>
              </a:ext>
            </a:extLst>
          </p:cNvPr>
          <p:cNvSpPr/>
          <p:nvPr/>
        </p:nvSpPr>
        <p:spPr>
          <a:xfrm>
            <a:off x="9162654" y="240733"/>
            <a:ext cx="1458684" cy="1447798"/>
          </a:xfrm>
          <a:prstGeom prst="ellipse">
            <a:avLst/>
          </a:prstGeom>
          <a:noFill/>
          <a:ln>
            <a:solidFill>
              <a:srgbClr val="8652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32" name="Rectangle: Rounded Corners 31">
            <a:extLst>
              <a:ext uri="{FF2B5EF4-FFF2-40B4-BE49-F238E27FC236}">
                <a16:creationId xmlns:a16="http://schemas.microsoft.com/office/drawing/2014/main" id="{10D60C26-28BB-BDD4-5C23-870916C25CE9}"/>
              </a:ext>
            </a:extLst>
          </p:cNvPr>
          <p:cNvSpPr/>
          <p:nvPr/>
        </p:nvSpPr>
        <p:spPr>
          <a:xfrm>
            <a:off x="8050797" y="964633"/>
            <a:ext cx="3677073" cy="5169467"/>
          </a:xfrm>
          <a:prstGeom prst="roundRect">
            <a:avLst>
              <a:gd name="adj" fmla="val 8896"/>
            </a:avLst>
          </a:prstGeom>
          <a:solidFill>
            <a:srgbClr val="865293"/>
          </a:solidFill>
          <a:ln>
            <a:solidFill>
              <a:srgbClr val="B576A5"/>
            </a:solid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t" anchorCtr="0"/>
          <a:lstStyle/>
          <a:p>
            <a:pPr algn="ctr"/>
            <a:endParaRPr lang="en-GB" sz="2000">
              <a:latin typeface="Open Sans" panose="020B0606030504020204" pitchFamily="34" charset="0"/>
              <a:ea typeface="Open Sans" panose="020B0606030504020204" pitchFamily="34" charset="0"/>
              <a:cs typeface="Open Sans" panose="020B0606030504020204" pitchFamily="34" charset="0"/>
            </a:endParaRPr>
          </a:p>
          <a:p>
            <a:pPr marL="342900" indent="-342900">
              <a:spcBef>
                <a:spcPts val="1200"/>
              </a:spcBef>
              <a:spcAft>
                <a:spcPts val="600"/>
              </a:spcAft>
              <a:buFont typeface="Arial" panose="020B0604020202020204" pitchFamily="34" charset="0"/>
              <a:buChar char="•"/>
            </a:pPr>
            <a:r>
              <a:rPr lang="en-GB" sz="1900" dirty="0">
                <a:latin typeface="Open Sans"/>
                <a:ea typeface="Open Sans"/>
                <a:cs typeface="Open Sans"/>
              </a:rPr>
              <a:t>CLM in school policy</a:t>
            </a:r>
          </a:p>
          <a:p>
            <a:pPr marL="342900" indent="-342900">
              <a:spcAft>
                <a:spcPts val="600"/>
              </a:spcAft>
              <a:buFont typeface="Arial" panose="020B0604020202020204" pitchFamily="34" charset="0"/>
              <a:buChar char="•"/>
            </a:pPr>
            <a:r>
              <a:rPr lang="en-GB" sz="1900" dirty="0">
                <a:latin typeface="Open Sans"/>
                <a:ea typeface="Open Sans"/>
                <a:cs typeface="Open Sans"/>
              </a:rPr>
              <a:t>Engagement with diocese, including parish</a:t>
            </a:r>
          </a:p>
          <a:p>
            <a:pPr marL="342900" indent="-342900">
              <a:spcAft>
                <a:spcPts val="600"/>
              </a:spcAft>
              <a:buFont typeface="Arial" panose="020B0604020202020204" pitchFamily="34" charset="0"/>
              <a:buChar char="•"/>
            </a:pPr>
            <a:r>
              <a:rPr lang="en-GB" sz="1900" dirty="0">
                <a:latin typeface="Open Sans"/>
                <a:ea typeface="Open Sans"/>
                <a:cs typeface="Open Sans"/>
              </a:rPr>
              <a:t>Partnership with parents</a:t>
            </a:r>
          </a:p>
          <a:p>
            <a:pPr marL="342900" indent="-342900">
              <a:spcAft>
                <a:spcPts val="600"/>
              </a:spcAft>
              <a:buFont typeface="Arial" panose="020B0604020202020204" pitchFamily="34" charset="0"/>
              <a:buChar char="•"/>
            </a:pPr>
            <a:r>
              <a:rPr lang="en-GB" sz="1900" dirty="0">
                <a:latin typeface="Open Sans"/>
                <a:ea typeface="Open Sans"/>
                <a:cs typeface="Open Sans"/>
              </a:rPr>
              <a:t>Commitment to CST</a:t>
            </a:r>
          </a:p>
          <a:p>
            <a:pPr marL="342900" indent="-342900">
              <a:spcAft>
                <a:spcPts val="600"/>
              </a:spcAft>
              <a:buFont typeface="Arial" panose="020B0604020202020204" pitchFamily="34" charset="0"/>
              <a:buChar char="•"/>
            </a:pPr>
            <a:r>
              <a:rPr lang="en-GB" sz="1900" dirty="0">
                <a:latin typeface="Open Sans"/>
                <a:ea typeface="Open Sans"/>
                <a:cs typeface="Open Sans"/>
              </a:rPr>
              <a:t>Respect for the rights &amp; dignities of employees</a:t>
            </a:r>
          </a:p>
          <a:p>
            <a:pPr marL="342900" indent="-342900">
              <a:spcAft>
                <a:spcPts val="600"/>
              </a:spcAft>
              <a:buFont typeface="Arial" panose="020B0604020202020204" pitchFamily="34" charset="0"/>
              <a:buChar char="•"/>
            </a:pPr>
            <a:r>
              <a:rPr lang="en-GB" sz="1900" dirty="0">
                <a:solidFill>
                  <a:schemeClr val="tx1"/>
                </a:solidFill>
                <a:highlight>
                  <a:srgbClr val="FFFF00"/>
                </a:highlight>
                <a:latin typeface="Open Sans"/>
                <a:ea typeface="Open Sans"/>
                <a:cs typeface="Open Sans"/>
              </a:rPr>
              <a:t>Catholic curriculum</a:t>
            </a:r>
            <a:endParaRPr lang="en-GB" sz="1900">
              <a:solidFill>
                <a:schemeClr val="tx1"/>
              </a:solidFill>
              <a:highlight>
                <a:srgbClr val="FFFF00"/>
              </a:highlight>
              <a:latin typeface="Open Sans"/>
              <a:ea typeface="Open Sans"/>
              <a:cs typeface="Open Sans"/>
            </a:endParaRPr>
          </a:p>
          <a:p>
            <a:pPr marL="342900" indent="-342900">
              <a:spcAft>
                <a:spcPts val="600"/>
              </a:spcAft>
              <a:buFont typeface="Arial" panose="020B0604020202020204" pitchFamily="34" charset="0"/>
              <a:buChar char="•"/>
            </a:pPr>
            <a:r>
              <a:rPr lang="en-GB" sz="1900" dirty="0">
                <a:latin typeface="Open Sans"/>
                <a:ea typeface="Open Sans"/>
                <a:cs typeface="Open Sans"/>
              </a:rPr>
              <a:t>Governors’ ambition</a:t>
            </a:r>
          </a:p>
          <a:p>
            <a:pPr marL="342900" indent="-342900">
              <a:spcAft>
                <a:spcPts val="600"/>
              </a:spcAft>
              <a:buFont typeface="Arial" panose="020B0604020202020204" pitchFamily="34" charset="0"/>
              <a:buChar char="•"/>
            </a:pPr>
            <a:r>
              <a:rPr lang="en-GB" sz="1900" dirty="0">
                <a:solidFill>
                  <a:schemeClr val="tx1"/>
                </a:solidFill>
                <a:highlight>
                  <a:srgbClr val="FFFF00"/>
                </a:highlight>
                <a:latin typeface="Open Sans"/>
                <a:ea typeface="Open Sans"/>
                <a:cs typeface="Open Sans"/>
              </a:rPr>
              <a:t>Self and pupil evaluation</a:t>
            </a:r>
          </a:p>
          <a:p>
            <a:pPr marL="342900" indent="-342900">
              <a:spcAft>
                <a:spcPts val="600"/>
              </a:spcAft>
              <a:buFont typeface="Arial" panose="020B0604020202020204" pitchFamily="34" charset="0"/>
              <a:buChar char="•"/>
            </a:pPr>
            <a:r>
              <a:rPr lang="en-GB" sz="1900" dirty="0">
                <a:latin typeface="Open Sans"/>
                <a:ea typeface="Open Sans"/>
                <a:cs typeface="Open Sans"/>
              </a:rPr>
              <a:t>CPD and induction of new staff</a:t>
            </a:r>
          </a:p>
        </p:txBody>
      </p:sp>
      <p:sp>
        <p:nvSpPr>
          <p:cNvPr id="33" name="Oval 32">
            <a:extLst>
              <a:ext uri="{FF2B5EF4-FFF2-40B4-BE49-F238E27FC236}">
                <a16:creationId xmlns:a16="http://schemas.microsoft.com/office/drawing/2014/main" id="{AD061148-5559-C65E-7EF9-8CB030843757}"/>
              </a:ext>
            </a:extLst>
          </p:cNvPr>
          <p:cNvSpPr/>
          <p:nvPr/>
        </p:nvSpPr>
        <p:spPr>
          <a:xfrm>
            <a:off x="9312332" y="376804"/>
            <a:ext cx="1164770" cy="1175657"/>
          </a:xfrm>
          <a:prstGeom prst="ellipse">
            <a:avLst/>
          </a:prstGeom>
          <a:solidFill>
            <a:schemeClr val="bg1"/>
          </a:solidFill>
          <a:ln>
            <a:solidFill>
              <a:srgbClr val="865293"/>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a:solidFill>
                  <a:schemeClr val="accent2"/>
                </a:solidFill>
                <a:latin typeface="Lato Light" panose="020F0502020204030203" pitchFamily="34" charset="0"/>
                <a:ea typeface="Lato Light" panose="020F0502020204030203" pitchFamily="34" charset="0"/>
                <a:cs typeface="Lato Light" panose="020F0502020204030203" pitchFamily="34" charset="0"/>
              </a:rPr>
              <a:t>CLM3</a:t>
            </a:r>
          </a:p>
        </p:txBody>
      </p:sp>
      <p:sp>
        <p:nvSpPr>
          <p:cNvPr id="10" name="Arrow: Left-Right 9">
            <a:extLst>
              <a:ext uri="{FF2B5EF4-FFF2-40B4-BE49-F238E27FC236}">
                <a16:creationId xmlns:a16="http://schemas.microsoft.com/office/drawing/2014/main" id="{D6E4E49C-A3BE-E73B-9DFB-33DF5E21FC74}"/>
              </a:ext>
            </a:extLst>
          </p:cNvPr>
          <p:cNvSpPr/>
          <p:nvPr/>
        </p:nvSpPr>
        <p:spPr>
          <a:xfrm>
            <a:off x="909764" y="5562600"/>
            <a:ext cx="10372471" cy="1065414"/>
          </a:xfrm>
          <a:prstGeom prst="leftRightArrow">
            <a:avLst/>
          </a:prstGeom>
        </p:spPr>
        <p:style>
          <a:lnRef idx="2">
            <a:schemeClr val="lt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nchor="ctr" anchorCtr="0"/>
          <a:lstStyle/>
          <a:p>
            <a:pPr algn="ctr"/>
            <a:r>
              <a:rPr lang="en-GB" sz="2400">
                <a:solidFill>
                  <a:schemeClr val="accent2"/>
                </a:solidFill>
                <a:latin typeface="Lato Light" panose="020F0502020204030203" pitchFamily="34" charset="0"/>
                <a:ea typeface="Lato Light" panose="020F0502020204030203" pitchFamily="34" charset="0"/>
                <a:cs typeface="Lato Light" panose="020F0502020204030203" pitchFamily="34" charset="0"/>
              </a:rPr>
              <a:t>Catholic life and mission</a:t>
            </a:r>
            <a:endParaRPr lang="en-US" sz="2400">
              <a:solidFill>
                <a:schemeClr val="accent2"/>
              </a:solidFill>
              <a:latin typeface="Lato Light" panose="020F0502020204030203" pitchFamily="34" charset="0"/>
              <a:ea typeface="Lato Light" panose="020F0502020204030203" pitchFamily="34" charset="0"/>
              <a:cs typeface="Lato Light" panose="020F0502020204030203" pitchFamily="34" charset="0"/>
            </a:endParaRPr>
          </a:p>
        </p:txBody>
      </p:sp>
    </p:spTree>
    <p:extLst>
      <p:ext uri="{BB962C8B-B14F-4D97-AF65-F5344CB8AC3E}">
        <p14:creationId xmlns:p14="http://schemas.microsoft.com/office/powerpoint/2010/main" val="3000486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bg/>
                                          </p:spTgt>
                                        </p:tgtEl>
                                        <p:attrNameLst>
                                          <p:attrName>style.visibility</p:attrName>
                                        </p:attrNameLst>
                                      </p:cBhvr>
                                      <p:to>
                                        <p:strVal val="visible"/>
                                      </p:to>
                                    </p:set>
                                    <p:animEffect transition="in" filter="fade">
                                      <p:cBhvr>
                                        <p:cTn id="13" dur="500"/>
                                        <p:tgtEl>
                                          <p:spTgt spid="9">
                                            <p:bg/>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
                                            <p:txEl>
                                              <p:pRg st="1" end="1"/>
                                            </p:txEl>
                                          </p:spTgt>
                                        </p:tgtEl>
                                        <p:attrNameLst>
                                          <p:attrName>style.visibility</p:attrName>
                                        </p:attrNameLst>
                                      </p:cBhvr>
                                      <p:to>
                                        <p:strVal val="visible"/>
                                      </p:to>
                                    </p:set>
                                    <p:animEffect transition="in" filter="fade">
                                      <p:cBhvr>
                                        <p:cTn id="18" dur="500"/>
                                        <p:tgtEl>
                                          <p:spTgt spid="9">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xEl>
                                              <p:pRg st="2" end="2"/>
                                            </p:txEl>
                                          </p:spTgt>
                                        </p:tgtEl>
                                        <p:attrNameLst>
                                          <p:attrName>style.visibility</p:attrName>
                                        </p:attrNameLst>
                                      </p:cBhvr>
                                      <p:to>
                                        <p:strVal val="visible"/>
                                      </p:to>
                                    </p:set>
                                    <p:animEffect transition="in" filter="fade">
                                      <p:cBhvr>
                                        <p:cTn id="23" dur="500"/>
                                        <p:tgtEl>
                                          <p:spTgt spid="9">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
                                            <p:txEl>
                                              <p:pRg st="3" end="3"/>
                                            </p:txEl>
                                          </p:spTgt>
                                        </p:tgtEl>
                                        <p:attrNameLst>
                                          <p:attrName>style.visibility</p:attrName>
                                        </p:attrNameLst>
                                      </p:cBhvr>
                                      <p:to>
                                        <p:strVal val="visible"/>
                                      </p:to>
                                    </p:set>
                                    <p:animEffect transition="in" filter="fade">
                                      <p:cBhvr>
                                        <p:cTn id="28" dur="500"/>
                                        <p:tgtEl>
                                          <p:spTgt spid="9">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9">
                                            <p:txEl>
                                              <p:pRg st="4" end="4"/>
                                            </p:txEl>
                                          </p:spTgt>
                                        </p:tgtEl>
                                        <p:attrNameLst>
                                          <p:attrName>style.visibility</p:attrName>
                                        </p:attrNameLst>
                                      </p:cBhvr>
                                      <p:to>
                                        <p:strVal val="visible"/>
                                      </p:to>
                                    </p:set>
                                    <p:animEffect transition="in" filter="fade">
                                      <p:cBhvr>
                                        <p:cTn id="33" dur="500"/>
                                        <p:tgtEl>
                                          <p:spTgt spid="9">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9">
                                            <p:txEl>
                                              <p:pRg st="5" end="5"/>
                                            </p:txEl>
                                          </p:spTgt>
                                        </p:tgtEl>
                                        <p:attrNameLst>
                                          <p:attrName>style.visibility</p:attrName>
                                        </p:attrNameLst>
                                      </p:cBhvr>
                                      <p:to>
                                        <p:strVal val="visible"/>
                                      </p:to>
                                    </p:set>
                                    <p:animEffect transition="in" filter="fade">
                                      <p:cBhvr>
                                        <p:cTn id="38" dur="500"/>
                                        <p:tgtEl>
                                          <p:spTgt spid="9">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9">
                                            <p:txEl>
                                              <p:pRg st="6" end="6"/>
                                            </p:txEl>
                                          </p:spTgt>
                                        </p:tgtEl>
                                        <p:attrNameLst>
                                          <p:attrName>style.visibility</p:attrName>
                                        </p:attrNameLst>
                                      </p:cBhvr>
                                      <p:to>
                                        <p:strVal val="visible"/>
                                      </p:to>
                                    </p:set>
                                    <p:animEffect transition="in" filter="fade">
                                      <p:cBhvr>
                                        <p:cTn id="43" dur="500"/>
                                        <p:tgtEl>
                                          <p:spTgt spid="9">
                                            <p:txEl>
                                              <p:pRg st="6" end="6"/>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fade">
                                      <p:cBhvr>
                                        <p:cTn id="48" dur="500"/>
                                        <p:tgtEl>
                                          <p:spTgt spid="25"/>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fade">
                                      <p:cBhvr>
                                        <p:cTn id="51" dur="500"/>
                                        <p:tgtEl>
                                          <p:spTgt spid="29"/>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6">
                                            <p:bg/>
                                          </p:spTgt>
                                        </p:tgtEl>
                                        <p:attrNameLst>
                                          <p:attrName>style.visibility</p:attrName>
                                        </p:attrNameLst>
                                      </p:cBhvr>
                                      <p:to>
                                        <p:strVal val="visible"/>
                                      </p:to>
                                    </p:set>
                                    <p:animEffect transition="in" filter="fade">
                                      <p:cBhvr>
                                        <p:cTn id="54" dur="500"/>
                                        <p:tgtEl>
                                          <p:spTgt spid="26">
                                            <p:bg/>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6">
                                            <p:txEl>
                                              <p:pRg st="1" end="1"/>
                                            </p:txEl>
                                          </p:spTgt>
                                        </p:tgtEl>
                                        <p:attrNameLst>
                                          <p:attrName>style.visibility</p:attrName>
                                        </p:attrNameLst>
                                      </p:cBhvr>
                                      <p:to>
                                        <p:strVal val="visible"/>
                                      </p:to>
                                    </p:set>
                                    <p:animEffect transition="in" filter="fade">
                                      <p:cBhvr>
                                        <p:cTn id="59" dur="500"/>
                                        <p:tgtEl>
                                          <p:spTgt spid="26">
                                            <p:txEl>
                                              <p:pRg st="1" end="1"/>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26">
                                            <p:txEl>
                                              <p:pRg st="2" end="2"/>
                                            </p:txEl>
                                          </p:spTgt>
                                        </p:tgtEl>
                                        <p:attrNameLst>
                                          <p:attrName>style.visibility</p:attrName>
                                        </p:attrNameLst>
                                      </p:cBhvr>
                                      <p:to>
                                        <p:strVal val="visible"/>
                                      </p:to>
                                    </p:set>
                                    <p:animEffect transition="in" filter="fade">
                                      <p:cBhvr>
                                        <p:cTn id="64" dur="500"/>
                                        <p:tgtEl>
                                          <p:spTgt spid="26">
                                            <p:txEl>
                                              <p:pRg st="2" end="2"/>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26">
                                            <p:txEl>
                                              <p:pRg st="3" end="3"/>
                                            </p:txEl>
                                          </p:spTgt>
                                        </p:tgtEl>
                                        <p:attrNameLst>
                                          <p:attrName>style.visibility</p:attrName>
                                        </p:attrNameLst>
                                      </p:cBhvr>
                                      <p:to>
                                        <p:strVal val="visible"/>
                                      </p:to>
                                    </p:set>
                                    <p:animEffect transition="in" filter="fade">
                                      <p:cBhvr>
                                        <p:cTn id="69" dur="500"/>
                                        <p:tgtEl>
                                          <p:spTgt spid="26">
                                            <p:txEl>
                                              <p:pRg st="3" end="3"/>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26">
                                            <p:txEl>
                                              <p:pRg st="4" end="4"/>
                                            </p:txEl>
                                          </p:spTgt>
                                        </p:tgtEl>
                                        <p:attrNameLst>
                                          <p:attrName>style.visibility</p:attrName>
                                        </p:attrNameLst>
                                      </p:cBhvr>
                                      <p:to>
                                        <p:strVal val="visible"/>
                                      </p:to>
                                    </p:set>
                                    <p:animEffect transition="in" filter="fade">
                                      <p:cBhvr>
                                        <p:cTn id="74" dur="500"/>
                                        <p:tgtEl>
                                          <p:spTgt spid="26">
                                            <p:txEl>
                                              <p:pRg st="4" end="4"/>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26">
                                            <p:txEl>
                                              <p:pRg st="5" end="5"/>
                                            </p:txEl>
                                          </p:spTgt>
                                        </p:tgtEl>
                                        <p:attrNameLst>
                                          <p:attrName>style.visibility</p:attrName>
                                        </p:attrNameLst>
                                      </p:cBhvr>
                                      <p:to>
                                        <p:strVal val="visible"/>
                                      </p:to>
                                    </p:set>
                                    <p:animEffect transition="in" filter="fade">
                                      <p:cBhvr>
                                        <p:cTn id="79" dur="500"/>
                                        <p:tgtEl>
                                          <p:spTgt spid="26">
                                            <p:txEl>
                                              <p:pRg st="5" end="5"/>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26">
                                            <p:txEl>
                                              <p:pRg st="6" end="6"/>
                                            </p:txEl>
                                          </p:spTgt>
                                        </p:tgtEl>
                                        <p:attrNameLst>
                                          <p:attrName>style.visibility</p:attrName>
                                        </p:attrNameLst>
                                      </p:cBhvr>
                                      <p:to>
                                        <p:strVal val="visible"/>
                                      </p:to>
                                    </p:set>
                                    <p:animEffect transition="in" filter="fade">
                                      <p:cBhvr>
                                        <p:cTn id="84" dur="500"/>
                                        <p:tgtEl>
                                          <p:spTgt spid="26">
                                            <p:txEl>
                                              <p:pRg st="6" end="6"/>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26">
                                            <p:txEl>
                                              <p:pRg st="7" end="7"/>
                                            </p:txEl>
                                          </p:spTgt>
                                        </p:tgtEl>
                                        <p:attrNameLst>
                                          <p:attrName>style.visibility</p:attrName>
                                        </p:attrNameLst>
                                      </p:cBhvr>
                                      <p:to>
                                        <p:strVal val="visible"/>
                                      </p:to>
                                    </p:set>
                                    <p:animEffect transition="in" filter="fade">
                                      <p:cBhvr>
                                        <p:cTn id="89" dur="500"/>
                                        <p:tgtEl>
                                          <p:spTgt spid="26">
                                            <p:txEl>
                                              <p:pRg st="7" end="7"/>
                                            </p:txEl>
                                          </p:spTgt>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26">
                                            <p:txEl>
                                              <p:pRg st="8" end="8"/>
                                            </p:txEl>
                                          </p:spTgt>
                                        </p:tgtEl>
                                        <p:attrNameLst>
                                          <p:attrName>style.visibility</p:attrName>
                                        </p:attrNameLst>
                                      </p:cBhvr>
                                      <p:to>
                                        <p:strVal val="visible"/>
                                      </p:to>
                                    </p:set>
                                    <p:animEffect transition="in" filter="fade">
                                      <p:cBhvr>
                                        <p:cTn id="94" dur="500"/>
                                        <p:tgtEl>
                                          <p:spTgt spid="26">
                                            <p:txEl>
                                              <p:pRg st="8" end="8"/>
                                            </p:txEl>
                                          </p:spTgt>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grpId="0" nodeType="click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fade">
                                      <p:cBhvr>
                                        <p:cTn id="99" dur="500"/>
                                        <p:tgtEl>
                                          <p:spTgt spid="31"/>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500"/>
                                        <p:tgtEl>
                                          <p:spTgt spid="33"/>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32">
                                            <p:bg/>
                                          </p:spTgt>
                                        </p:tgtEl>
                                        <p:attrNameLst>
                                          <p:attrName>style.visibility</p:attrName>
                                        </p:attrNameLst>
                                      </p:cBhvr>
                                      <p:to>
                                        <p:strVal val="visible"/>
                                      </p:to>
                                    </p:set>
                                    <p:animEffect transition="in" filter="fade">
                                      <p:cBhvr>
                                        <p:cTn id="105" dur="500"/>
                                        <p:tgtEl>
                                          <p:spTgt spid="32">
                                            <p:bg/>
                                          </p:spTgt>
                                        </p:tgtEl>
                                      </p:cBhvr>
                                    </p:animEffect>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grpId="0" nodeType="clickEffect">
                                  <p:stCondLst>
                                    <p:cond delay="0"/>
                                  </p:stCondLst>
                                  <p:childTnLst>
                                    <p:set>
                                      <p:cBhvr>
                                        <p:cTn id="109" dur="1" fill="hold">
                                          <p:stCondLst>
                                            <p:cond delay="0"/>
                                          </p:stCondLst>
                                        </p:cTn>
                                        <p:tgtEl>
                                          <p:spTgt spid="32">
                                            <p:txEl>
                                              <p:pRg st="1" end="1"/>
                                            </p:txEl>
                                          </p:spTgt>
                                        </p:tgtEl>
                                        <p:attrNameLst>
                                          <p:attrName>style.visibility</p:attrName>
                                        </p:attrNameLst>
                                      </p:cBhvr>
                                      <p:to>
                                        <p:strVal val="visible"/>
                                      </p:to>
                                    </p:set>
                                    <p:animEffect transition="in" filter="fade">
                                      <p:cBhvr>
                                        <p:cTn id="110" dur="500"/>
                                        <p:tgtEl>
                                          <p:spTgt spid="32">
                                            <p:txEl>
                                              <p:pRg st="1" end="1"/>
                                            </p:txEl>
                                          </p:spTgt>
                                        </p:tgtEl>
                                      </p:cBhvr>
                                    </p:animEffect>
                                  </p:childTnLst>
                                </p:cTn>
                              </p:par>
                            </p:childTnLst>
                          </p:cTn>
                        </p:par>
                      </p:childTnLst>
                    </p:cTn>
                  </p:par>
                  <p:par>
                    <p:cTn id="111" fill="hold">
                      <p:stCondLst>
                        <p:cond delay="indefinite"/>
                      </p:stCondLst>
                      <p:childTnLst>
                        <p:par>
                          <p:cTn id="112" fill="hold">
                            <p:stCondLst>
                              <p:cond delay="0"/>
                            </p:stCondLst>
                            <p:childTnLst>
                              <p:par>
                                <p:cTn id="113" presetID="10" presetClass="entr" presetSubtype="0" fill="hold" grpId="0" nodeType="clickEffect">
                                  <p:stCondLst>
                                    <p:cond delay="0"/>
                                  </p:stCondLst>
                                  <p:childTnLst>
                                    <p:set>
                                      <p:cBhvr>
                                        <p:cTn id="114" dur="1" fill="hold">
                                          <p:stCondLst>
                                            <p:cond delay="0"/>
                                          </p:stCondLst>
                                        </p:cTn>
                                        <p:tgtEl>
                                          <p:spTgt spid="32">
                                            <p:txEl>
                                              <p:pRg st="2" end="2"/>
                                            </p:txEl>
                                          </p:spTgt>
                                        </p:tgtEl>
                                        <p:attrNameLst>
                                          <p:attrName>style.visibility</p:attrName>
                                        </p:attrNameLst>
                                      </p:cBhvr>
                                      <p:to>
                                        <p:strVal val="visible"/>
                                      </p:to>
                                    </p:set>
                                    <p:animEffect transition="in" filter="fade">
                                      <p:cBhvr>
                                        <p:cTn id="115" dur="500"/>
                                        <p:tgtEl>
                                          <p:spTgt spid="32">
                                            <p:txEl>
                                              <p:pRg st="2" end="2"/>
                                            </p:txEl>
                                          </p:spTgt>
                                        </p:tgtEl>
                                      </p:cBhvr>
                                    </p:animEffect>
                                  </p:childTnLst>
                                </p:cTn>
                              </p:par>
                            </p:childTnLst>
                          </p:cTn>
                        </p:par>
                      </p:childTnLst>
                    </p:cTn>
                  </p:par>
                  <p:par>
                    <p:cTn id="116" fill="hold">
                      <p:stCondLst>
                        <p:cond delay="indefinite"/>
                      </p:stCondLst>
                      <p:childTnLst>
                        <p:par>
                          <p:cTn id="117" fill="hold">
                            <p:stCondLst>
                              <p:cond delay="0"/>
                            </p:stCondLst>
                            <p:childTnLst>
                              <p:par>
                                <p:cTn id="118" presetID="10" presetClass="entr" presetSubtype="0" fill="hold" grpId="0" nodeType="clickEffect">
                                  <p:stCondLst>
                                    <p:cond delay="0"/>
                                  </p:stCondLst>
                                  <p:childTnLst>
                                    <p:set>
                                      <p:cBhvr>
                                        <p:cTn id="119" dur="1" fill="hold">
                                          <p:stCondLst>
                                            <p:cond delay="0"/>
                                          </p:stCondLst>
                                        </p:cTn>
                                        <p:tgtEl>
                                          <p:spTgt spid="32">
                                            <p:txEl>
                                              <p:pRg st="3" end="3"/>
                                            </p:txEl>
                                          </p:spTgt>
                                        </p:tgtEl>
                                        <p:attrNameLst>
                                          <p:attrName>style.visibility</p:attrName>
                                        </p:attrNameLst>
                                      </p:cBhvr>
                                      <p:to>
                                        <p:strVal val="visible"/>
                                      </p:to>
                                    </p:set>
                                    <p:animEffect transition="in" filter="fade">
                                      <p:cBhvr>
                                        <p:cTn id="120" dur="500"/>
                                        <p:tgtEl>
                                          <p:spTgt spid="32">
                                            <p:txEl>
                                              <p:pRg st="3" end="3"/>
                                            </p:txEl>
                                          </p:spTgt>
                                        </p:tgtEl>
                                      </p:cBhvr>
                                    </p:animEffect>
                                  </p:childTnLst>
                                </p:cTn>
                              </p:par>
                            </p:childTnLst>
                          </p:cTn>
                        </p:par>
                      </p:childTnLst>
                    </p:cTn>
                  </p:par>
                  <p:par>
                    <p:cTn id="121" fill="hold">
                      <p:stCondLst>
                        <p:cond delay="indefinite"/>
                      </p:stCondLst>
                      <p:childTnLst>
                        <p:par>
                          <p:cTn id="122" fill="hold">
                            <p:stCondLst>
                              <p:cond delay="0"/>
                            </p:stCondLst>
                            <p:childTnLst>
                              <p:par>
                                <p:cTn id="123" presetID="10" presetClass="entr" presetSubtype="0" fill="hold" grpId="0" nodeType="clickEffect">
                                  <p:stCondLst>
                                    <p:cond delay="0"/>
                                  </p:stCondLst>
                                  <p:childTnLst>
                                    <p:set>
                                      <p:cBhvr>
                                        <p:cTn id="124" dur="1" fill="hold">
                                          <p:stCondLst>
                                            <p:cond delay="0"/>
                                          </p:stCondLst>
                                        </p:cTn>
                                        <p:tgtEl>
                                          <p:spTgt spid="32">
                                            <p:txEl>
                                              <p:pRg st="4" end="4"/>
                                            </p:txEl>
                                          </p:spTgt>
                                        </p:tgtEl>
                                        <p:attrNameLst>
                                          <p:attrName>style.visibility</p:attrName>
                                        </p:attrNameLst>
                                      </p:cBhvr>
                                      <p:to>
                                        <p:strVal val="visible"/>
                                      </p:to>
                                    </p:set>
                                    <p:animEffect transition="in" filter="fade">
                                      <p:cBhvr>
                                        <p:cTn id="125" dur="500"/>
                                        <p:tgtEl>
                                          <p:spTgt spid="32">
                                            <p:txEl>
                                              <p:pRg st="4" end="4"/>
                                            </p:txEl>
                                          </p:spTgt>
                                        </p:tgtEl>
                                      </p:cBhvr>
                                    </p:animEffect>
                                  </p:childTnLst>
                                </p:cTn>
                              </p:par>
                            </p:childTnLst>
                          </p:cTn>
                        </p:par>
                      </p:childTnLst>
                    </p:cTn>
                  </p:par>
                  <p:par>
                    <p:cTn id="126" fill="hold">
                      <p:stCondLst>
                        <p:cond delay="indefinite"/>
                      </p:stCondLst>
                      <p:childTnLst>
                        <p:par>
                          <p:cTn id="127" fill="hold">
                            <p:stCondLst>
                              <p:cond delay="0"/>
                            </p:stCondLst>
                            <p:childTnLst>
                              <p:par>
                                <p:cTn id="128" presetID="10" presetClass="entr" presetSubtype="0" fill="hold" grpId="0" nodeType="clickEffect">
                                  <p:stCondLst>
                                    <p:cond delay="0"/>
                                  </p:stCondLst>
                                  <p:childTnLst>
                                    <p:set>
                                      <p:cBhvr>
                                        <p:cTn id="129" dur="1" fill="hold">
                                          <p:stCondLst>
                                            <p:cond delay="0"/>
                                          </p:stCondLst>
                                        </p:cTn>
                                        <p:tgtEl>
                                          <p:spTgt spid="32">
                                            <p:txEl>
                                              <p:pRg st="5" end="5"/>
                                            </p:txEl>
                                          </p:spTgt>
                                        </p:tgtEl>
                                        <p:attrNameLst>
                                          <p:attrName>style.visibility</p:attrName>
                                        </p:attrNameLst>
                                      </p:cBhvr>
                                      <p:to>
                                        <p:strVal val="visible"/>
                                      </p:to>
                                    </p:set>
                                    <p:animEffect transition="in" filter="fade">
                                      <p:cBhvr>
                                        <p:cTn id="130" dur="500"/>
                                        <p:tgtEl>
                                          <p:spTgt spid="32">
                                            <p:txEl>
                                              <p:pRg st="5" end="5"/>
                                            </p:txEl>
                                          </p:spTgt>
                                        </p:tgtEl>
                                      </p:cBhvr>
                                    </p:animEffect>
                                  </p:childTnLst>
                                </p:cTn>
                              </p:par>
                            </p:childTnLst>
                          </p:cTn>
                        </p:par>
                      </p:childTnLst>
                    </p:cTn>
                  </p:par>
                  <p:par>
                    <p:cTn id="131" fill="hold">
                      <p:stCondLst>
                        <p:cond delay="indefinite"/>
                      </p:stCondLst>
                      <p:childTnLst>
                        <p:par>
                          <p:cTn id="132" fill="hold">
                            <p:stCondLst>
                              <p:cond delay="0"/>
                            </p:stCondLst>
                            <p:childTnLst>
                              <p:par>
                                <p:cTn id="133" presetID="10" presetClass="entr" presetSubtype="0" fill="hold" grpId="0" nodeType="clickEffect">
                                  <p:stCondLst>
                                    <p:cond delay="0"/>
                                  </p:stCondLst>
                                  <p:childTnLst>
                                    <p:set>
                                      <p:cBhvr>
                                        <p:cTn id="134" dur="1" fill="hold">
                                          <p:stCondLst>
                                            <p:cond delay="0"/>
                                          </p:stCondLst>
                                        </p:cTn>
                                        <p:tgtEl>
                                          <p:spTgt spid="32">
                                            <p:txEl>
                                              <p:pRg st="6" end="6"/>
                                            </p:txEl>
                                          </p:spTgt>
                                        </p:tgtEl>
                                        <p:attrNameLst>
                                          <p:attrName>style.visibility</p:attrName>
                                        </p:attrNameLst>
                                      </p:cBhvr>
                                      <p:to>
                                        <p:strVal val="visible"/>
                                      </p:to>
                                    </p:set>
                                    <p:animEffect transition="in" filter="fade">
                                      <p:cBhvr>
                                        <p:cTn id="135" dur="500"/>
                                        <p:tgtEl>
                                          <p:spTgt spid="32">
                                            <p:txEl>
                                              <p:pRg st="6" end="6"/>
                                            </p:txEl>
                                          </p:spTgt>
                                        </p:tgtEl>
                                      </p:cBhvr>
                                    </p:animEffect>
                                  </p:childTnLst>
                                </p:cTn>
                              </p:par>
                            </p:childTnLst>
                          </p:cTn>
                        </p:par>
                      </p:childTnLst>
                    </p:cTn>
                  </p:par>
                  <p:par>
                    <p:cTn id="136" fill="hold">
                      <p:stCondLst>
                        <p:cond delay="indefinite"/>
                      </p:stCondLst>
                      <p:childTnLst>
                        <p:par>
                          <p:cTn id="137" fill="hold">
                            <p:stCondLst>
                              <p:cond delay="0"/>
                            </p:stCondLst>
                            <p:childTnLst>
                              <p:par>
                                <p:cTn id="138" presetID="10" presetClass="entr" presetSubtype="0" fill="hold" grpId="0" nodeType="clickEffect">
                                  <p:stCondLst>
                                    <p:cond delay="0"/>
                                  </p:stCondLst>
                                  <p:childTnLst>
                                    <p:set>
                                      <p:cBhvr>
                                        <p:cTn id="139" dur="1" fill="hold">
                                          <p:stCondLst>
                                            <p:cond delay="0"/>
                                          </p:stCondLst>
                                        </p:cTn>
                                        <p:tgtEl>
                                          <p:spTgt spid="32">
                                            <p:txEl>
                                              <p:pRg st="7" end="7"/>
                                            </p:txEl>
                                          </p:spTgt>
                                        </p:tgtEl>
                                        <p:attrNameLst>
                                          <p:attrName>style.visibility</p:attrName>
                                        </p:attrNameLst>
                                      </p:cBhvr>
                                      <p:to>
                                        <p:strVal val="visible"/>
                                      </p:to>
                                    </p:set>
                                    <p:animEffect transition="in" filter="fade">
                                      <p:cBhvr>
                                        <p:cTn id="140" dur="500"/>
                                        <p:tgtEl>
                                          <p:spTgt spid="32">
                                            <p:txEl>
                                              <p:pRg st="7" end="7"/>
                                            </p:txEl>
                                          </p:spTgt>
                                        </p:tgtEl>
                                      </p:cBhvr>
                                    </p:animEffect>
                                  </p:childTnLst>
                                </p:cTn>
                              </p:par>
                            </p:childTnLst>
                          </p:cTn>
                        </p:par>
                      </p:childTnLst>
                    </p:cTn>
                  </p:par>
                  <p:par>
                    <p:cTn id="141" fill="hold">
                      <p:stCondLst>
                        <p:cond delay="indefinite"/>
                      </p:stCondLst>
                      <p:childTnLst>
                        <p:par>
                          <p:cTn id="142" fill="hold">
                            <p:stCondLst>
                              <p:cond delay="0"/>
                            </p:stCondLst>
                            <p:childTnLst>
                              <p:par>
                                <p:cTn id="143" presetID="10" presetClass="entr" presetSubtype="0" fill="hold" grpId="0" nodeType="clickEffect">
                                  <p:stCondLst>
                                    <p:cond delay="0"/>
                                  </p:stCondLst>
                                  <p:childTnLst>
                                    <p:set>
                                      <p:cBhvr>
                                        <p:cTn id="144" dur="1" fill="hold">
                                          <p:stCondLst>
                                            <p:cond delay="0"/>
                                          </p:stCondLst>
                                        </p:cTn>
                                        <p:tgtEl>
                                          <p:spTgt spid="32">
                                            <p:txEl>
                                              <p:pRg st="8" end="8"/>
                                            </p:txEl>
                                          </p:spTgt>
                                        </p:tgtEl>
                                        <p:attrNameLst>
                                          <p:attrName>style.visibility</p:attrName>
                                        </p:attrNameLst>
                                      </p:cBhvr>
                                      <p:to>
                                        <p:strVal val="visible"/>
                                      </p:to>
                                    </p:set>
                                    <p:animEffect transition="in" filter="fade">
                                      <p:cBhvr>
                                        <p:cTn id="145" dur="500"/>
                                        <p:tgtEl>
                                          <p:spTgt spid="32">
                                            <p:txEl>
                                              <p:pRg st="8" end="8"/>
                                            </p:txEl>
                                          </p:spTgt>
                                        </p:tgtEl>
                                      </p:cBhvr>
                                    </p:animEffect>
                                  </p:childTnLst>
                                </p:cTn>
                              </p:par>
                            </p:childTnLst>
                          </p:cTn>
                        </p:par>
                      </p:childTnLst>
                    </p:cTn>
                  </p:par>
                  <p:par>
                    <p:cTn id="146" fill="hold">
                      <p:stCondLst>
                        <p:cond delay="indefinite"/>
                      </p:stCondLst>
                      <p:childTnLst>
                        <p:par>
                          <p:cTn id="147" fill="hold">
                            <p:stCondLst>
                              <p:cond delay="0"/>
                            </p:stCondLst>
                            <p:childTnLst>
                              <p:par>
                                <p:cTn id="148" presetID="10" presetClass="entr" presetSubtype="0" fill="hold" grpId="0" nodeType="clickEffect">
                                  <p:stCondLst>
                                    <p:cond delay="0"/>
                                  </p:stCondLst>
                                  <p:childTnLst>
                                    <p:set>
                                      <p:cBhvr>
                                        <p:cTn id="149" dur="1" fill="hold">
                                          <p:stCondLst>
                                            <p:cond delay="0"/>
                                          </p:stCondLst>
                                        </p:cTn>
                                        <p:tgtEl>
                                          <p:spTgt spid="32">
                                            <p:txEl>
                                              <p:pRg st="9" end="9"/>
                                            </p:txEl>
                                          </p:spTgt>
                                        </p:tgtEl>
                                        <p:attrNameLst>
                                          <p:attrName>style.visibility</p:attrName>
                                        </p:attrNameLst>
                                      </p:cBhvr>
                                      <p:to>
                                        <p:strVal val="visible"/>
                                      </p:to>
                                    </p:set>
                                    <p:animEffect transition="in" filter="fade">
                                      <p:cBhvr>
                                        <p:cTn id="150" dur="500"/>
                                        <p:tgtEl>
                                          <p:spTgt spid="32">
                                            <p:txEl>
                                              <p:pRg st="9" end="9"/>
                                            </p:txEl>
                                          </p:spTgt>
                                        </p:tgtEl>
                                      </p:cBhvr>
                                    </p:animEffect>
                                  </p:childTnLst>
                                </p:cTn>
                              </p:par>
                            </p:childTnLst>
                          </p:cTn>
                        </p:par>
                      </p:childTnLst>
                    </p:cTn>
                  </p:par>
                  <p:par>
                    <p:cTn id="151" fill="hold">
                      <p:stCondLst>
                        <p:cond delay="indefinite"/>
                      </p:stCondLst>
                      <p:childTnLst>
                        <p:par>
                          <p:cTn id="152" fill="hold">
                            <p:stCondLst>
                              <p:cond delay="0"/>
                            </p:stCondLst>
                            <p:childTnLst>
                              <p:par>
                                <p:cTn id="153" presetID="17" presetClass="entr" presetSubtype="10" fill="hold" grpId="0" nodeType="clickEffect">
                                  <p:stCondLst>
                                    <p:cond delay="0"/>
                                  </p:stCondLst>
                                  <p:childTnLst>
                                    <p:set>
                                      <p:cBhvr>
                                        <p:cTn id="154" dur="1" fill="hold">
                                          <p:stCondLst>
                                            <p:cond delay="0"/>
                                          </p:stCondLst>
                                        </p:cTn>
                                        <p:tgtEl>
                                          <p:spTgt spid="10"/>
                                        </p:tgtEl>
                                        <p:attrNameLst>
                                          <p:attrName>style.visibility</p:attrName>
                                        </p:attrNameLst>
                                      </p:cBhvr>
                                      <p:to>
                                        <p:strVal val="visible"/>
                                      </p:to>
                                    </p:set>
                                    <p:anim calcmode="lin" valueType="num">
                                      <p:cBhvr>
                                        <p:cTn id="155" dur="500" fill="hold"/>
                                        <p:tgtEl>
                                          <p:spTgt spid="10"/>
                                        </p:tgtEl>
                                        <p:attrNameLst>
                                          <p:attrName>ppt_w</p:attrName>
                                        </p:attrNameLst>
                                      </p:cBhvr>
                                      <p:tavLst>
                                        <p:tav tm="0">
                                          <p:val>
                                            <p:fltVal val="0"/>
                                          </p:val>
                                        </p:tav>
                                        <p:tav tm="100000">
                                          <p:val>
                                            <p:strVal val="#ppt_w"/>
                                          </p:val>
                                        </p:tav>
                                      </p:tavLst>
                                    </p:anim>
                                    <p:anim calcmode="lin" valueType="num">
                                      <p:cBhvr>
                                        <p:cTn id="156" dur="5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9" grpId="0" uiExpand="1" build="p" animBg="1"/>
      <p:bldP spid="18" grpId="0" animBg="1"/>
      <p:bldP spid="25" grpId="0" animBg="1"/>
      <p:bldP spid="26" grpId="0" build="p" animBg="1"/>
      <p:bldP spid="29" grpId="0" animBg="1"/>
      <p:bldP spid="31" grpId="0" animBg="1"/>
      <p:bldP spid="32" grpId="0" build="p" animBg="1"/>
      <p:bldP spid="33" grpId="0" animBg="1"/>
      <p:bldP spid="10"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60781E-285F-B67D-FAF8-91D365D8CF9F}"/>
            </a:ext>
          </a:extLst>
        </p:cNvPr>
        <p:cNvGrpSpPr/>
        <p:nvPr/>
      </p:nvGrpSpPr>
      <p:grpSpPr>
        <a:xfrm>
          <a:off x="0" y="0"/>
          <a:ext cx="0" cy="0"/>
          <a:chOff x="0" y="0"/>
          <a:chExt cx="0" cy="0"/>
        </a:xfrm>
      </p:grpSpPr>
      <p:sp>
        <p:nvSpPr>
          <p:cNvPr id="19" name="Oval 18">
            <a:extLst>
              <a:ext uri="{FF2B5EF4-FFF2-40B4-BE49-F238E27FC236}">
                <a16:creationId xmlns:a16="http://schemas.microsoft.com/office/drawing/2014/main" id="{AAD340AB-4CD9-A054-2D56-B9A29A1BAB94}"/>
              </a:ext>
            </a:extLst>
          </p:cNvPr>
          <p:cNvSpPr/>
          <p:nvPr/>
        </p:nvSpPr>
        <p:spPr>
          <a:xfrm>
            <a:off x="1575986" y="229986"/>
            <a:ext cx="1458684" cy="1447798"/>
          </a:xfrm>
          <a:prstGeom prst="ellipse">
            <a:avLst/>
          </a:prstGeom>
          <a:noFill/>
          <a:ln>
            <a:solidFill>
              <a:srgbClr val="582C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Rounded Corners 8">
            <a:extLst>
              <a:ext uri="{FF2B5EF4-FFF2-40B4-BE49-F238E27FC236}">
                <a16:creationId xmlns:a16="http://schemas.microsoft.com/office/drawing/2014/main" id="{9ECF123E-458B-92A4-5DAC-624A9B6D9B87}"/>
              </a:ext>
            </a:extLst>
          </p:cNvPr>
          <p:cNvSpPr/>
          <p:nvPr/>
        </p:nvSpPr>
        <p:spPr>
          <a:xfrm>
            <a:off x="464129" y="953887"/>
            <a:ext cx="3677073" cy="5180213"/>
          </a:xfrm>
          <a:prstGeom prst="roundRect">
            <a:avLst>
              <a:gd name="adj" fmla="val 8896"/>
            </a:avLst>
          </a:prstGeom>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t" anchorCtr="0"/>
          <a:lstStyle/>
          <a:p>
            <a:pPr algn="ctr"/>
            <a:endParaRPr lang="en-GB" sz="2200">
              <a:latin typeface="Open Sans" panose="020B0606030504020204" pitchFamily="34" charset="0"/>
              <a:ea typeface="Open Sans" panose="020B0606030504020204" pitchFamily="34" charset="0"/>
              <a:cs typeface="Open Sans" panose="020B0606030504020204" pitchFamily="34" charset="0"/>
            </a:endParaRPr>
          </a:p>
          <a:p>
            <a:pPr marL="342900" indent="-342900">
              <a:spcBef>
                <a:spcPts val="1200"/>
              </a:spcBef>
              <a:spcAft>
                <a:spcPts val="600"/>
              </a:spcAft>
              <a:buFont typeface="Arial" panose="020B0604020202020204" pitchFamily="34" charset="0"/>
              <a:buChar char="•"/>
            </a:pPr>
            <a:r>
              <a:rPr lang="en-GB" sz="1600" dirty="0">
                <a:latin typeface="Open Sans"/>
                <a:ea typeface="Open Sans"/>
                <a:cs typeface="Open Sans"/>
              </a:rPr>
              <a:t>Development of knowledge, understanding and skills</a:t>
            </a:r>
          </a:p>
          <a:p>
            <a:pPr marL="342900" indent="-342900">
              <a:spcAft>
                <a:spcPts val="600"/>
              </a:spcAft>
              <a:buFont typeface="Arial" panose="020B0604020202020204" pitchFamily="34" charset="0"/>
              <a:buChar char="•"/>
            </a:pPr>
            <a:r>
              <a:rPr lang="en-GB" sz="1600" dirty="0">
                <a:latin typeface="Open Sans"/>
                <a:ea typeface="Open Sans"/>
                <a:cs typeface="Open Sans"/>
              </a:rPr>
              <a:t>Progress (inc. of groups)</a:t>
            </a:r>
          </a:p>
          <a:p>
            <a:pPr marL="342900" indent="-342900">
              <a:spcAft>
                <a:spcPts val="600"/>
              </a:spcAft>
              <a:buFont typeface="Arial" panose="020B0604020202020204" pitchFamily="34" charset="0"/>
              <a:buChar char="•"/>
            </a:pPr>
            <a:r>
              <a:rPr lang="en-GB" sz="1600" dirty="0">
                <a:latin typeface="Open Sans"/>
                <a:ea typeface="Open Sans"/>
                <a:cs typeface="Open Sans"/>
              </a:rPr>
              <a:t>Religious literacy</a:t>
            </a:r>
          </a:p>
          <a:p>
            <a:pPr marL="342900" indent="-342900">
              <a:spcAft>
                <a:spcPts val="600"/>
              </a:spcAft>
              <a:buFont typeface="Arial" panose="020B0604020202020204" pitchFamily="34" charset="0"/>
              <a:buChar char="•"/>
            </a:pPr>
            <a:r>
              <a:rPr lang="en-GB" sz="1600" dirty="0">
                <a:solidFill>
                  <a:schemeClr val="tx1"/>
                </a:solidFill>
                <a:highlight>
                  <a:srgbClr val="FFFF00"/>
                </a:highlight>
                <a:latin typeface="Open Sans"/>
                <a:ea typeface="Open Sans"/>
                <a:cs typeface="Open Sans"/>
              </a:rPr>
              <a:t>Knowledge recall and questions</a:t>
            </a:r>
          </a:p>
          <a:p>
            <a:pPr marL="342900" indent="-342900">
              <a:spcAft>
                <a:spcPts val="600"/>
              </a:spcAft>
              <a:buFont typeface="Arial" panose="020B0604020202020204" pitchFamily="34" charset="0"/>
              <a:buChar char="•"/>
            </a:pPr>
            <a:r>
              <a:rPr lang="en-GB" sz="1600" dirty="0">
                <a:solidFill>
                  <a:schemeClr val="tx1"/>
                </a:solidFill>
                <a:highlight>
                  <a:srgbClr val="FFFF00"/>
                </a:highlight>
                <a:latin typeface="Open Sans"/>
                <a:ea typeface="Open Sans"/>
                <a:cs typeface="Open Sans"/>
              </a:rPr>
              <a:t>Independence and concentration</a:t>
            </a:r>
          </a:p>
          <a:p>
            <a:pPr marL="342900" indent="-342900">
              <a:spcAft>
                <a:spcPts val="600"/>
              </a:spcAft>
              <a:buFont typeface="Arial" panose="020B0604020202020204" pitchFamily="34" charset="0"/>
              <a:buChar char="•"/>
            </a:pPr>
            <a:r>
              <a:rPr lang="en-GB" sz="1600" dirty="0">
                <a:latin typeface="Open Sans"/>
                <a:ea typeface="Open Sans"/>
                <a:cs typeface="Open Sans"/>
              </a:rPr>
              <a:t>Quality of pupil work</a:t>
            </a:r>
          </a:p>
          <a:p>
            <a:pPr marL="342900" indent="-342900">
              <a:spcAft>
                <a:spcPts val="600"/>
              </a:spcAft>
              <a:buFont typeface="Arial" panose="020B0604020202020204" pitchFamily="34" charset="0"/>
              <a:buChar char="•"/>
            </a:pPr>
            <a:r>
              <a:rPr lang="en-GB" sz="1600" dirty="0">
                <a:latin typeface="Open Sans"/>
                <a:ea typeface="Open Sans"/>
                <a:cs typeface="Open Sans"/>
              </a:rPr>
              <a:t>Engagement and enjoyment</a:t>
            </a:r>
          </a:p>
          <a:p>
            <a:pPr marL="342900" indent="-342900">
              <a:spcAft>
                <a:spcPts val="600"/>
              </a:spcAft>
              <a:buFont typeface="Arial" panose="020B0604020202020204" pitchFamily="34" charset="0"/>
              <a:buChar char="•"/>
            </a:pPr>
            <a:r>
              <a:rPr lang="en-GB" sz="1600" dirty="0">
                <a:latin typeface="Open Sans"/>
                <a:ea typeface="Open Sans"/>
                <a:cs typeface="Open Sans"/>
              </a:rPr>
              <a:t>Self-assessment</a:t>
            </a:r>
          </a:p>
          <a:p>
            <a:pPr marL="342900" indent="-342900">
              <a:spcAft>
                <a:spcPts val="600"/>
              </a:spcAft>
              <a:buFont typeface="Arial" panose="020B0604020202020204" pitchFamily="34" charset="0"/>
              <a:buChar char="•"/>
            </a:pPr>
            <a:r>
              <a:rPr lang="en-GB" sz="1600" dirty="0">
                <a:latin typeface="Open Sans"/>
                <a:ea typeface="Open Sans"/>
                <a:cs typeface="Open Sans"/>
              </a:rPr>
              <a:t>Attainment</a:t>
            </a:r>
          </a:p>
        </p:txBody>
      </p:sp>
      <p:sp>
        <p:nvSpPr>
          <p:cNvPr id="18" name="Oval 17">
            <a:extLst>
              <a:ext uri="{FF2B5EF4-FFF2-40B4-BE49-F238E27FC236}">
                <a16:creationId xmlns:a16="http://schemas.microsoft.com/office/drawing/2014/main" id="{F9A3F3F8-F1C6-E691-C3E1-E6D4E7375A93}"/>
              </a:ext>
            </a:extLst>
          </p:cNvPr>
          <p:cNvSpPr/>
          <p:nvPr/>
        </p:nvSpPr>
        <p:spPr>
          <a:xfrm>
            <a:off x="1720280" y="366057"/>
            <a:ext cx="1164770" cy="1175657"/>
          </a:xfrm>
          <a:prstGeom prst="ellipse">
            <a:avLst/>
          </a:prstGeom>
          <a:solidFill>
            <a:schemeClr val="bg1"/>
          </a:solidFill>
          <a:ln>
            <a:solidFill>
              <a:srgbClr val="582C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a:solidFill>
                  <a:schemeClr val="accent2"/>
                </a:solidFill>
                <a:latin typeface="Lato Light" panose="020F0502020204030203" pitchFamily="34" charset="0"/>
                <a:ea typeface="Lato Light" panose="020F0502020204030203" pitchFamily="34" charset="0"/>
                <a:cs typeface="Lato Light" panose="020F0502020204030203" pitchFamily="34" charset="0"/>
              </a:rPr>
              <a:t>RE1</a:t>
            </a:r>
          </a:p>
        </p:txBody>
      </p:sp>
      <p:sp>
        <p:nvSpPr>
          <p:cNvPr id="25" name="Oval 24">
            <a:extLst>
              <a:ext uri="{FF2B5EF4-FFF2-40B4-BE49-F238E27FC236}">
                <a16:creationId xmlns:a16="http://schemas.microsoft.com/office/drawing/2014/main" id="{893B0EE5-F588-F29C-C2CF-7DE6F09B55C7}"/>
              </a:ext>
            </a:extLst>
          </p:cNvPr>
          <p:cNvSpPr/>
          <p:nvPr/>
        </p:nvSpPr>
        <p:spPr>
          <a:xfrm>
            <a:off x="5369319" y="229987"/>
            <a:ext cx="1458684" cy="1447798"/>
          </a:xfrm>
          <a:prstGeom prst="ellipse">
            <a:avLst/>
          </a:prstGeom>
          <a:noFill/>
          <a:ln>
            <a:solidFill>
              <a:srgbClr val="B576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26" name="Rectangle: Rounded Corners 25">
            <a:extLst>
              <a:ext uri="{FF2B5EF4-FFF2-40B4-BE49-F238E27FC236}">
                <a16:creationId xmlns:a16="http://schemas.microsoft.com/office/drawing/2014/main" id="{4EBE3DA9-A0F2-2BD5-1EA7-9D255214F169}"/>
              </a:ext>
            </a:extLst>
          </p:cNvPr>
          <p:cNvSpPr/>
          <p:nvPr/>
        </p:nvSpPr>
        <p:spPr>
          <a:xfrm>
            <a:off x="4257462" y="953887"/>
            <a:ext cx="3677073" cy="5180213"/>
          </a:xfrm>
          <a:prstGeom prst="roundRect">
            <a:avLst>
              <a:gd name="adj" fmla="val 8896"/>
            </a:avLst>
          </a:prstGeom>
          <a:solidFill>
            <a:srgbClr val="B576A5"/>
          </a:solidFill>
          <a:ln>
            <a:solidFill>
              <a:srgbClr val="B576A5"/>
            </a:solid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t" anchorCtr="0"/>
          <a:lstStyle/>
          <a:p>
            <a:pPr algn="ctr"/>
            <a:endParaRPr lang="en-GB" sz="2000" dirty="0">
              <a:highlight>
                <a:srgbClr val="FFFF00"/>
              </a:highlight>
              <a:latin typeface="Open Sans" panose="020B0606030504020204" pitchFamily="34" charset="0"/>
              <a:ea typeface="Open Sans" panose="020B0606030504020204" pitchFamily="34" charset="0"/>
              <a:cs typeface="Open Sans" panose="020B0606030504020204" pitchFamily="34" charset="0"/>
            </a:endParaRPr>
          </a:p>
          <a:p>
            <a:pPr marL="342900" indent="-342900">
              <a:spcBef>
                <a:spcPts val="1200"/>
              </a:spcBef>
              <a:spcAft>
                <a:spcPts val="600"/>
              </a:spcAft>
              <a:buFont typeface="Arial" panose="020B0604020202020204" pitchFamily="34" charset="0"/>
              <a:buChar char="•"/>
            </a:pPr>
            <a:r>
              <a:rPr lang="en-GB" sz="1900" dirty="0">
                <a:solidFill>
                  <a:schemeClr val="tx1"/>
                </a:solidFill>
                <a:highlight>
                  <a:srgbClr val="FFFF00"/>
                </a:highlight>
                <a:latin typeface="Open Sans"/>
                <a:ea typeface="Open Sans"/>
                <a:cs typeface="Open Sans"/>
              </a:rPr>
              <a:t>Subject &amp; pedagogical knowledge</a:t>
            </a:r>
          </a:p>
          <a:p>
            <a:pPr marL="342900" indent="-342900">
              <a:spcAft>
                <a:spcPts val="600"/>
              </a:spcAft>
              <a:buFont typeface="Arial" panose="020B0604020202020204" pitchFamily="34" charset="0"/>
              <a:buChar char="•"/>
            </a:pPr>
            <a:r>
              <a:rPr lang="en-GB" sz="1900" dirty="0">
                <a:latin typeface="Open Sans"/>
                <a:ea typeface="Open Sans"/>
                <a:cs typeface="Open Sans"/>
              </a:rPr>
              <a:t>Expectations</a:t>
            </a:r>
          </a:p>
          <a:p>
            <a:pPr marL="342900" indent="-342900">
              <a:spcAft>
                <a:spcPts val="600"/>
              </a:spcAft>
              <a:buFont typeface="Arial" panose="020B0604020202020204" pitchFamily="34" charset="0"/>
              <a:buChar char="•"/>
            </a:pPr>
            <a:r>
              <a:rPr lang="en-GB" sz="1900" dirty="0">
                <a:latin typeface="Open Sans"/>
                <a:ea typeface="Open Sans"/>
                <a:cs typeface="Open Sans"/>
              </a:rPr>
              <a:t>Planning</a:t>
            </a:r>
          </a:p>
          <a:p>
            <a:pPr marL="342900" indent="-342900">
              <a:spcAft>
                <a:spcPts val="600"/>
              </a:spcAft>
              <a:buFont typeface="Arial" panose="020B0604020202020204" pitchFamily="34" charset="0"/>
              <a:buChar char="•"/>
            </a:pPr>
            <a:r>
              <a:rPr lang="en-GB" sz="1900" dirty="0">
                <a:latin typeface="Open Sans"/>
                <a:ea typeface="Open Sans"/>
                <a:cs typeface="Open Sans"/>
              </a:rPr>
              <a:t>Effective questioning</a:t>
            </a:r>
          </a:p>
          <a:p>
            <a:pPr marL="342900" indent="-342900">
              <a:spcAft>
                <a:spcPts val="600"/>
              </a:spcAft>
              <a:buFont typeface="Arial" panose="020B0604020202020204" pitchFamily="34" charset="0"/>
              <a:buChar char="•"/>
            </a:pPr>
            <a:r>
              <a:rPr lang="en-GB" sz="1900" dirty="0">
                <a:solidFill>
                  <a:schemeClr val="tx1"/>
                </a:solidFill>
                <a:highlight>
                  <a:srgbClr val="FFFF00"/>
                </a:highlight>
                <a:latin typeface="Open Sans"/>
                <a:ea typeface="Open Sans"/>
                <a:cs typeface="Open Sans"/>
              </a:rPr>
              <a:t>Celebration and feedback</a:t>
            </a:r>
          </a:p>
          <a:p>
            <a:pPr marL="342900" indent="-342900">
              <a:spcAft>
                <a:spcPts val="600"/>
              </a:spcAft>
              <a:buFont typeface="Arial" panose="020B0604020202020204" pitchFamily="34" charset="0"/>
              <a:buChar char="•"/>
            </a:pPr>
            <a:r>
              <a:rPr lang="en-GB" sz="1900" dirty="0">
                <a:solidFill>
                  <a:schemeClr val="tx1"/>
                </a:solidFill>
                <a:highlight>
                  <a:srgbClr val="FFFF00"/>
                </a:highlight>
                <a:latin typeface="Open Sans"/>
                <a:ea typeface="Open Sans"/>
                <a:cs typeface="Open Sans"/>
              </a:rPr>
              <a:t>Spiritual and moral development</a:t>
            </a:r>
          </a:p>
          <a:p>
            <a:pPr marL="342900" indent="-342900">
              <a:spcAft>
                <a:spcPts val="600"/>
              </a:spcAft>
              <a:buFont typeface="Arial" panose="020B0604020202020204" pitchFamily="34" charset="0"/>
              <a:buChar char="•"/>
            </a:pPr>
            <a:r>
              <a:rPr lang="en-GB" sz="1900" dirty="0">
                <a:latin typeface="Open Sans"/>
                <a:ea typeface="Open Sans"/>
                <a:cs typeface="Open Sans"/>
              </a:rPr>
              <a:t>Variety and resources</a:t>
            </a:r>
          </a:p>
        </p:txBody>
      </p:sp>
      <p:sp>
        <p:nvSpPr>
          <p:cNvPr id="29" name="Oval 28">
            <a:extLst>
              <a:ext uri="{FF2B5EF4-FFF2-40B4-BE49-F238E27FC236}">
                <a16:creationId xmlns:a16="http://schemas.microsoft.com/office/drawing/2014/main" id="{8D5845EB-44F8-595B-CA75-6A14BE86BC42}"/>
              </a:ext>
            </a:extLst>
          </p:cNvPr>
          <p:cNvSpPr/>
          <p:nvPr/>
        </p:nvSpPr>
        <p:spPr>
          <a:xfrm>
            <a:off x="5518997" y="366058"/>
            <a:ext cx="1164770" cy="1175657"/>
          </a:xfrm>
          <a:prstGeom prst="ellipse">
            <a:avLst/>
          </a:prstGeom>
          <a:solidFill>
            <a:schemeClr val="bg1"/>
          </a:solidFill>
          <a:ln>
            <a:solidFill>
              <a:srgbClr val="B576A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a:solidFill>
                  <a:schemeClr val="accent2"/>
                </a:solidFill>
                <a:latin typeface="Lato Light" panose="020F0502020204030203" pitchFamily="34" charset="0"/>
                <a:ea typeface="Lato Light" panose="020F0502020204030203" pitchFamily="34" charset="0"/>
                <a:cs typeface="Lato Light" panose="020F0502020204030203" pitchFamily="34" charset="0"/>
              </a:rPr>
              <a:t>RE2</a:t>
            </a:r>
          </a:p>
        </p:txBody>
      </p:sp>
      <p:sp>
        <p:nvSpPr>
          <p:cNvPr id="31" name="Oval 30">
            <a:extLst>
              <a:ext uri="{FF2B5EF4-FFF2-40B4-BE49-F238E27FC236}">
                <a16:creationId xmlns:a16="http://schemas.microsoft.com/office/drawing/2014/main" id="{91D26802-CBC3-BFC4-10A2-024DA13A4B35}"/>
              </a:ext>
            </a:extLst>
          </p:cNvPr>
          <p:cNvSpPr/>
          <p:nvPr/>
        </p:nvSpPr>
        <p:spPr>
          <a:xfrm>
            <a:off x="9162654" y="240733"/>
            <a:ext cx="1458684" cy="1447798"/>
          </a:xfrm>
          <a:prstGeom prst="ellipse">
            <a:avLst/>
          </a:prstGeom>
          <a:noFill/>
          <a:ln>
            <a:solidFill>
              <a:srgbClr val="8652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32" name="Rectangle: Rounded Corners 31">
            <a:extLst>
              <a:ext uri="{FF2B5EF4-FFF2-40B4-BE49-F238E27FC236}">
                <a16:creationId xmlns:a16="http://schemas.microsoft.com/office/drawing/2014/main" id="{B0F2B4C2-7E66-63AB-CE20-0EFDD6F33D98}"/>
              </a:ext>
            </a:extLst>
          </p:cNvPr>
          <p:cNvSpPr/>
          <p:nvPr/>
        </p:nvSpPr>
        <p:spPr>
          <a:xfrm>
            <a:off x="8050797" y="964633"/>
            <a:ext cx="3677073" cy="5169467"/>
          </a:xfrm>
          <a:prstGeom prst="roundRect">
            <a:avLst>
              <a:gd name="adj" fmla="val 8896"/>
            </a:avLst>
          </a:prstGeom>
          <a:solidFill>
            <a:srgbClr val="865293"/>
          </a:solidFill>
          <a:ln>
            <a:solidFill>
              <a:srgbClr val="B576A5"/>
            </a:solid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t" anchorCtr="0"/>
          <a:lstStyle/>
          <a:p>
            <a:pPr algn="ctr"/>
            <a:endParaRPr lang="en-GB" sz="2000">
              <a:latin typeface="Open Sans" panose="020B0606030504020204" pitchFamily="34" charset="0"/>
              <a:ea typeface="Open Sans" panose="020B0606030504020204" pitchFamily="34" charset="0"/>
              <a:cs typeface="Open Sans" panose="020B0606030504020204" pitchFamily="34" charset="0"/>
            </a:endParaRPr>
          </a:p>
          <a:p>
            <a:pPr marL="342900" indent="-342900">
              <a:spcBef>
                <a:spcPts val="1200"/>
              </a:spcBef>
              <a:spcAft>
                <a:spcPts val="600"/>
              </a:spcAft>
              <a:buFont typeface="Arial" panose="020B0604020202020204" pitchFamily="34" charset="0"/>
              <a:buChar char="•"/>
            </a:pPr>
            <a:r>
              <a:rPr lang="en-GB" sz="1900" dirty="0">
                <a:solidFill>
                  <a:schemeClr val="tx1"/>
                </a:solidFill>
                <a:highlight>
                  <a:srgbClr val="FFFF00"/>
                </a:highlight>
                <a:latin typeface="Open Sans"/>
                <a:ea typeface="Open Sans"/>
                <a:cs typeface="Open Sans"/>
              </a:rPr>
              <a:t>RED</a:t>
            </a:r>
          </a:p>
          <a:p>
            <a:pPr marL="342900" indent="-342900">
              <a:spcAft>
                <a:spcPts val="600"/>
              </a:spcAft>
              <a:buFont typeface="Arial" panose="020B0604020202020204" pitchFamily="34" charset="0"/>
              <a:buChar char="•"/>
            </a:pPr>
            <a:r>
              <a:rPr lang="en-GB" sz="1900" dirty="0">
                <a:latin typeface="Open Sans"/>
                <a:ea typeface="Open Sans"/>
                <a:cs typeface="Open Sans"/>
              </a:rPr>
              <a:t>Core parity</a:t>
            </a:r>
          </a:p>
          <a:p>
            <a:pPr marL="342900" indent="-342900">
              <a:spcAft>
                <a:spcPts val="600"/>
              </a:spcAft>
              <a:buFont typeface="Arial" panose="020B0604020202020204" pitchFamily="34" charset="0"/>
              <a:buChar char="•"/>
            </a:pPr>
            <a:r>
              <a:rPr lang="en-GB" sz="1900" dirty="0">
                <a:latin typeface="Open Sans"/>
                <a:ea typeface="Open Sans"/>
                <a:cs typeface="Open Sans"/>
              </a:rPr>
              <a:t>CPD</a:t>
            </a:r>
          </a:p>
          <a:p>
            <a:pPr marL="342900" indent="-342900">
              <a:spcAft>
                <a:spcPts val="600"/>
              </a:spcAft>
              <a:buFont typeface="Arial" panose="020B0604020202020204" pitchFamily="34" charset="0"/>
              <a:buChar char="•"/>
            </a:pPr>
            <a:r>
              <a:rPr lang="en-GB" sz="1900" dirty="0">
                <a:latin typeface="Open Sans"/>
                <a:ea typeface="Open Sans"/>
                <a:cs typeface="Open Sans"/>
              </a:rPr>
              <a:t>Subject Leader</a:t>
            </a:r>
          </a:p>
          <a:p>
            <a:pPr marL="342900" indent="-342900">
              <a:spcAft>
                <a:spcPts val="600"/>
              </a:spcAft>
              <a:buFont typeface="Arial" panose="020B0604020202020204" pitchFamily="34" charset="0"/>
              <a:buChar char="•"/>
            </a:pPr>
            <a:r>
              <a:rPr lang="en-GB" sz="1900" dirty="0">
                <a:solidFill>
                  <a:schemeClr val="tx1"/>
                </a:solidFill>
                <a:highlight>
                  <a:srgbClr val="FFFF00"/>
                </a:highlight>
                <a:latin typeface="Open Sans"/>
                <a:ea typeface="Open Sans"/>
                <a:cs typeface="Open Sans"/>
              </a:rPr>
              <a:t>Curriculum design</a:t>
            </a:r>
          </a:p>
          <a:p>
            <a:pPr marL="342900" indent="-342900">
              <a:spcAft>
                <a:spcPts val="600"/>
              </a:spcAft>
              <a:buFont typeface="Arial" panose="020B0604020202020204" pitchFamily="34" charset="0"/>
              <a:buChar char="•"/>
            </a:pPr>
            <a:r>
              <a:rPr lang="en-GB" sz="1900" dirty="0">
                <a:solidFill>
                  <a:schemeClr val="tx1"/>
                </a:solidFill>
                <a:highlight>
                  <a:srgbClr val="FFFF00"/>
                </a:highlight>
                <a:latin typeface="Open Sans"/>
                <a:ea typeface="Open Sans"/>
                <a:cs typeface="Open Sans"/>
              </a:rPr>
              <a:t>Pupils’ needs</a:t>
            </a:r>
          </a:p>
          <a:p>
            <a:pPr marL="342900" indent="-342900">
              <a:spcAft>
                <a:spcPts val="600"/>
              </a:spcAft>
              <a:buFont typeface="Arial" panose="020B0604020202020204" pitchFamily="34" charset="0"/>
              <a:buChar char="•"/>
            </a:pPr>
            <a:r>
              <a:rPr lang="en-GB" sz="1900" dirty="0">
                <a:latin typeface="Open Sans"/>
                <a:ea typeface="Open Sans"/>
                <a:cs typeface="Open Sans"/>
              </a:rPr>
              <a:t>Enrichment </a:t>
            </a:r>
          </a:p>
          <a:p>
            <a:pPr marL="342900" indent="-342900">
              <a:spcAft>
                <a:spcPts val="600"/>
              </a:spcAft>
              <a:buFont typeface="Arial" panose="020B0604020202020204" pitchFamily="34" charset="0"/>
              <a:buChar char="•"/>
            </a:pPr>
            <a:r>
              <a:rPr lang="en-GB" sz="1900" dirty="0">
                <a:latin typeface="Open Sans"/>
                <a:ea typeface="Open Sans"/>
                <a:cs typeface="Open Sans"/>
              </a:rPr>
              <a:t>Self-evaluation</a:t>
            </a:r>
          </a:p>
        </p:txBody>
      </p:sp>
      <p:sp>
        <p:nvSpPr>
          <p:cNvPr id="33" name="Oval 32">
            <a:extLst>
              <a:ext uri="{FF2B5EF4-FFF2-40B4-BE49-F238E27FC236}">
                <a16:creationId xmlns:a16="http://schemas.microsoft.com/office/drawing/2014/main" id="{EB36EFAC-9D17-C90C-2CA9-86BDB2A5FF76}"/>
              </a:ext>
            </a:extLst>
          </p:cNvPr>
          <p:cNvSpPr/>
          <p:nvPr/>
        </p:nvSpPr>
        <p:spPr>
          <a:xfrm>
            <a:off x="9312332" y="376804"/>
            <a:ext cx="1164770" cy="1175657"/>
          </a:xfrm>
          <a:prstGeom prst="ellipse">
            <a:avLst/>
          </a:prstGeom>
          <a:solidFill>
            <a:schemeClr val="bg1"/>
          </a:solidFill>
          <a:ln>
            <a:solidFill>
              <a:srgbClr val="865293"/>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a:solidFill>
                  <a:schemeClr val="accent2"/>
                </a:solidFill>
                <a:latin typeface="Lato Light" panose="020F0502020204030203" pitchFamily="34" charset="0"/>
                <a:ea typeface="Lato Light" panose="020F0502020204030203" pitchFamily="34" charset="0"/>
                <a:cs typeface="Lato Light" panose="020F0502020204030203" pitchFamily="34" charset="0"/>
              </a:rPr>
              <a:t>RE3</a:t>
            </a:r>
          </a:p>
        </p:txBody>
      </p:sp>
      <p:sp>
        <p:nvSpPr>
          <p:cNvPr id="10" name="Arrow: Left-Right 9">
            <a:extLst>
              <a:ext uri="{FF2B5EF4-FFF2-40B4-BE49-F238E27FC236}">
                <a16:creationId xmlns:a16="http://schemas.microsoft.com/office/drawing/2014/main" id="{AF0D4E82-1977-F1DF-7B60-E62AFC7EB020}"/>
              </a:ext>
            </a:extLst>
          </p:cNvPr>
          <p:cNvSpPr/>
          <p:nvPr/>
        </p:nvSpPr>
        <p:spPr>
          <a:xfrm>
            <a:off x="909764" y="5562600"/>
            <a:ext cx="10372471" cy="1065414"/>
          </a:xfrm>
          <a:prstGeom prst="leftRightArrow">
            <a:avLst/>
          </a:prstGeom>
        </p:spPr>
        <p:style>
          <a:lnRef idx="2">
            <a:schemeClr val="lt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nchor="ctr" anchorCtr="0"/>
          <a:lstStyle/>
          <a:p>
            <a:pPr algn="ctr"/>
            <a:r>
              <a:rPr lang="en-GB" sz="2400">
                <a:solidFill>
                  <a:schemeClr val="accent2"/>
                </a:solidFill>
                <a:latin typeface="Lato Light" panose="020F0502020204030203" pitchFamily="34" charset="0"/>
                <a:ea typeface="Lato Light" panose="020F0502020204030203" pitchFamily="34" charset="0"/>
                <a:cs typeface="Lato Light" panose="020F0502020204030203" pitchFamily="34" charset="0"/>
              </a:rPr>
              <a:t>Religious education</a:t>
            </a:r>
            <a:endParaRPr lang="en-US" sz="2400">
              <a:solidFill>
                <a:schemeClr val="accent2"/>
              </a:solidFill>
              <a:latin typeface="Lato Light" panose="020F0502020204030203" pitchFamily="34" charset="0"/>
              <a:ea typeface="Lato Light" panose="020F0502020204030203" pitchFamily="34" charset="0"/>
              <a:cs typeface="Lato Light" panose="020F0502020204030203" pitchFamily="34" charset="0"/>
            </a:endParaRPr>
          </a:p>
        </p:txBody>
      </p:sp>
    </p:spTree>
    <p:extLst>
      <p:ext uri="{BB962C8B-B14F-4D97-AF65-F5344CB8AC3E}">
        <p14:creationId xmlns:p14="http://schemas.microsoft.com/office/powerpoint/2010/main" val="2373280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bg/>
                                          </p:spTgt>
                                        </p:tgtEl>
                                        <p:attrNameLst>
                                          <p:attrName>style.visibility</p:attrName>
                                        </p:attrNameLst>
                                      </p:cBhvr>
                                      <p:to>
                                        <p:strVal val="visible"/>
                                      </p:to>
                                    </p:set>
                                    <p:animEffect transition="in" filter="fade">
                                      <p:cBhvr>
                                        <p:cTn id="13" dur="500"/>
                                        <p:tgtEl>
                                          <p:spTgt spid="9">
                                            <p:bg/>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
                                            <p:txEl>
                                              <p:pRg st="1" end="1"/>
                                            </p:txEl>
                                          </p:spTgt>
                                        </p:tgtEl>
                                        <p:attrNameLst>
                                          <p:attrName>style.visibility</p:attrName>
                                        </p:attrNameLst>
                                      </p:cBhvr>
                                      <p:to>
                                        <p:strVal val="visible"/>
                                      </p:to>
                                    </p:set>
                                    <p:animEffect transition="in" filter="fade">
                                      <p:cBhvr>
                                        <p:cTn id="18" dur="500"/>
                                        <p:tgtEl>
                                          <p:spTgt spid="9">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xEl>
                                              <p:pRg st="2" end="2"/>
                                            </p:txEl>
                                          </p:spTgt>
                                        </p:tgtEl>
                                        <p:attrNameLst>
                                          <p:attrName>style.visibility</p:attrName>
                                        </p:attrNameLst>
                                      </p:cBhvr>
                                      <p:to>
                                        <p:strVal val="visible"/>
                                      </p:to>
                                    </p:set>
                                    <p:animEffect transition="in" filter="fade">
                                      <p:cBhvr>
                                        <p:cTn id="23" dur="500"/>
                                        <p:tgtEl>
                                          <p:spTgt spid="9">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
                                            <p:txEl>
                                              <p:pRg st="3" end="3"/>
                                            </p:txEl>
                                          </p:spTgt>
                                        </p:tgtEl>
                                        <p:attrNameLst>
                                          <p:attrName>style.visibility</p:attrName>
                                        </p:attrNameLst>
                                      </p:cBhvr>
                                      <p:to>
                                        <p:strVal val="visible"/>
                                      </p:to>
                                    </p:set>
                                    <p:animEffect transition="in" filter="fade">
                                      <p:cBhvr>
                                        <p:cTn id="28" dur="500"/>
                                        <p:tgtEl>
                                          <p:spTgt spid="9">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9">
                                            <p:txEl>
                                              <p:pRg st="4" end="4"/>
                                            </p:txEl>
                                          </p:spTgt>
                                        </p:tgtEl>
                                        <p:attrNameLst>
                                          <p:attrName>style.visibility</p:attrName>
                                        </p:attrNameLst>
                                      </p:cBhvr>
                                      <p:to>
                                        <p:strVal val="visible"/>
                                      </p:to>
                                    </p:set>
                                    <p:animEffect transition="in" filter="fade">
                                      <p:cBhvr>
                                        <p:cTn id="33" dur="500"/>
                                        <p:tgtEl>
                                          <p:spTgt spid="9">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9">
                                            <p:txEl>
                                              <p:pRg st="5" end="5"/>
                                            </p:txEl>
                                          </p:spTgt>
                                        </p:tgtEl>
                                        <p:attrNameLst>
                                          <p:attrName>style.visibility</p:attrName>
                                        </p:attrNameLst>
                                      </p:cBhvr>
                                      <p:to>
                                        <p:strVal val="visible"/>
                                      </p:to>
                                    </p:set>
                                    <p:animEffect transition="in" filter="fade">
                                      <p:cBhvr>
                                        <p:cTn id="38" dur="500"/>
                                        <p:tgtEl>
                                          <p:spTgt spid="9">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9">
                                            <p:txEl>
                                              <p:pRg st="6" end="6"/>
                                            </p:txEl>
                                          </p:spTgt>
                                        </p:tgtEl>
                                        <p:attrNameLst>
                                          <p:attrName>style.visibility</p:attrName>
                                        </p:attrNameLst>
                                      </p:cBhvr>
                                      <p:to>
                                        <p:strVal val="visible"/>
                                      </p:to>
                                    </p:set>
                                    <p:animEffect transition="in" filter="fade">
                                      <p:cBhvr>
                                        <p:cTn id="43" dur="500"/>
                                        <p:tgtEl>
                                          <p:spTgt spid="9">
                                            <p:txEl>
                                              <p:pRg st="6" end="6"/>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9">
                                            <p:txEl>
                                              <p:pRg st="7" end="7"/>
                                            </p:txEl>
                                          </p:spTgt>
                                        </p:tgtEl>
                                        <p:attrNameLst>
                                          <p:attrName>style.visibility</p:attrName>
                                        </p:attrNameLst>
                                      </p:cBhvr>
                                      <p:to>
                                        <p:strVal val="visible"/>
                                      </p:to>
                                    </p:set>
                                    <p:animEffect transition="in" filter="fade">
                                      <p:cBhvr>
                                        <p:cTn id="48" dur="500"/>
                                        <p:tgtEl>
                                          <p:spTgt spid="9">
                                            <p:txEl>
                                              <p:pRg st="7" end="7"/>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9">
                                            <p:txEl>
                                              <p:pRg st="8" end="8"/>
                                            </p:txEl>
                                          </p:spTgt>
                                        </p:tgtEl>
                                        <p:attrNameLst>
                                          <p:attrName>style.visibility</p:attrName>
                                        </p:attrNameLst>
                                      </p:cBhvr>
                                      <p:to>
                                        <p:strVal val="visible"/>
                                      </p:to>
                                    </p:set>
                                    <p:animEffect transition="in" filter="fade">
                                      <p:cBhvr>
                                        <p:cTn id="53" dur="500"/>
                                        <p:tgtEl>
                                          <p:spTgt spid="9">
                                            <p:txEl>
                                              <p:pRg st="8" end="8"/>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9">
                                            <p:txEl>
                                              <p:pRg st="9" end="9"/>
                                            </p:txEl>
                                          </p:spTgt>
                                        </p:tgtEl>
                                        <p:attrNameLst>
                                          <p:attrName>style.visibility</p:attrName>
                                        </p:attrNameLst>
                                      </p:cBhvr>
                                      <p:to>
                                        <p:strVal val="visible"/>
                                      </p:to>
                                    </p:set>
                                    <p:animEffect transition="in" filter="fade">
                                      <p:cBhvr>
                                        <p:cTn id="58" dur="500"/>
                                        <p:tgtEl>
                                          <p:spTgt spid="9">
                                            <p:txEl>
                                              <p:pRg st="9" end="9"/>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500"/>
                                        <p:tgtEl>
                                          <p:spTgt spid="25"/>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Effect transition="in" filter="fade">
                                      <p:cBhvr>
                                        <p:cTn id="66" dur="500"/>
                                        <p:tgtEl>
                                          <p:spTgt spid="29"/>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26">
                                            <p:bg/>
                                          </p:spTgt>
                                        </p:tgtEl>
                                        <p:attrNameLst>
                                          <p:attrName>style.visibility</p:attrName>
                                        </p:attrNameLst>
                                      </p:cBhvr>
                                      <p:to>
                                        <p:strVal val="visible"/>
                                      </p:to>
                                    </p:set>
                                    <p:animEffect transition="in" filter="fade">
                                      <p:cBhvr>
                                        <p:cTn id="69" dur="500"/>
                                        <p:tgtEl>
                                          <p:spTgt spid="26">
                                            <p:bg/>
                                          </p:spTgt>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26">
                                            <p:txEl>
                                              <p:pRg st="1" end="1"/>
                                            </p:txEl>
                                          </p:spTgt>
                                        </p:tgtEl>
                                        <p:attrNameLst>
                                          <p:attrName>style.visibility</p:attrName>
                                        </p:attrNameLst>
                                      </p:cBhvr>
                                      <p:to>
                                        <p:strVal val="visible"/>
                                      </p:to>
                                    </p:set>
                                    <p:animEffect transition="in" filter="fade">
                                      <p:cBhvr>
                                        <p:cTn id="74" dur="500"/>
                                        <p:tgtEl>
                                          <p:spTgt spid="26">
                                            <p:txEl>
                                              <p:pRg st="1" end="1"/>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26">
                                            <p:txEl>
                                              <p:pRg st="2" end="2"/>
                                            </p:txEl>
                                          </p:spTgt>
                                        </p:tgtEl>
                                        <p:attrNameLst>
                                          <p:attrName>style.visibility</p:attrName>
                                        </p:attrNameLst>
                                      </p:cBhvr>
                                      <p:to>
                                        <p:strVal val="visible"/>
                                      </p:to>
                                    </p:set>
                                    <p:animEffect transition="in" filter="fade">
                                      <p:cBhvr>
                                        <p:cTn id="79" dur="500"/>
                                        <p:tgtEl>
                                          <p:spTgt spid="26">
                                            <p:txEl>
                                              <p:pRg st="2" end="2"/>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26">
                                            <p:txEl>
                                              <p:pRg st="3" end="3"/>
                                            </p:txEl>
                                          </p:spTgt>
                                        </p:tgtEl>
                                        <p:attrNameLst>
                                          <p:attrName>style.visibility</p:attrName>
                                        </p:attrNameLst>
                                      </p:cBhvr>
                                      <p:to>
                                        <p:strVal val="visible"/>
                                      </p:to>
                                    </p:set>
                                    <p:animEffect transition="in" filter="fade">
                                      <p:cBhvr>
                                        <p:cTn id="84" dur="500"/>
                                        <p:tgtEl>
                                          <p:spTgt spid="26">
                                            <p:txEl>
                                              <p:pRg st="3" end="3"/>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26">
                                            <p:txEl>
                                              <p:pRg st="4" end="4"/>
                                            </p:txEl>
                                          </p:spTgt>
                                        </p:tgtEl>
                                        <p:attrNameLst>
                                          <p:attrName>style.visibility</p:attrName>
                                        </p:attrNameLst>
                                      </p:cBhvr>
                                      <p:to>
                                        <p:strVal val="visible"/>
                                      </p:to>
                                    </p:set>
                                    <p:animEffect transition="in" filter="fade">
                                      <p:cBhvr>
                                        <p:cTn id="89" dur="500"/>
                                        <p:tgtEl>
                                          <p:spTgt spid="26">
                                            <p:txEl>
                                              <p:pRg st="4" end="4"/>
                                            </p:txEl>
                                          </p:spTgt>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26">
                                            <p:txEl>
                                              <p:pRg st="5" end="5"/>
                                            </p:txEl>
                                          </p:spTgt>
                                        </p:tgtEl>
                                        <p:attrNameLst>
                                          <p:attrName>style.visibility</p:attrName>
                                        </p:attrNameLst>
                                      </p:cBhvr>
                                      <p:to>
                                        <p:strVal val="visible"/>
                                      </p:to>
                                    </p:set>
                                    <p:animEffect transition="in" filter="fade">
                                      <p:cBhvr>
                                        <p:cTn id="94" dur="500"/>
                                        <p:tgtEl>
                                          <p:spTgt spid="26">
                                            <p:txEl>
                                              <p:pRg st="5" end="5"/>
                                            </p:txEl>
                                          </p:spTgt>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grpId="0" nodeType="clickEffect">
                                  <p:stCondLst>
                                    <p:cond delay="0"/>
                                  </p:stCondLst>
                                  <p:childTnLst>
                                    <p:set>
                                      <p:cBhvr>
                                        <p:cTn id="98" dur="1" fill="hold">
                                          <p:stCondLst>
                                            <p:cond delay="0"/>
                                          </p:stCondLst>
                                        </p:cTn>
                                        <p:tgtEl>
                                          <p:spTgt spid="26">
                                            <p:txEl>
                                              <p:pRg st="6" end="6"/>
                                            </p:txEl>
                                          </p:spTgt>
                                        </p:tgtEl>
                                        <p:attrNameLst>
                                          <p:attrName>style.visibility</p:attrName>
                                        </p:attrNameLst>
                                      </p:cBhvr>
                                      <p:to>
                                        <p:strVal val="visible"/>
                                      </p:to>
                                    </p:set>
                                    <p:animEffect transition="in" filter="fade">
                                      <p:cBhvr>
                                        <p:cTn id="99" dur="500"/>
                                        <p:tgtEl>
                                          <p:spTgt spid="26">
                                            <p:txEl>
                                              <p:pRg st="6" end="6"/>
                                            </p:txEl>
                                          </p:spTgt>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grpId="0" nodeType="clickEffect">
                                  <p:stCondLst>
                                    <p:cond delay="0"/>
                                  </p:stCondLst>
                                  <p:childTnLst>
                                    <p:set>
                                      <p:cBhvr>
                                        <p:cTn id="103" dur="1" fill="hold">
                                          <p:stCondLst>
                                            <p:cond delay="0"/>
                                          </p:stCondLst>
                                        </p:cTn>
                                        <p:tgtEl>
                                          <p:spTgt spid="26">
                                            <p:txEl>
                                              <p:pRg st="7" end="7"/>
                                            </p:txEl>
                                          </p:spTgt>
                                        </p:tgtEl>
                                        <p:attrNameLst>
                                          <p:attrName>style.visibility</p:attrName>
                                        </p:attrNameLst>
                                      </p:cBhvr>
                                      <p:to>
                                        <p:strVal val="visible"/>
                                      </p:to>
                                    </p:set>
                                    <p:animEffect transition="in" filter="fade">
                                      <p:cBhvr>
                                        <p:cTn id="104" dur="500"/>
                                        <p:tgtEl>
                                          <p:spTgt spid="26">
                                            <p:txEl>
                                              <p:pRg st="7" end="7"/>
                                            </p:txEl>
                                          </p:spTgt>
                                        </p:tgtEl>
                                      </p:cBhvr>
                                    </p:animEffect>
                                  </p:childTnLst>
                                </p:cTn>
                              </p:par>
                            </p:childTnLst>
                          </p:cTn>
                        </p:par>
                      </p:childTnLst>
                    </p:cTn>
                  </p:par>
                  <p:par>
                    <p:cTn id="105" fill="hold">
                      <p:stCondLst>
                        <p:cond delay="indefinite"/>
                      </p:stCondLst>
                      <p:childTnLst>
                        <p:par>
                          <p:cTn id="106" fill="hold">
                            <p:stCondLst>
                              <p:cond delay="0"/>
                            </p:stCondLst>
                            <p:childTnLst>
                              <p:par>
                                <p:cTn id="107" presetID="10" presetClass="entr" presetSubtype="0" fill="hold" grpId="0" nodeType="click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fade">
                                      <p:cBhvr>
                                        <p:cTn id="109" dur="500"/>
                                        <p:tgtEl>
                                          <p:spTgt spid="31"/>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33"/>
                                        </p:tgtEl>
                                        <p:attrNameLst>
                                          <p:attrName>style.visibility</p:attrName>
                                        </p:attrNameLst>
                                      </p:cBhvr>
                                      <p:to>
                                        <p:strVal val="visible"/>
                                      </p:to>
                                    </p:set>
                                    <p:animEffect transition="in" filter="fade">
                                      <p:cBhvr>
                                        <p:cTn id="112" dur="500"/>
                                        <p:tgtEl>
                                          <p:spTgt spid="33"/>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32">
                                            <p:bg/>
                                          </p:spTgt>
                                        </p:tgtEl>
                                        <p:attrNameLst>
                                          <p:attrName>style.visibility</p:attrName>
                                        </p:attrNameLst>
                                      </p:cBhvr>
                                      <p:to>
                                        <p:strVal val="visible"/>
                                      </p:to>
                                    </p:set>
                                    <p:animEffect transition="in" filter="fade">
                                      <p:cBhvr>
                                        <p:cTn id="115" dur="500"/>
                                        <p:tgtEl>
                                          <p:spTgt spid="32">
                                            <p:bg/>
                                          </p:spTgt>
                                        </p:tgtEl>
                                      </p:cBhvr>
                                    </p:animEffect>
                                  </p:childTnLst>
                                </p:cTn>
                              </p:par>
                            </p:childTnLst>
                          </p:cTn>
                        </p:par>
                      </p:childTnLst>
                    </p:cTn>
                  </p:par>
                  <p:par>
                    <p:cTn id="116" fill="hold">
                      <p:stCondLst>
                        <p:cond delay="indefinite"/>
                      </p:stCondLst>
                      <p:childTnLst>
                        <p:par>
                          <p:cTn id="117" fill="hold">
                            <p:stCondLst>
                              <p:cond delay="0"/>
                            </p:stCondLst>
                            <p:childTnLst>
                              <p:par>
                                <p:cTn id="118" presetID="10" presetClass="entr" presetSubtype="0" fill="hold" grpId="0" nodeType="clickEffect">
                                  <p:stCondLst>
                                    <p:cond delay="0"/>
                                  </p:stCondLst>
                                  <p:childTnLst>
                                    <p:set>
                                      <p:cBhvr>
                                        <p:cTn id="119" dur="1" fill="hold">
                                          <p:stCondLst>
                                            <p:cond delay="0"/>
                                          </p:stCondLst>
                                        </p:cTn>
                                        <p:tgtEl>
                                          <p:spTgt spid="32">
                                            <p:txEl>
                                              <p:pRg st="1" end="1"/>
                                            </p:txEl>
                                          </p:spTgt>
                                        </p:tgtEl>
                                        <p:attrNameLst>
                                          <p:attrName>style.visibility</p:attrName>
                                        </p:attrNameLst>
                                      </p:cBhvr>
                                      <p:to>
                                        <p:strVal val="visible"/>
                                      </p:to>
                                    </p:set>
                                    <p:animEffect transition="in" filter="fade">
                                      <p:cBhvr>
                                        <p:cTn id="120" dur="500"/>
                                        <p:tgtEl>
                                          <p:spTgt spid="32">
                                            <p:txEl>
                                              <p:pRg st="1" end="1"/>
                                            </p:txEl>
                                          </p:spTgt>
                                        </p:tgtEl>
                                      </p:cBhvr>
                                    </p:animEffect>
                                  </p:childTnLst>
                                </p:cTn>
                              </p:par>
                            </p:childTnLst>
                          </p:cTn>
                        </p:par>
                      </p:childTnLst>
                    </p:cTn>
                  </p:par>
                  <p:par>
                    <p:cTn id="121" fill="hold">
                      <p:stCondLst>
                        <p:cond delay="indefinite"/>
                      </p:stCondLst>
                      <p:childTnLst>
                        <p:par>
                          <p:cTn id="122" fill="hold">
                            <p:stCondLst>
                              <p:cond delay="0"/>
                            </p:stCondLst>
                            <p:childTnLst>
                              <p:par>
                                <p:cTn id="123" presetID="10" presetClass="entr" presetSubtype="0" fill="hold" grpId="0" nodeType="clickEffect">
                                  <p:stCondLst>
                                    <p:cond delay="0"/>
                                  </p:stCondLst>
                                  <p:childTnLst>
                                    <p:set>
                                      <p:cBhvr>
                                        <p:cTn id="124" dur="1" fill="hold">
                                          <p:stCondLst>
                                            <p:cond delay="0"/>
                                          </p:stCondLst>
                                        </p:cTn>
                                        <p:tgtEl>
                                          <p:spTgt spid="32">
                                            <p:txEl>
                                              <p:pRg st="2" end="2"/>
                                            </p:txEl>
                                          </p:spTgt>
                                        </p:tgtEl>
                                        <p:attrNameLst>
                                          <p:attrName>style.visibility</p:attrName>
                                        </p:attrNameLst>
                                      </p:cBhvr>
                                      <p:to>
                                        <p:strVal val="visible"/>
                                      </p:to>
                                    </p:set>
                                    <p:animEffect transition="in" filter="fade">
                                      <p:cBhvr>
                                        <p:cTn id="125" dur="500"/>
                                        <p:tgtEl>
                                          <p:spTgt spid="32">
                                            <p:txEl>
                                              <p:pRg st="2" end="2"/>
                                            </p:txEl>
                                          </p:spTgt>
                                        </p:tgtEl>
                                      </p:cBhvr>
                                    </p:animEffect>
                                  </p:childTnLst>
                                </p:cTn>
                              </p:par>
                            </p:childTnLst>
                          </p:cTn>
                        </p:par>
                      </p:childTnLst>
                    </p:cTn>
                  </p:par>
                  <p:par>
                    <p:cTn id="126" fill="hold">
                      <p:stCondLst>
                        <p:cond delay="indefinite"/>
                      </p:stCondLst>
                      <p:childTnLst>
                        <p:par>
                          <p:cTn id="127" fill="hold">
                            <p:stCondLst>
                              <p:cond delay="0"/>
                            </p:stCondLst>
                            <p:childTnLst>
                              <p:par>
                                <p:cTn id="128" presetID="10" presetClass="entr" presetSubtype="0" fill="hold" grpId="0" nodeType="clickEffect">
                                  <p:stCondLst>
                                    <p:cond delay="0"/>
                                  </p:stCondLst>
                                  <p:childTnLst>
                                    <p:set>
                                      <p:cBhvr>
                                        <p:cTn id="129" dur="1" fill="hold">
                                          <p:stCondLst>
                                            <p:cond delay="0"/>
                                          </p:stCondLst>
                                        </p:cTn>
                                        <p:tgtEl>
                                          <p:spTgt spid="32">
                                            <p:txEl>
                                              <p:pRg st="3" end="3"/>
                                            </p:txEl>
                                          </p:spTgt>
                                        </p:tgtEl>
                                        <p:attrNameLst>
                                          <p:attrName>style.visibility</p:attrName>
                                        </p:attrNameLst>
                                      </p:cBhvr>
                                      <p:to>
                                        <p:strVal val="visible"/>
                                      </p:to>
                                    </p:set>
                                    <p:animEffect transition="in" filter="fade">
                                      <p:cBhvr>
                                        <p:cTn id="130" dur="500"/>
                                        <p:tgtEl>
                                          <p:spTgt spid="32">
                                            <p:txEl>
                                              <p:pRg st="3" end="3"/>
                                            </p:txEl>
                                          </p:spTgt>
                                        </p:tgtEl>
                                      </p:cBhvr>
                                    </p:animEffect>
                                  </p:childTnLst>
                                </p:cTn>
                              </p:par>
                            </p:childTnLst>
                          </p:cTn>
                        </p:par>
                      </p:childTnLst>
                    </p:cTn>
                  </p:par>
                  <p:par>
                    <p:cTn id="131" fill="hold">
                      <p:stCondLst>
                        <p:cond delay="indefinite"/>
                      </p:stCondLst>
                      <p:childTnLst>
                        <p:par>
                          <p:cTn id="132" fill="hold">
                            <p:stCondLst>
                              <p:cond delay="0"/>
                            </p:stCondLst>
                            <p:childTnLst>
                              <p:par>
                                <p:cTn id="133" presetID="10" presetClass="entr" presetSubtype="0" fill="hold" grpId="0" nodeType="clickEffect">
                                  <p:stCondLst>
                                    <p:cond delay="0"/>
                                  </p:stCondLst>
                                  <p:childTnLst>
                                    <p:set>
                                      <p:cBhvr>
                                        <p:cTn id="134" dur="1" fill="hold">
                                          <p:stCondLst>
                                            <p:cond delay="0"/>
                                          </p:stCondLst>
                                        </p:cTn>
                                        <p:tgtEl>
                                          <p:spTgt spid="32">
                                            <p:txEl>
                                              <p:pRg st="4" end="4"/>
                                            </p:txEl>
                                          </p:spTgt>
                                        </p:tgtEl>
                                        <p:attrNameLst>
                                          <p:attrName>style.visibility</p:attrName>
                                        </p:attrNameLst>
                                      </p:cBhvr>
                                      <p:to>
                                        <p:strVal val="visible"/>
                                      </p:to>
                                    </p:set>
                                    <p:animEffect transition="in" filter="fade">
                                      <p:cBhvr>
                                        <p:cTn id="135" dur="500"/>
                                        <p:tgtEl>
                                          <p:spTgt spid="32">
                                            <p:txEl>
                                              <p:pRg st="4" end="4"/>
                                            </p:txEl>
                                          </p:spTgt>
                                        </p:tgtEl>
                                      </p:cBhvr>
                                    </p:animEffect>
                                  </p:childTnLst>
                                </p:cTn>
                              </p:par>
                            </p:childTnLst>
                          </p:cTn>
                        </p:par>
                      </p:childTnLst>
                    </p:cTn>
                  </p:par>
                  <p:par>
                    <p:cTn id="136" fill="hold">
                      <p:stCondLst>
                        <p:cond delay="indefinite"/>
                      </p:stCondLst>
                      <p:childTnLst>
                        <p:par>
                          <p:cTn id="137" fill="hold">
                            <p:stCondLst>
                              <p:cond delay="0"/>
                            </p:stCondLst>
                            <p:childTnLst>
                              <p:par>
                                <p:cTn id="138" presetID="10" presetClass="entr" presetSubtype="0" fill="hold" grpId="0" nodeType="clickEffect">
                                  <p:stCondLst>
                                    <p:cond delay="0"/>
                                  </p:stCondLst>
                                  <p:childTnLst>
                                    <p:set>
                                      <p:cBhvr>
                                        <p:cTn id="139" dur="1" fill="hold">
                                          <p:stCondLst>
                                            <p:cond delay="0"/>
                                          </p:stCondLst>
                                        </p:cTn>
                                        <p:tgtEl>
                                          <p:spTgt spid="32">
                                            <p:txEl>
                                              <p:pRg st="5" end="5"/>
                                            </p:txEl>
                                          </p:spTgt>
                                        </p:tgtEl>
                                        <p:attrNameLst>
                                          <p:attrName>style.visibility</p:attrName>
                                        </p:attrNameLst>
                                      </p:cBhvr>
                                      <p:to>
                                        <p:strVal val="visible"/>
                                      </p:to>
                                    </p:set>
                                    <p:animEffect transition="in" filter="fade">
                                      <p:cBhvr>
                                        <p:cTn id="140" dur="500"/>
                                        <p:tgtEl>
                                          <p:spTgt spid="32">
                                            <p:txEl>
                                              <p:pRg st="5" end="5"/>
                                            </p:txEl>
                                          </p:spTgt>
                                        </p:tgtEl>
                                      </p:cBhvr>
                                    </p:animEffect>
                                  </p:childTnLst>
                                </p:cTn>
                              </p:par>
                            </p:childTnLst>
                          </p:cTn>
                        </p:par>
                      </p:childTnLst>
                    </p:cTn>
                  </p:par>
                  <p:par>
                    <p:cTn id="141" fill="hold">
                      <p:stCondLst>
                        <p:cond delay="indefinite"/>
                      </p:stCondLst>
                      <p:childTnLst>
                        <p:par>
                          <p:cTn id="142" fill="hold">
                            <p:stCondLst>
                              <p:cond delay="0"/>
                            </p:stCondLst>
                            <p:childTnLst>
                              <p:par>
                                <p:cTn id="143" presetID="10" presetClass="entr" presetSubtype="0" fill="hold" grpId="0" nodeType="clickEffect">
                                  <p:stCondLst>
                                    <p:cond delay="0"/>
                                  </p:stCondLst>
                                  <p:childTnLst>
                                    <p:set>
                                      <p:cBhvr>
                                        <p:cTn id="144" dur="1" fill="hold">
                                          <p:stCondLst>
                                            <p:cond delay="0"/>
                                          </p:stCondLst>
                                        </p:cTn>
                                        <p:tgtEl>
                                          <p:spTgt spid="32">
                                            <p:txEl>
                                              <p:pRg st="6" end="6"/>
                                            </p:txEl>
                                          </p:spTgt>
                                        </p:tgtEl>
                                        <p:attrNameLst>
                                          <p:attrName>style.visibility</p:attrName>
                                        </p:attrNameLst>
                                      </p:cBhvr>
                                      <p:to>
                                        <p:strVal val="visible"/>
                                      </p:to>
                                    </p:set>
                                    <p:animEffect transition="in" filter="fade">
                                      <p:cBhvr>
                                        <p:cTn id="145" dur="500"/>
                                        <p:tgtEl>
                                          <p:spTgt spid="32">
                                            <p:txEl>
                                              <p:pRg st="6" end="6"/>
                                            </p:txEl>
                                          </p:spTgt>
                                        </p:tgtEl>
                                      </p:cBhvr>
                                    </p:animEffect>
                                  </p:childTnLst>
                                </p:cTn>
                              </p:par>
                            </p:childTnLst>
                          </p:cTn>
                        </p:par>
                      </p:childTnLst>
                    </p:cTn>
                  </p:par>
                  <p:par>
                    <p:cTn id="146" fill="hold">
                      <p:stCondLst>
                        <p:cond delay="indefinite"/>
                      </p:stCondLst>
                      <p:childTnLst>
                        <p:par>
                          <p:cTn id="147" fill="hold">
                            <p:stCondLst>
                              <p:cond delay="0"/>
                            </p:stCondLst>
                            <p:childTnLst>
                              <p:par>
                                <p:cTn id="148" presetID="10" presetClass="entr" presetSubtype="0" fill="hold" grpId="0" nodeType="clickEffect">
                                  <p:stCondLst>
                                    <p:cond delay="0"/>
                                  </p:stCondLst>
                                  <p:childTnLst>
                                    <p:set>
                                      <p:cBhvr>
                                        <p:cTn id="149" dur="1" fill="hold">
                                          <p:stCondLst>
                                            <p:cond delay="0"/>
                                          </p:stCondLst>
                                        </p:cTn>
                                        <p:tgtEl>
                                          <p:spTgt spid="32">
                                            <p:txEl>
                                              <p:pRg st="7" end="7"/>
                                            </p:txEl>
                                          </p:spTgt>
                                        </p:tgtEl>
                                        <p:attrNameLst>
                                          <p:attrName>style.visibility</p:attrName>
                                        </p:attrNameLst>
                                      </p:cBhvr>
                                      <p:to>
                                        <p:strVal val="visible"/>
                                      </p:to>
                                    </p:set>
                                    <p:animEffect transition="in" filter="fade">
                                      <p:cBhvr>
                                        <p:cTn id="150" dur="500"/>
                                        <p:tgtEl>
                                          <p:spTgt spid="32">
                                            <p:txEl>
                                              <p:pRg st="7" end="7"/>
                                            </p:txEl>
                                          </p:spTgt>
                                        </p:tgtEl>
                                      </p:cBhvr>
                                    </p:animEffect>
                                  </p:childTnLst>
                                </p:cTn>
                              </p:par>
                            </p:childTnLst>
                          </p:cTn>
                        </p:par>
                      </p:childTnLst>
                    </p:cTn>
                  </p:par>
                  <p:par>
                    <p:cTn id="151" fill="hold">
                      <p:stCondLst>
                        <p:cond delay="indefinite"/>
                      </p:stCondLst>
                      <p:childTnLst>
                        <p:par>
                          <p:cTn id="152" fill="hold">
                            <p:stCondLst>
                              <p:cond delay="0"/>
                            </p:stCondLst>
                            <p:childTnLst>
                              <p:par>
                                <p:cTn id="153" presetID="10" presetClass="entr" presetSubtype="0" fill="hold" grpId="0" nodeType="clickEffect">
                                  <p:stCondLst>
                                    <p:cond delay="0"/>
                                  </p:stCondLst>
                                  <p:childTnLst>
                                    <p:set>
                                      <p:cBhvr>
                                        <p:cTn id="154" dur="1" fill="hold">
                                          <p:stCondLst>
                                            <p:cond delay="0"/>
                                          </p:stCondLst>
                                        </p:cTn>
                                        <p:tgtEl>
                                          <p:spTgt spid="32">
                                            <p:txEl>
                                              <p:pRg st="8" end="8"/>
                                            </p:txEl>
                                          </p:spTgt>
                                        </p:tgtEl>
                                        <p:attrNameLst>
                                          <p:attrName>style.visibility</p:attrName>
                                        </p:attrNameLst>
                                      </p:cBhvr>
                                      <p:to>
                                        <p:strVal val="visible"/>
                                      </p:to>
                                    </p:set>
                                    <p:animEffect transition="in" filter="fade">
                                      <p:cBhvr>
                                        <p:cTn id="155" dur="500"/>
                                        <p:tgtEl>
                                          <p:spTgt spid="32">
                                            <p:txEl>
                                              <p:pRg st="8" end="8"/>
                                            </p:txEl>
                                          </p:spTgt>
                                        </p:tgtEl>
                                      </p:cBhvr>
                                    </p:animEffect>
                                  </p:childTnLst>
                                </p:cTn>
                              </p:par>
                            </p:childTnLst>
                          </p:cTn>
                        </p:par>
                      </p:childTnLst>
                    </p:cTn>
                  </p:par>
                  <p:par>
                    <p:cTn id="156" fill="hold">
                      <p:stCondLst>
                        <p:cond delay="indefinite"/>
                      </p:stCondLst>
                      <p:childTnLst>
                        <p:par>
                          <p:cTn id="157" fill="hold">
                            <p:stCondLst>
                              <p:cond delay="0"/>
                            </p:stCondLst>
                            <p:childTnLst>
                              <p:par>
                                <p:cTn id="158" presetID="17" presetClass="entr" presetSubtype="10" fill="hold" grpId="0" nodeType="clickEffect">
                                  <p:stCondLst>
                                    <p:cond delay="0"/>
                                  </p:stCondLst>
                                  <p:childTnLst>
                                    <p:set>
                                      <p:cBhvr>
                                        <p:cTn id="159" dur="1" fill="hold">
                                          <p:stCondLst>
                                            <p:cond delay="0"/>
                                          </p:stCondLst>
                                        </p:cTn>
                                        <p:tgtEl>
                                          <p:spTgt spid="10"/>
                                        </p:tgtEl>
                                        <p:attrNameLst>
                                          <p:attrName>style.visibility</p:attrName>
                                        </p:attrNameLst>
                                      </p:cBhvr>
                                      <p:to>
                                        <p:strVal val="visible"/>
                                      </p:to>
                                    </p:set>
                                    <p:anim calcmode="lin" valueType="num">
                                      <p:cBhvr>
                                        <p:cTn id="160" dur="500" fill="hold"/>
                                        <p:tgtEl>
                                          <p:spTgt spid="10"/>
                                        </p:tgtEl>
                                        <p:attrNameLst>
                                          <p:attrName>ppt_w</p:attrName>
                                        </p:attrNameLst>
                                      </p:cBhvr>
                                      <p:tavLst>
                                        <p:tav tm="0">
                                          <p:val>
                                            <p:fltVal val="0"/>
                                          </p:val>
                                        </p:tav>
                                        <p:tav tm="100000">
                                          <p:val>
                                            <p:strVal val="#ppt_w"/>
                                          </p:val>
                                        </p:tav>
                                      </p:tavLst>
                                    </p:anim>
                                    <p:anim calcmode="lin" valueType="num">
                                      <p:cBhvr>
                                        <p:cTn id="161" dur="5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9" grpId="0" uiExpand="1" build="p" animBg="1"/>
      <p:bldP spid="18" grpId="0" animBg="1"/>
      <p:bldP spid="25" grpId="0" animBg="1"/>
      <p:bldP spid="26" grpId="0" build="p" animBg="1"/>
      <p:bldP spid="29" grpId="0" animBg="1"/>
      <p:bldP spid="31" grpId="0" animBg="1"/>
      <p:bldP spid="32" grpId="0" build="p" animBg="1"/>
      <p:bldP spid="33" grpId="0" animBg="1"/>
      <p:bldP spid="10"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val 18">
            <a:extLst>
              <a:ext uri="{FF2B5EF4-FFF2-40B4-BE49-F238E27FC236}">
                <a16:creationId xmlns:a16="http://schemas.microsoft.com/office/drawing/2014/main" id="{E1C76A80-96B2-4034-803C-F968D377D7F4}"/>
              </a:ext>
            </a:extLst>
          </p:cNvPr>
          <p:cNvSpPr/>
          <p:nvPr/>
        </p:nvSpPr>
        <p:spPr>
          <a:xfrm>
            <a:off x="1575986" y="229986"/>
            <a:ext cx="1458684" cy="1447798"/>
          </a:xfrm>
          <a:prstGeom prst="ellipse">
            <a:avLst/>
          </a:prstGeom>
          <a:noFill/>
          <a:ln>
            <a:solidFill>
              <a:srgbClr val="582C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Rounded Corners 8">
            <a:extLst>
              <a:ext uri="{FF2B5EF4-FFF2-40B4-BE49-F238E27FC236}">
                <a16:creationId xmlns:a16="http://schemas.microsoft.com/office/drawing/2014/main" id="{40F2C8A3-6132-45CB-BAD6-D6B451C327C8}"/>
              </a:ext>
            </a:extLst>
          </p:cNvPr>
          <p:cNvSpPr/>
          <p:nvPr/>
        </p:nvSpPr>
        <p:spPr>
          <a:xfrm>
            <a:off x="464129" y="953887"/>
            <a:ext cx="3677073" cy="5180213"/>
          </a:xfrm>
          <a:prstGeom prst="roundRect">
            <a:avLst>
              <a:gd name="adj" fmla="val 8896"/>
            </a:avLst>
          </a:prstGeom>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t" anchorCtr="0"/>
          <a:lstStyle/>
          <a:p>
            <a:pPr algn="ctr"/>
            <a:endParaRPr lang="en-GB" sz="2400">
              <a:latin typeface="Open Sans" panose="020B0606030504020204" pitchFamily="34" charset="0"/>
              <a:ea typeface="Open Sans" panose="020B0606030504020204" pitchFamily="34" charset="0"/>
              <a:cs typeface="Open Sans" panose="020B0606030504020204" pitchFamily="34" charset="0"/>
            </a:endParaRPr>
          </a:p>
          <a:p>
            <a:pPr marL="342900" indent="-342900">
              <a:spcBef>
                <a:spcPts val="1200"/>
              </a:spcBef>
              <a:spcAft>
                <a:spcPts val="600"/>
              </a:spcAft>
              <a:buFont typeface="Arial" panose="020B0604020202020204" pitchFamily="34" charset="0"/>
              <a:buChar char="•"/>
            </a:pPr>
            <a:r>
              <a:rPr lang="en-GB" sz="2000" dirty="0">
                <a:latin typeface="Open Sans"/>
                <a:ea typeface="Open Sans"/>
                <a:cs typeface="Open Sans"/>
              </a:rPr>
              <a:t>Pupil engagement</a:t>
            </a:r>
          </a:p>
          <a:p>
            <a:pPr marL="342900" indent="-342900">
              <a:spcAft>
                <a:spcPts val="600"/>
              </a:spcAft>
              <a:buFont typeface="Arial" panose="020B0604020202020204" pitchFamily="34" charset="0"/>
              <a:buChar char="•"/>
            </a:pPr>
            <a:r>
              <a:rPr lang="en-GB" sz="2000" dirty="0">
                <a:solidFill>
                  <a:schemeClr val="tx1"/>
                </a:solidFill>
                <a:highlight>
                  <a:srgbClr val="FFFF00"/>
                </a:highlight>
                <a:latin typeface="Open Sans"/>
                <a:ea typeface="Open Sans"/>
                <a:cs typeface="Open Sans"/>
              </a:rPr>
              <a:t>Pupil participation</a:t>
            </a:r>
          </a:p>
          <a:p>
            <a:pPr marL="342900" indent="-342900">
              <a:spcAft>
                <a:spcPts val="600"/>
              </a:spcAft>
              <a:buFont typeface="Arial" panose="020B0604020202020204" pitchFamily="34" charset="0"/>
              <a:buChar char="•"/>
            </a:pPr>
            <a:r>
              <a:rPr lang="en-GB" sz="2000" dirty="0">
                <a:solidFill>
                  <a:schemeClr val="tx1"/>
                </a:solidFill>
                <a:highlight>
                  <a:srgbClr val="FFFF00"/>
                </a:highlight>
                <a:latin typeface="Open Sans"/>
                <a:ea typeface="Open Sans"/>
                <a:cs typeface="Open Sans"/>
              </a:rPr>
              <a:t>Collaborative planning</a:t>
            </a:r>
          </a:p>
          <a:p>
            <a:pPr marL="342900" indent="-342900">
              <a:spcAft>
                <a:spcPts val="600"/>
              </a:spcAft>
              <a:buFont typeface="Arial" panose="020B0604020202020204" pitchFamily="34" charset="0"/>
              <a:buChar char="•"/>
            </a:pPr>
            <a:r>
              <a:rPr lang="en-GB" sz="2000" dirty="0">
                <a:latin typeface="Open Sans"/>
                <a:ea typeface="Open Sans"/>
                <a:cs typeface="Open Sans"/>
              </a:rPr>
              <a:t>Pupil leadership</a:t>
            </a:r>
          </a:p>
          <a:p>
            <a:pPr marL="342900" indent="-342900">
              <a:spcAft>
                <a:spcPts val="600"/>
              </a:spcAft>
              <a:buFont typeface="Arial" panose="020B0604020202020204" pitchFamily="34" charset="0"/>
              <a:buChar char="•"/>
            </a:pPr>
            <a:r>
              <a:rPr lang="en-GB" sz="2000" dirty="0">
                <a:latin typeface="Open Sans"/>
                <a:ea typeface="Open Sans"/>
                <a:cs typeface="Open Sans"/>
              </a:rPr>
              <a:t>Pupil evaluation</a:t>
            </a:r>
          </a:p>
          <a:p>
            <a:pPr marL="342900" indent="-342900">
              <a:spcAft>
                <a:spcPts val="600"/>
              </a:spcAft>
              <a:buFont typeface="Arial" panose="020B0604020202020204" pitchFamily="34" charset="0"/>
              <a:buChar char="•"/>
            </a:pPr>
            <a:r>
              <a:rPr lang="en-GB" sz="2000" dirty="0">
                <a:solidFill>
                  <a:schemeClr val="tx1"/>
                </a:solidFill>
                <a:highlight>
                  <a:srgbClr val="FFFF00"/>
                </a:highlight>
                <a:latin typeface="Open Sans"/>
                <a:ea typeface="Open Sans"/>
                <a:cs typeface="Open Sans"/>
              </a:rPr>
              <a:t>Influence on school life &amp; curriculum</a:t>
            </a:r>
            <a:endParaRPr lang="en-GB" sz="2000">
              <a:solidFill>
                <a:schemeClr val="tx1"/>
              </a:solidFill>
              <a:highlight>
                <a:srgbClr val="FFFF00"/>
              </a:highlight>
              <a:latin typeface="Open Sans"/>
              <a:ea typeface="Open Sans"/>
              <a:cs typeface="Open Sans"/>
            </a:endParaRPr>
          </a:p>
          <a:p>
            <a:pPr marL="342900" indent="-342900">
              <a:spcAft>
                <a:spcPts val="600"/>
              </a:spcAft>
              <a:buFont typeface="Arial" panose="020B0604020202020204" pitchFamily="34" charset="0"/>
              <a:buChar char="•"/>
            </a:pPr>
            <a:r>
              <a:rPr lang="en-GB" sz="2000" dirty="0">
                <a:latin typeface="Open Sans"/>
                <a:ea typeface="Open Sans"/>
                <a:cs typeface="Open Sans"/>
              </a:rPr>
              <a:t>Impact</a:t>
            </a:r>
          </a:p>
        </p:txBody>
      </p:sp>
      <p:sp>
        <p:nvSpPr>
          <p:cNvPr id="18" name="Oval 17">
            <a:extLst>
              <a:ext uri="{FF2B5EF4-FFF2-40B4-BE49-F238E27FC236}">
                <a16:creationId xmlns:a16="http://schemas.microsoft.com/office/drawing/2014/main" id="{A0C0E8DE-8D98-48B6-83BE-4381E1740E84}"/>
              </a:ext>
            </a:extLst>
          </p:cNvPr>
          <p:cNvSpPr/>
          <p:nvPr/>
        </p:nvSpPr>
        <p:spPr>
          <a:xfrm>
            <a:off x="1720280" y="366057"/>
            <a:ext cx="1164770" cy="1175657"/>
          </a:xfrm>
          <a:prstGeom prst="ellipse">
            <a:avLst/>
          </a:prstGeom>
          <a:solidFill>
            <a:schemeClr val="bg1"/>
          </a:solidFill>
          <a:ln>
            <a:solidFill>
              <a:srgbClr val="582C5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a:solidFill>
                  <a:schemeClr val="accent2"/>
                </a:solidFill>
                <a:latin typeface="Lato Light" panose="020F0502020204030203" pitchFamily="34" charset="0"/>
                <a:ea typeface="Lato Light" panose="020F0502020204030203" pitchFamily="34" charset="0"/>
                <a:cs typeface="Lato Light" panose="020F0502020204030203" pitchFamily="34" charset="0"/>
              </a:rPr>
              <a:t>CW1</a:t>
            </a:r>
          </a:p>
        </p:txBody>
      </p:sp>
      <p:sp>
        <p:nvSpPr>
          <p:cNvPr id="25" name="Oval 24">
            <a:extLst>
              <a:ext uri="{FF2B5EF4-FFF2-40B4-BE49-F238E27FC236}">
                <a16:creationId xmlns:a16="http://schemas.microsoft.com/office/drawing/2014/main" id="{927E81A5-B66A-43FB-8B27-5239D18744D9}"/>
              </a:ext>
            </a:extLst>
          </p:cNvPr>
          <p:cNvSpPr/>
          <p:nvPr/>
        </p:nvSpPr>
        <p:spPr>
          <a:xfrm>
            <a:off x="5369319" y="229987"/>
            <a:ext cx="1458684" cy="1447798"/>
          </a:xfrm>
          <a:prstGeom prst="ellipse">
            <a:avLst/>
          </a:prstGeom>
          <a:noFill/>
          <a:ln>
            <a:solidFill>
              <a:srgbClr val="B576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26" name="Rectangle: Rounded Corners 25">
            <a:extLst>
              <a:ext uri="{FF2B5EF4-FFF2-40B4-BE49-F238E27FC236}">
                <a16:creationId xmlns:a16="http://schemas.microsoft.com/office/drawing/2014/main" id="{9D31432D-65E8-4088-A798-3C6485C9DD29}"/>
              </a:ext>
            </a:extLst>
          </p:cNvPr>
          <p:cNvSpPr/>
          <p:nvPr/>
        </p:nvSpPr>
        <p:spPr>
          <a:xfrm>
            <a:off x="4257462" y="953887"/>
            <a:ext cx="3677073" cy="5180213"/>
          </a:xfrm>
          <a:prstGeom prst="roundRect">
            <a:avLst>
              <a:gd name="adj" fmla="val 8896"/>
            </a:avLst>
          </a:prstGeom>
          <a:solidFill>
            <a:srgbClr val="B576A5"/>
          </a:solidFill>
          <a:ln>
            <a:solidFill>
              <a:srgbClr val="B576A5"/>
            </a:solid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t" anchorCtr="0"/>
          <a:lstStyle/>
          <a:p>
            <a:pPr algn="ctr"/>
            <a:endParaRPr lang="en-GB" sz="2400">
              <a:latin typeface="Open Sans" panose="020B0606030504020204" pitchFamily="34" charset="0"/>
              <a:ea typeface="Open Sans" panose="020B0606030504020204" pitchFamily="34" charset="0"/>
              <a:cs typeface="Open Sans" panose="020B0606030504020204" pitchFamily="34" charset="0"/>
            </a:endParaRPr>
          </a:p>
          <a:p>
            <a:pPr marL="342900" indent="-342900">
              <a:spcBef>
                <a:spcPts val="1200"/>
              </a:spcBef>
              <a:spcAft>
                <a:spcPts val="600"/>
              </a:spcAft>
              <a:buFont typeface="Arial" panose="020B0604020202020204" pitchFamily="34" charset="0"/>
              <a:buChar char="•"/>
            </a:pPr>
            <a:r>
              <a:rPr lang="en-GB" sz="2000" dirty="0">
                <a:latin typeface="Open Sans"/>
                <a:ea typeface="Open Sans"/>
                <a:cs typeface="Open Sans"/>
              </a:rPr>
              <a:t>Centrality</a:t>
            </a:r>
          </a:p>
          <a:p>
            <a:pPr marL="342900" indent="-342900">
              <a:spcAft>
                <a:spcPts val="600"/>
              </a:spcAft>
              <a:buFont typeface="Arial" panose="020B0604020202020204" pitchFamily="34" charset="0"/>
              <a:buChar char="•"/>
            </a:pPr>
            <a:r>
              <a:rPr lang="en-GB" sz="2000" dirty="0">
                <a:solidFill>
                  <a:schemeClr val="tx1"/>
                </a:solidFill>
                <a:highlight>
                  <a:srgbClr val="FFFF00"/>
                </a:highlight>
                <a:latin typeface="Open Sans"/>
                <a:ea typeface="Open Sans"/>
                <a:cs typeface="Open Sans"/>
              </a:rPr>
              <a:t>Daily pattern &amp; rhythm </a:t>
            </a:r>
          </a:p>
          <a:p>
            <a:pPr marL="342900" indent="-342900">
              <a:spcAft>
                <a:spcPts val="600"/>
              </a:spcAft>
              <a:buFont typeface="Arial" panose="020B0604020202020204" pitchFamily="34" charset="0"/>
              <a:buChar char="•"/>
            </a:pPr>
            <a:r>
              <a:rPr lang="en-GB" sz="2000" dirty="0">
                <a:solidFill>
                  <a:schemeClr val="tx1"/>
                </a:solidFill>
                <a:highlight>
                  <a:srgbClr val="FFFF00"/>
                </a:highlight>
                <a:latin typeface="Open Sans"/>
                <a:ea typeface="Open Sans"/>
                <a:cs typeface="Open Sans"/>
              </a:rPr>
              <a:t>Variety</a:t>
            </a:r>
          </a:p>
          <a:p>
            <a:pPr marL="342900" indent="-342900">
              <a:spcAft>
                <a:spcPts val="600"/>
              </a:spcAft>
              <a:buFont typeface="Arial" panose="020B0604020202020204" pitchFamily="34" charset="0"/>
              <a:buChar char="•"/>
            </a:pPr>
            <a:r>
              <a:rPr lang="en-GB" sz="2000" dirty="0">
                <a:latin typeface="Open Sans"/>
                <a:ea typeface="Open Sans"/>
                <a:cs typeface="Open Sans"/>
              </a:rPr>
              <a:t>Use of Scripture</a:t>
            </a:r>
          </a:p>
          <a:p>
            <a:pPr marL="342900" indent="-342900">
              <a:spcAft>
                <a:spcPts val="600"/>
              </a:spcAft>
              <a:buFont typeface="Arial" panose="020B0604020202020204" pitchFamily="34" charset="0"/>
              <a:buChar char="•"/>
            </a:pPr>
            <a:r>
              <a:rPr lang="en-GB" sz="2000" dirty="0">
                <a:latin typeface="Open Sans"/>
                <a:ea typeface="Open Sans"/>
                <a:cs typeface="Open Sans"/>
              </a:rPr>
              <a:t>Staff skill &amp; role modelling</a:t>
            </a:r>
          </a:p>
          <a:p>
            <a:pPr marL="342900" indent="-342900">
              <a:spcAft>
                <a:spcPts val="600"/>
              </a:spcAft>
              <a:buFont typeface="Arial" panose="020B0604020202020204" pitchFamily="34" charset="0"/>
              <a:buChar char="•"/>
            </a:pPr>
            <a:r>
              <a:rPr lang="en-GB" sz="2000" dirty="0">
                <a:latin typeface="Open Sans"/>
                <a:ea typeface="Open Sans"/>
                <a:cs typeface="Open Sans"/>
              </a:rPr>
              <a:t>Creativity, use of space</a:t>
            </a:r>
          </a:p>
          <a:p>
            <a:pPr marL="342900" indent="-342900">
              <a:spcAft>
                <a:spcPts val="600"/>
              </a:spcAft>
              <a:buFont typeface="Arial" panose="020B0604020202020204" pitchFamily="34" charset="0"/>
              <a:buChar char="•"/>
            </a:pPr>
            <a:r>
              <a:rPr lang="en-GB" sz="2000" dirty="0">
                <a:latin typeface="Open Sans"/>
                <a:ea typeface="Open Sans"/>
                <a:cs typeface="Open Sans"/>
              </a:rPr>
              <a:t>Involvement of families and parish(es)</a:t>
            </a:r>
          </a:p>
        </p:txBody>
      </p:sp>
      <p:sp>
        <p:nvSpPr>
          <p:cNvPr id="29" name="Oval 28">
            <a:extLst>
              <a:ext uri="{FF2B5EF4-FFF2-40B4-BE49-F238E27FC236}">
                <a16:creationId xmlns:a16="http://schemas.microsoft.com/office/drawing/2014/main" id="{78808368-F74C-4525-AB39-E51924C1302D}"/>
              </a:ext>
            </a:extLst>
          </p:cNvPr>
          <p:cNvSpPr/>
          <p:nvPr/>
        </p:nvSpPr>
        <p:spPr>
          <a:xfrm>
            <a:off x="5518997" y="366058"/>
            <a:ext cx="1164770" cy="1175657"/>
          </a:xfrm>
          <a:prstGeom prst="ellipse">
            <a:avLst/>
          </a:prstGeom>
          <a:solidFill>
            <a:schemeClr val="bg1"/>
          </a:solidFill>
          <a:ln>
            <a:solidFill>
              <a:srgbClr val="B576A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a:solidFill>
                  <a:schemeClr val="accent2"/>
                </a:solidFill>
                <a:latin typeface="Lato Light" panose="020F0502020204030203" pitchFamily="34" charset="0"/>
                <a:ea typeface="Lato Light" panose="020F0502020204030203" pitchFamily="34" charset="0"/>
                <a:cs typeface="Lato Light" panose="020F0502020204030203" pitchFamily="34" charset="0"/>
              </a:rPr>
              <a:t>CW2</a:t>
            </a:r>
          </a:p>
        </p:txBody>
      </p:sp>
      <p:sp>
        <p:nvSpPr>
          <p:cNvPr id="31" name="Oval 30">
            <a:extLst>
              <a:ext uri="{FF2B5EF4-FFF2-40B4-BE49-F238E27FC236}">
                <a16:creationId xmlns:a16="http://schemas.microsoft.com/office/drawing/2014/main" id="{68FE57DE-E28D-4FB8-B1D4-91F80097DA70}"/>
              </a:ext>
            </a:extLst>
          </p:cNvPr>
          <p:cNvSpPr/>
          <p:nvPr/>
        </p:nvSpPr>
        <p:spPr>
          <a:xfrm>
            <a:off x="9162654" y="240733"/>
            <a:ext cx="1458684" cy="1447798"/>
          </a:xfrm>
          <a:prstGeom prst="ellipse">
            <a:avLst/>
          </a:prstGeom>
          <a:noFill/>
          <a:ln>
            <a:solidFill>
              <a:srgbClr val="8652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32" name="Rectangle: Rounded Corners 31">
            <a:extLst>
              <a:ext uri="{FF2B5EF4-FFF2-40B4-BE49-F238E27FC236}">
                <a16:creationId xmlns:a16="http://schemas.microsoft.com/office/drawing/2014/main" id="{71663E38-EAE5-49F0-9657-0826FDF45FB7}"/>
              </a:ext>
            </a:extLst>
          </p:cNvPr>
          <p:cNvSpPr/>
          <p:nvPr/>
        </p:nvSpPr>
        <p:spPr>
          <a:xfrm>
            <a:off x="8050797" y="964633"/>
            <a:ext cx="3677073" cy="5169467"/>
          </a:xfrm>
          <a:prstGeom prst="roundRect">
            <a:avLst>
              <a:gd name="adj" fmla="val 8896"/>
            </a:avLst>
          </a:prstGeom>
          <a:solidFill>
            <a:srgbClr val="865293"/>
          </a:solidFill>
          <a:ln>
            <a:solidFill>
              <a:srgbClr val="B576A5"/>
            </a:solid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t" anchorCtr="0"/>
          <a:lstStyle/>
          <a:p>
            <a:pPr algn="ctr"/>
            <a:endParaRPr lang="en-GB" sz="2400">
              <a:latin typeface="Open Sans" panose="020B0606030504020204" pitchFamily="34" charset="0"/>
              <a:ea typeface="Open Sans" panose="020B0606030504020204" pitchFamily="34" charset="0"/>
              <a:cs typeface="Open Sans" panose="020B0606030504020204" pitchFamily="34" charset="0"/>
            </a:endParaRPr>
          </a:p>
          <a:p>
            <a:pPr marL="342900" indent="-342900">
              <a:spcBef>
                <a:spcPts val="1200"/>
              </a:spcBef>
              <a:spcAft>
                <a:spcPts val="600"/>
              </a:spcAft>
              <a:buFont typeface="Arial" panose="020B0604020202020204" pitchFamily="34" charset="0"/>
              <a:buChar char="•"/>
            </a:pPr>
            <a:r>
              <a:rPr lang="en-GB" dirty="0">
                <a:latin typeface="Open Sans"/>
                <a:ea typeface="Open Sans"/>
                <a:cs typeface="Open Sans"/>
              </a:rPr>
              <a:t>Impact of policy</a:t>
            </a:r>
          </a:p>
          <a:p>
            <a:pPr marL="342900" indent="-342900">
              <a:spcAft>
                <a:spcPts val="600"/>
              </a:spcAft>
              <a:buFont typeface="Arial" panose="020B0604020202020204" pitchFamily="34" charset="0"/>
              <a:buChar char="•"/>
            </a:pPr>
            <a:r>
              <a:rPr lang="en-GB" dirty="0">
                <a:latin typeface="Open Sans"/>
                <a:ea typeface="Open Sans"/>
                <a:cs typeface="Open Sans"/>
              </a:rPr>
              <a:t>Strategy for development of skills &amp; participation</a:t>
            </a:r>
          </a:p>
          <a:p>
            <a:pPr marL="342900" indent="-342900">
              <a:spcAft>
                <a:spcPts val="600"/>
              </a:spcAft>
              <a:buFont typeface="Arial" panose="020B0604020202020204" pitchFamily="34" charset="0"/>
              <a:buChar char="•"/>
            </a:pPr>
            <a:r>
              <a:rPr lang="en-GB" dirty="0">
                <a:latin typeface="Open Sans"/>
                <a:ea typeface="Open Sans"/>
                <a:cs typeface="Open Sans"/>
              </a:rPr>
              <a:t>Sacraments, Holy Days and other significant days</a:t>
            </a:r>
          </a:p>
          <a:p>
            <a:pPr marL="342900" indent="-342900">
              <a:spcAft>
                <a:spcPts val="600"/>
              </a:spcAft>
              <a:buFont typeface="Arial" panose="020B0604020202020204" pitchFamily="34" charset="0"/>
              <a:buChar char="•"/>
            </a:pPr>
            <a:r>
              <a:rPr lang="en-GB" dirty="0">
                <a:latin typeface="Open Sans"/>
                <a:ea typeface="Open Sans"/>
                <a:cs typeface="Open Sans"/>
              </a:rPr>
              <a:t>CPD &amp; formation</a:t>
            </a:r>
          </a:p>
          <a:p>
            <a:pPr marL="342900" indent="-342900">
              <a:spcAft>
                <a:spcPts val="600"/>
              </a:spcAft>
              <a:buFont typeface="Arial" panose="020B0604020202020204" pitchFamily="34" charset="0"/>
              <a:buChar char="•"/>
            </a:pPr>
            <a:r>
              <a:rPr lang="en-GB" dirty="0">
                <a:latin typeface="Open Sans"/>
                <a:ea typeface="Open Sans"/>
                <a:cs typeface="Open Sans"/>
              </a:rPr>
              <a:t>Leaders’ knowledge and skill</a:t>
            </a:r>
          </a:p>
          <a:p>
            <a:pPr marL="342900" indent="-342900">
              <a:spcAft>
                <a:spcPts val="600"/>
              </a:spcAft>
              <a:buFont typeface="Arial" panose="020B0604020202020204" pitchFamily="34" charset="0"/>
              <a:buChar char="•"/>
            </a:pPr>
            <a:r>
              <a:rPr lang="en-GB" dirty="0">
                <a:latin typeface="Open Sans"/>
                <a:ea typeface="Open Sans"/>
                <a:cs typeface="Open Sans"/>
              </a:rPr>
              <a:t>Impact of leadership</a:t>
            </a:r>
          </a:p>
          <a:p>
            <a:pPr marL="342900" indent="-342900">
              <a:spcAft>
                <a:spcPts val="600"/>
              </a:spcAft>
              <a:buFont typeface="Arial" panose="020B0604020202020204" pitchFamily="34" charset="0"/>
              <a:buChar char="•"/>
            </a:pPr>
            <a:r>
              <a:rPr lang="en-GB" dirty="0">
                <a:latin typeface="Open Sans"/>
                <a:ea typeface="Open Sans"/>
                <a:cs typeface="Open Sans"/>
              </a:rPr>
              <a:t>Resourcing</a:t>
            </a:r>
          </a:p>
          <a:p>
            <a:pPr marL="342900" indent="-342900">
              <a:spcAft>
                <a:spcPts val="600"/>
              </a:spcAft>
              <a:buFont typeface="Arial" panose="020B0604020202020204" pitchFamily="34" charset="0"/>
              <a:buChar char="•"/>
            </a:pPr>
            <a:r>
              <a:rPr lang="en-GB" dirty="0">
                <a:solidFill>
                  <a:schemeClr val="tx1"/>
                </a:solidFill>
                <a:highlight>
                  <a:srgbClr val="FFFF00"/>
                </a:highlight>
                <a:latin typeface="Open Sans"/>
                <a:ea typeface="Open Sans"/>
                <a:cs typeface="Open Sans"/>
              </a:rPr>
              <a:t>Self-evaluation</a:t>
            </a:r>
          </a:p>
        </p:txBody>
      </p:sp>
      <p:sp>
        <p:nvSpPr>
          <p:cNvPr id="33" name="Oval 32">
            <a:extLst>
              <a:ext uri="{FF2B5EF4-FFF2-40B4-BE49-F238E27FC236}">
                <a16:creationId xmlns:a16="http://schemas.microsoft.com/office/drawing/2014/main" id="{E0125542-60A6-4B0F-9A31-F976923EA5EB}"/>
              </a:ext>
            </a:extLst>
          </p:cNvPr>
          <p:cNvSpPr/>
          <p:nvPr/>
        </p:nvSpPr>
        <p:spPr>
          <a:xfrm>
            <a:off x="9312332" y="376804"/>
            <a:ext cx="1164770" cy="1175657"/>
          </a:xfrm>
          <a:prstGeom prst="ellipse">
            <a:avLst/>
          </a:prstGeom>
          <a:solidFill>
            <a:schemeClr val="bg1"/>
          </a:solidFill>
          <a:ln>
            <a:solidFill>
              <a:srgbClr val="865293"/>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a:solidFill>
                  <a:schemeClr val="accent2"/>
                </a:solidFill>
                <a:latin typeface="Lato Light" panose="020F0502020204030203" pitchFamily="34" charset="0"/>
                <a:ea typeface="Lato Light" panose="020F0502020204030203" pitchFamily="34" charset="0"/>
                <a:cs typeface="Lato Light" panose="020F0502020204030203" pitchFamily="34" charset="0"/>
              </a:rPr>
              <a:t>CW3</a:t>
            </a:r>
          </a:p>
        </p:txBody>
      </p:sp>
      <p:sp>
        <p:nvSpPr>
          <p:cNvPr id="10" name="Arrow: Left-Right 9">
            <a:extLst>
              <a:ext uri="{FF2B5EF4-FFF2-40B4-BE49-F238E27FC236}">
                <a16:creationId xmlns:a16="http://schemas.microsoft.com/office/drawing/2014/main" id="{437BCBCC-4C97-46A6-A945-0750ADBA164F}"/>
              </a:ext>
            </a:extLst>
          </p:cNvPr>
          <p:cNvSpPr/>
          <p:nvPr/>
        </p:nvSpPr>
        <p:spPr>
          <a:xfrm>
            <a:off x="909764" y="5562600"/>
            <a:ext cx="10372471" cy="1065414"/>
          </a:xfrm>
          <a:prstGeom prst="leftRightArrow">
            <a:avLst/>
          </a:prstGeom>
        </p:spPr>
        <p:style>
          <a:lnRef idx="2">
            <a:schemeClr val="lt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nchor="ctr" anchorCtr="0"/>
          <a:lstStyle/>
          <a:p>
            <a:pPr algn="ctr"/>
            <a:r>
              <a:rPr lang="en-GB" sz="2400">
                <a:solidFill>
                  <a:schemeClr val="accent2"/>
                </a:solidFill>
                <a:latin typeface="Lato Light" panose="020F0502020204030203" pitchFamily="34" charset="0"/>
                <a:ea typeface="Lato Light" panose="020F0502020204030203" pitchFamily="34" charset="0"/>
                <a:cs typeface="Lato Light" panose="020F0502020204030203" pitchFamily="34" charset="0"/>
              </a:rPr>
              <a:t>Collective worship</a:t>
            </a:r>
            <a:endParaRPr lang="en-US" sz="2400">
              <a:solidFill>
                <a:schemeClr val="accent2"/>
              </a:solidFill>
              <a:latin typeface="Lato Light" panose="020F0502020204030203" pitchFamily="34" charset="0"/>
              <a:ea typeface="Lato Light" panose="020F0502020204030203" pitchFamily="34" charset="0"/>
              <a:cs typeface="Lato Light" panose="020F0502020204030203" pitchFamily="34" charset="0"/>
            </a:endParaRPr>
          </a:p>
        </p:txBody>
      </p:sp>
    </p:spTree>
    <p:extLst>
      <p:ext uri="{BB962C8B-B14F-4D97-AF65-F5344CB8AC3E}">
        <p14:creationId xmlns:p14="http://schemas.microsoft.com/office/powerpoint/2010/main" val="2863754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bg/>
                                          </p:spTgt>
                                        </p:tgtEl>
                                        <p:attrNameLst>
                                          <p:attrName>style.visibility</p:attrName>
                                        </p:attrNameLst>
                                      </p:cBhvr>
                                      <p:to>
                                        <p:strVal val="visible"/>
                                      </p:to>
                                    </p:set>
                                    <p:animEffect transition="in" filter="fade">
                                      <p:cBhvr>
                                        <p:cTn id="13" dur="500"/>
                                        <p:tgtEl>
                                          <p:spTgt spid="9">
                                            <p:bg/>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
                                            <p:txEl>
                                              <p:pRg st="1" end="1"/>
                                            </p:txEl>
                                          </p:spTgt>
                                        </p:tgtEl>
                                        <p:attrNameLst>
                                          <p:attrName>style.visibility</p:attrName>
                                        </p:attrNameLst>
                                      </p:cBhvr>
                                      <p:to>
                                        <p:strVal val="visible"/>
                                      </p:to>
                                    </p:set>
                                    <p:animEffect transition="in" filter="fade">
                                      <p:cBhvr>
                                        <p:cTn id="18" dur="500"/>
                                        <p:tgtEl>
                                          <p:spTgt spid="9">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xEl>
                                              <p:pRg st="2" end="2"/>
                                            </p:txEl>
                                          </p:spTgt>
                                        </p:tgtEl>
                                        <p:attrNameLst>
                                          <p:attrName>style.visibility</p:attrName>
                                        </p:attrNameLst>
                                      </p:cBhvr>
                                      <p:to>
                                        <p:strVal val="visible"/>
                                      </p:to>
                                    </p:set>
                                    <p:animEffect transition="in" filter="fade">
                                      <p:cBhvr>
                                        <p:cTn id="23" dur="500"/>
                                        <p:tgtEl>
                                          <p:spTgt spid="9">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
                                            <p:txEl>
                                              <p:pRg st="3" end="3"/>
                                            </p:txEl>
                                          </p:spTgt>
                                        </p:tgtEl>
                                        <p:attrNameLst>
                                          <p:attrName>style.visibility</p:attrName>
                                        </p:attrNameLst>
                                      </p:cBhvr>
                                      <p:to>
                                        <p:strVal val="visible"/>
                                      </p:to>
                                    </p:set>
                                    <p:animEffect transition="in" filter="fade">
                                      <p:cBhvr>
                                        <p:cTn id="28" dur="500"/>
                                        <p:tgtEl>
                                          <p:spTgt spid="9">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9">
                                            <p:txEl>
                                              <p:pRg st="4" end="4"/>
                                            </p:txEl>
                                          </p:spTgt>
                                        </p:tgtEl>
                                        <p:attrNameLst>
                                          <p:attrName>style.visibility</p:attrName>
                                        </p:attrNameLst>
                                      </p:cBhvr>
                                      <p:to>
                                        <p:strVal val="visible"/>
                                      </p:to>
                                    </p:set>
                                    <p:animEffect transition="in" filter="fade">
                                      <p:cBhvr>
                                        <p:cTn id="33" dur="500"/>
                                        <p:tgtEl>
                                          <p:spTgt spid="9">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9">
                                            <p:txEl>
                                              <p:pRg st="5" end="5"/>
                                            </p:txEl>
                                          </p:spTgt>
                                        </p:tgtEl>
                                        <p:attrNameLst>
                                          <p:attrName>style.visibility</p:attrName>
                                        </p:attrNameLst>
                                      </p:cBhvr>
                                      <p:to>
                                        <p:strVal val="visible"/>
                                      </p:to>
                                    </p:set>
                                    <p:animEffect transition="in" filter="fade">
                                      <p:cBhvr>
                                        <p:cTn id="38" dur="500"/>
                                        <p:tgtEl>
                                          <p:spTgt spid="9">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9">
                                            <p:txEl>
                                              <p:pRg st="6" end="6"/>
                                            </p:txEl>
                                          </p:spTgt>
                                        </p:tgtEl>
                                        <p:attrNameLst>
                                          <p:attrName>style.visibility</p:attrName>
                                        </p:attrNameLst>
                                      </p:cBhvr>
                                      <p:to>
                                        <p:strVal val="visible"/>
                                      </p:to>
                                    </p:set>
                                    <p:animEffect transition="in" filter="fade">
                                      <p:cBhvr>
                                        <p:cTn id="43" dur="500"/>
                                        <p:tgtEl>
                                          <p:spTgt spid="9">
                                            <p:txEl>
                                              <p:pRg st="6" end="6"/>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9">
                                            <p:txEl>
                                              <p:pRg st="7" end="7"/>
                                            </p:txEl>
                                          </p:spTgt>
                                        </p:tgtEl>
                                        <p:attrNameLst>
                                          <p:attrName>style.visibility</p:attrName>
                                        </p:attrNameLst>
                                      </p:cBhvr>
                                      <p:to>
                                        <p:strVal val="visible"/>
                                      </p:to>
                                    </p:set>
                                    <p:animEffect transition="in" filter="fade">
                                      <p:cBhvr>
                                        <p:cTn id="48" dur="500"/>
                                        <p:tgtEl>
                                          <p:spTgt spid="9">
                                            <p:txEl>
                                              <p:pRg st="7" end="7"/>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fade">
                                      <p:cBhvr>
                                        <p:cTn id="53" dur="500"/>
                                        <p:tgtEl>
                                          <p:spTgt spid="25"/>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fade">
                                      <p:cBhvr>
                                        <p:cTn id="56" dur="500"/>
                                        <p:tgtEl>
                                          <p:spTgt spid="29"/>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6">
                                            <p:bg/>
                                          </p:spTgt>
                                        </p:tgtEl>
                                        <p:attrNameLst>
                                          <p:attrName>style.visibility</p:attrName>
                                        </p:attrNameLst>
                                      </p:cBhvr>
                                      <p:to>
                                        <p:strVal val="visible"/>
                                      </p:to>
                                    </p:set>
                                    <p:animEffect transition="in" filter="fade">
                                      <p:cBhvr>
                                        <p:cTn id="59" dur="500"/>
                                        <p:tgtEl>
                                          <p:spTgt spid="26">
                                            <p:bg/>
                                          </p:spTgt>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26">
                                            <p:txEl>
                                              <p:pRg st="1" end="1"/>
                                            </p:txEl>
                                          </p:spTgt>
                                        </p:tgtEl>
                                        <p:attrNameLst>
                                          <p:attrName>style.visibility</p:attrName>
                                        </p:attrNameLst>
                                      </p:cBhvr>
                                      <p:to>
                                        <p:strVal val="visible"/>
                                      </p:to>
                                    </p:set>
                                    <p:animEffect transition="in" filter="fade">
                                      <p:cBhvr>
                                        <p:cTn id="64" dur="500"/>
                                        <p:tgtEl>
                                          <p:spTgt spid="26">
                                            <p:txEl>
                                              <p:pRg st="1" end="1"/>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26">
                                            <p:txEl>
                                              <p:pRg st="2" end="2"/>
                                            </p:txEl>
                                          </p:spTgt>
                                        </p:tgtEl>
                                        <p:attrNameLst>
                                          <p:attrName>style.visibility</p:attrName>
                                        </p:attrNameLst>
                                      </p:cBhvr>
                                      <p:to>
                                        <p:strVal val="visible"/>
                                      </p:to>
                                    </p:set>
                                    <p:animEffect transition="in" filter="fade">
                                      <p:cBhvr>
                                        <p:cTn id="69" dur="500"/>
                                        <p:tgtEl>
                                          <p:spTgt spid="26">
                                            <p:txEl>
                                              <p:pRg st="2" end="2"/>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26">
                                            <p:txEl>
                                              <p:pRg st="3" end="3"/>
                                            </p:txEl>
                                          </p:spTgt>
                                        </p:tgtEl>
                                        <p:attrNameLst>
                                          <p:attrName>style.visibility</p:attrName>
                                        </p:attrNameLst>
                                      </p:cBhvr>
                                      <p:to>
                                        <p:strVal val="visible"/>
                                      </p:to>
                                    </p:set>
                                    <p:animEffect transition="in" filter="fade">
                                      <p:cBhvr>
                                        <p:cTn id="74" dur="500"/>
                                        <p:tgtEl>
                                          <p:spTgt spid="26">
                                            <p:txEl>
                                              <p:pRg st="3" end="3"/>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26">
                                            <p:txEl>
                                              <p:pRg st="4" end="4"/>
                                            </p:txEl>
                                          </p:spTgt>
                                        </p:tgtEl>
                                        <p:attrNameLst>
                                          <p:attrName>style.visibility</p:attrName>
                                        </p:attrNameLst>
                                      </p:cBhvr>
                                      <p:to>
                                        <p:strVal val="visible"/>
                                      </p:to>
                                    </p:set>
                                    <p:animEffect transition="in" filter="fade">
                                      <p:cBhvr>
                                        <p:cTn id="79" dur="500"/>
                                        <p:tgtEl>
                                          <p:spTgt spid="26">
                                            <p:txEl>
                                              <p:pRg st="4" end="4"/>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26">
                                            <p:txEl>
                                              <p:pRg st="5" end="5"/>
                                            </p:txEl>
                                          </p:spTgt>
                                        </p:tgtEl>
                                        <p:attrNameLst>
                                          <p:attrName>style.visibility</p:attrName>
                                        </p:attrNameLst>
                                      </p:cBhvr>
                                      <p:to>
                                        <p:strVal val="visible"/>
                                      </p:to>
                                    </p:set>
                                    <p:animEffect transition="in" filter="fade">
                                      <p:cBhvr>
                                        <p:cTn id="84" dur="500"/>
                                        <p:tgtEl>
                                          <p:spTgt spid="26">
                                            <p:txEl>
                                              <p:pRg st="5" end="5"/>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26">
                                            <p:txEl>
                                              <p:pRg st="6" end="6"/>
                                            </p:txEl>
                                          </p:spTgt>
                                        </p:tgtEl>
                                        <p:attrNameLst>
                                          <p:attrName>style.visibility</p:attrName>
                                        </p:attrNameLst>
                                      </p:cBhvr>
                                      <p:to>
                                        <p:strVal val="visible"/>
                                      </p:to>
                                    </p:set>
                                    <p:animEffect transition="in" filter="fade">
                                      <p:cBhvr>
                                        <p:cTn id="89" dur="500"/>
                                        <p:tgtEl>
                                          <p:spTgt spid="26">
                                            <p:txEl>
                                              <p:pRg st="6" end="6"/>
                                            </p:txEl>
                                          </p:spTgt>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26">
                                            <p:txEl>
                                              <p:pRg st="7" end="7"/>
                                            </p:txEl>
                                          </p:spTgt>
                                        </p:tgtEl>
                                        <p:attrNameLst>
                                          <p:attrName>style.visibility</p:attrName>
                                        </p:attrNameLst>
                                      </p:cBhvr>
                                      <p:to>
                                        <p:strVal val="visible"/>
                                      </p:to>
                                    </p:set>
                                    <p:animEffect transition="in" filter="fade">
                                      <p:cBhvr>
                                        <p:cTn id="94" dur="500"/>
                                        <p:tgtEl>
                                          <p:spTgt spid="26">
                                            <p:txEl>
                                              <p:pRg st="7" end="7"/>
                                            </p:txEl>
                                          </p:spTgt>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grpId="0" nodeType="clickEffect">
                                  <p:stCondLst>
                                    <p:cond delay="0"/>
                                  </p:stCondLst>
                                  <p:childTnLst>
                                    <p:set>
                                      <p:cBhvr>
                                        <p:cTn id="98" dur="1" fill="hold">
                                          <p:stCondLst>
                                            <p:cond delay="0"/>
                                          </p:stCondLst>
                                        </p:cTn>
                                        <p:tgtEl>
                                          <p:spTgt spid="33"/>
                                        </p:tgtEl>
                                        <p:attrNameLst>
                                          <p:attrName>style.visibility</p:attrName>
                                        </p:attrNameLst>
                                      </p:cBhvr>
                                      <p:to>
                                        <p:strVal val="visible"/>
                                      </p:to>
                                    </p:set>
                                    <p:animEffect transition="in" filter="fade">
                                      <p:cBhvr>
                                        <p:cTn id="99" dur="500"/>
                                        <p:tgtEl>
                                          <p:spTgt spid="33"/>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31"/>
                                        </p:tgtEl>
                                        <p:attrNameLst>
                                          <p:attrName>style.visibility</p:attrName>
                                        </p:attrNameLst>
                                      </p:cBhvr>
                                      <p:to>
                                        <p:strVal val="visible"/>
                                      </p:to>
                                    </p:set>
                                    <p:animEffect transition="in" filter="fade">
                                      <p:cBhvr>
                                        <p:cTn id="102" dur="500"/>
                                        <p:tgtEl>
                                          <p:spTgt spid="31"/>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32">
                                            <p:bg/>
                                          </p:spTgt>
                                        </p:tgtEl>
                                        <p:attrNameLst>
                                          <p:attrName>style.visibility</p:attrName>
                                        </p:attrNameLst>
                                      </p:cBhvr>
                                      <p:to>
                                        <p:strVal val="visible"/>
                                      </p:to>
                                    </p:set>
                                    <p:animEffect transition="in" filter="fade">
                                      <p:cBhvr>
                                        <p:cTn id="105" dur="500"/>
                                        <p:tgtEl>
                                          <p:spTgt spid="32">
                                            <p:bg/>
                                          </p:spTgt>
                                        </p:tgtEl>
                                      </p:cBhvr>
                                    </p:animEffect>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grpId="0" nodeType="clickEffect">
                                  <p:stCondLst>
                                    <p:cond delay="0"/>
                                  </p:stCondLst>
                                  <p:childTnLst>
                                    <p:set>
                                      <p:cBhvr>
                                        <p:cTn id="109" dur="1" fill="hold">
                                          <p:stCondLst>
                                            <p:cond delay="0"/>
                                          </p:stCondLst>
                                        </p:cTn>
                                        <p:tgtEl>
                                          <p:spTgt spid="32">
                                            <p:txEl>
                                              <p:pRg st="1" end="1"/>
                                            </p:txEl>
                                          </p:spTgt>
                                        </p:tgtEl>
                                        <p:attrNameLst>
                                          <p:attrName>style.visibility</p:attrName>
                                        </p:attrNameLst>
                                      </p:cBhvr>
                                      <p:to>
                                        <p:strVal val="visible"/>
                                      </p:to>
                                    </p:set>
                                    <p:animEffect transition="in" filter="fade">
                                      <p:cBhvr>
                                        <p:cTn id="110" dur="500"/>
                                        <p:tgtEl>
                                          <p:spTgt spid="32">
                                            <p:txEl>
                                              <p:pRg st="1" end="1"/>
                                            </p:txEl>
                                          </p:spTgt>
                                        </p:tgtEl>
                                      </p:cBhvr>
                                    </p:animEffect>
                                  </p:childTnLst>
                                </p:cTn>
                              </p:par>
                            </p:childTnLst>
                          </p:cTn>
                        </p:par>
                      </p:childTnLst>
                    </p:cTn>
                  </p:par>
                  <p:par>
                    <p:cTn id="111" fill="hold">
                      <p:stCondLst>
                        <p:cond delay="indefinite"/>
                      </p:stCondLst>
                      <p:childTnLst>
                        <p:par>
                          <p:cTn id="112" fill="hold">
                            <p:stCondLst>
                              <p:cond delay="0"/>
                            </p:stCondLst>
                            <p:childTnLst>
                              <p:par>
                                <p:cTn id="113" presetID="10" presetClass="entr" presetSubtype="0" fill="hold" grpId="0" nodeType="clickEffect">
                                  <p:stCondLst>
                                    <p:cond delay="0"/>
                                  </p:stCondLst>
                                  <p:childTnLst>
                                    <p:set>
                                      <p:cBhvr>
                                        <p:cTn id="114" dur="1" fill="hold">
                                          <p:stCondLst>
                                            <p:cond delay="0"/>
                                          </p:stCondLst>
                                        </p:cTn>
                                        <p:tgtEl>
                                          <p:spTgt spid="32">
                                            <p:txEl>
                                              <p:pRg st="2" end="2"/>
                                            </p:txEl>
                                          </p:spTgt>
                                        </p:tgtEl>
                                        <p:attrNameLst>
                                          <p:attrName>style.visibility</p:attrName>
                                        </p:attrNameLst>
                                      </p:cBhvr>
                                      <p:to>
                                        <p:strVal val="visible"/>
                                      </p:to>
                                    </p:set>
                                    <p:animEffect transition="in" filter="fade">
                                      <p:cBhvr>
                                        <p:cTn id="115" dur="500"/>
                                        <p:tgtEl>
                                          <p:spTgt spid="32">
                                            <p:txEl>
                                              <p:pRg st="2" end="2"/>
                                            </p:txEl>
                                          </p:spTgt>
                                        </p:tgtEl>
                                      </p:cBhvr>
                                    </p:animEffect>
                                  </p:childTnLst>
                                </p:cTn>
                              </p:par>
                            </p:childTnLst>
                          </p:cTn>
                        </p:par>
                      </p:childTnLst>
                    </p:cTn>
                  </p:par>
                  <p:par>
                    <p:cTn id="116" fill="hold">
                      <p:stCondLst>
                        <p:cond delay="indefinite"/>
                      </p:stCondLst>
                      <p:childTnLst>
                        <p:par>
                          <p:cTn id="117" fill="hold">
                            <p:stCondLst>
                              <p:cond delay="0"/>
                            </p:stCondLst>
                            <p:childTnLst>
                              <p:par>
                                <p:cTn id="118" presetID="10" presetClass="entr" presetSubtype="0" fill="hold" grpId="0" nodeType="clickEffect">
                                  <p:stCondLst>
                                    <p:cond delay="0"/>
                                  </p:stCondLst>
                                  <p:childTnLst>
                                    <p:set>
                                      <p:cBhvr>
                                        <p:cTn id="119" dur="1" fill="hold">
                                          <p:stCondLst>
                                            <p:cond delay="0"/>
                                          </p:stCondLst>
                                        </p:cTn>
                                        <p:tgtEl>
                                          <p:spTgt spid="32">
                                            <p:txEl>
                                              <p:pRg st="3" end="3"/>
                                            </p:txEl>
                                          </p:spTgt>
                                        </p:tgtEl>
                                        <p:attrNameLst>
                                          <p:attrName>style.visibility</p:attrName>
                                        </p:attrNameLst>
                                      </p:cBhvr>
                                      <p:to>
                                        <p:strVal val="visible"/>
                                      </p:to>
                                    </p:set>
                                    <p:animEffect transition="in" filter="fade">
                                      <p:cBhvr>
                                        <p:cTn id="120" dur="500"/>
                                        <p:tgtEl>
                                          <p:spTgt spid="32">
                                            <p:txEl>
                                              <p:pRg st="3" end="3"/>
                                            </p:txEl>
                                          </p:spTgt>
                                        </p:tgtEl>
                                      </p:cBhvr>
                                    </p:animEffect>
                                  </p:childTnLst>
                                </p:cTn>
                              </p:par>
                            </p:childTnLst>
                          </p:cTn>
                        </p:par>
                      </p:childTnLst>
                    </p:cTn>
                  </p:par>
                  <p:par>
                    <p:cTn id="121" fill="hold">
                      <p:stCondLst>
                        <p:cond delay="indefinite"/>
                      </p:stCondLst>
                      <p:childTnLst>
                        <p:par>
                          <p:cTn id="122" fill="hold">
                            <p:stCondLst>
                              <p:cond delay="0"/>
                            </p:stCondLst>
                            <p:childTnLst>
                              <p:par>
                                <p:cTn id="123" presetID="10" presetClass="entr" presetSubtype="0" fill="hold" grpId="0" nodeType="clickEffect">
                                  <p:stCondLst>
                                    <p:cond delay="0"/>
                                  </p:stCondLst>
                                  <p:childTnLst>
                                    <p:set>
                                      <p:cBhvr>
                                        <p:cTn id="124" dur="1" fill="hold">
                                          <p:stCondLst>
                                            <p:cond delay="0"/>
                                          </p:stCondLst>
                                        </p:cTn>
                                        <p:tgtEl>
                                          <p:spTgt spid="32">
                                            <p:txEl>
                                              <p:pRg st="4" end="4"/>
                                            </p:txEl>
                                          </p:spTgt>
                                        </p:tgtEl>
                                        <p:attrNameLst>
                                          <p:attrName>style.visibility</p:attrName>
                                        </p:attrNameLst>
                                      </p:cBhvr>
                                      <p:to>
                                        <p:strVal val="visible"/>
                                      </p:to>
                                    </p:set>
                                    <p:animEffect transition="in" filter="fade">
                                      <p:cBhvr>
                                        <p:cTn id="125" dur="500"/>
                                        <p:tgtEl>
                                          <p:spTgt spid="32">
                                            <p:txEl>
                                              <p:pRg st="4" end="4"/>
                                            </p:txEl>
                                          </p:spTgt>
                                        </p:tgtEl>
                                      </p:cBhvr>
                                    </p:animEffect>
                                  </p:childTnLst>
                                </p:cTn>
                              </p:par>
                            </p:childTnLst>
                          </p:cTn>
                        </p:par>
                      </p:childTnLst>
                    </p:cTn>
                  </p:par>
                  <p:par>
                    <p:cTn id="126" fill="hold">
                      <p:stCondLst>
                        <p:cond delay="indefinite"/>
                      </p:stCondLst>
                      <p:childTnLst>
                        <p:par>
                          <p:cTn id="127" fill="hold">
                            <p:stCondLst>
                              <p:cond delay="0"/>
                            </p:stCondLst>
                            <p:childTnLst>
                              <p:par>
                                <p:cTn id="128" presetID="10" presetClass="entr" presetSubtype="0" fill="hold" grpId="0" nodeType="clickEffect">
                                  <p:stCondLst>
                                    <p:cond delay="0"/>
                                  </p:stCondLst>
                                  <p:childTnLst>
                                    <p:set>
                                      <p:cBhvr>
                                        <p:cTn id="129" dur="1" fill="hold">
                                          <p:stCondLst>
                                            <p:cond delay="0"/>
                                          </p:stCondLst>
                                        </p:cTn>
                                        <p:tgtEl>
                                          <p:spTgt spid="32">
                                            <p:txEl>
                                              <p:pRg st="5" end="5"/>
                                            </p:txEl>
                                          </p:spTgt>
                                        </p:tgtEl>
                                        <p:attrNameLst>
                                          <p:attrName>style.visibility</p:attrName>
                                        </p:attrNameLst>
                                      </p:cBhvr>
                                      <p:to>
                                        <p:strVal val="visible"/>
                                      </p:to>
                                    </p:set>
                                    <p:animEffect transition="in" filter="fade">
                                      <p:cBhvr>
                                        <p:cTn id="130" dur="500"/>
                                        <p:tgtEl>
                                          <p:spTgt spid="32">
                                            <p:txEl>
                                              <p:pRg st="5" end="5"/>
                                            </p:txEl>
                                          </p:spTgt>
                                        </p:tgtEl>
                                      </p:cBhvr>
                                    </p:animEffect>
                                  </p:childTnLst>
                                </p:cTn>
                              </p:par>
                            </p:childTnLst>
                          </p:cTn>
                        </p:par>
                      </p:childTnLst>
                    </p:cTn>
                  </p:par>
                  <p:par>
                    <p:cTn id="131" fill="hold">
                      <p:stCondLst>
                        <p:cond delay="indefinite"/>
                      </p:stCondLst>
                      <p:childTnLst>
                        <p:par>
                          <p:cTn id="132" fill="hold">
                            <p:stCondLst>
                              <p:cond delay="0"/>
                            </p:stCondLst>
                            <p:childTnLst>
                              <p:par>
                                <p:cTn id="133" presetID="10" presetClass="entr" presetSubtype="0" fill="hold" grpId="0" nodeType="clickEffect">
                                  <p:stCondLst>
                                    <p:cond delay="0"/>
                                  </p:stCondLst>
                                  <p:childTnLst>
                                    <p:set>
                                      <p:cBhvr>
                                        <p:cTn id="134" dur="1" fill="hold">
                                          <p:stCondLst>
                                            <p:cond delay="0"/>
                                          </p:stCondLst>
                                        </p:cTn>
                                        <p:tgtEl>
                                          <p:spTgt spid="32">
                                            <p:txEl>
                                              <p:pRg st="6" end="6"/>
                                            </p:txEl>
                                          </p:spTgt>
                                        </p:tgtEl>
                                        <p:attrNameLst>
                                          <p:attrName>style.visibility</p:attrName>
                                        </p:attrNameLst>
                                      </p:cBhvr>
                                      <p:to>
                                        <p:strVal val="visible"/>
                                      </p:to>
                                    </p:set>
                                    <p:animEffect transition="in" filter="fade">
                                      <p:cBhvr>
                                        <p:cTn id="135" dur="500"/>
                                        <p:tgtEl>
                                          <p:spTgt spid="32">
                                            <p:txEl>
                                              <p:pRg st="6" end="6"/>
                                            </p:txEl>
                                          </p:spTgt>
                                        </p:tgtEl>
                                      </p:cBhvr>
                                    </p:animEffect>
                                  </p:childTnLst>
                                </p:cTn>
                              </p:par>
                            </p:childTnLst>
                          </p:cTn>
                        </p:par>
                      </p:childTnLst>
                    </p:cTn>
                  </p:par>
                  <p:par>
                    <p:cTn id="136" fill="hold">
                      <p:stCondLst>
                        <p:cond delay="indefinite"/>
                      </p:stCondLst>
                      <p:childTnLst>
                        <p:par>
                          <p:cTn id="137" fill="hold">
                            <p:stCondLst>
                              <p:cond delay="0"/>
                            </p:stCondLst>
                            <p:childTnLst>
                              <p:par>
                                <p:cTn id="138" presetID="10" presetClass="entr" presetSubtype="0" fill="hold" grpId="0" nodeType="clickEffect">
                                  <p:stCondLst>
                                    <p:cond delay="0"/>
                                  </p:stCondLst>
                                  <p:childTnLst>
                                    <p:set>
                                      <p:cBhvr>
                                        <p:cTn id="139" dur="1" fill="hold">
                                          <p:stCondLst>
                                            <p:cond delay="0"/>
                                          </p:stCondLst>
                                        </p:cTn>
                                        <p:tgtEl>
                                          <p:spTgt spid="32">
                                            <p:txEl>
                                              <p:pRg st="7" end="7"/>
                                            </p:txEl>
                                          </p:spTgt>
                                        </p:tgtEl>
                                        <p:attrNameLst>
                                          <p:attrName>style.visibility</p:attrName>
                                        </p:attrNameLst>
                                      </p:cBhvr>
                                      <p:to>
                                        <p:strVal val="visible"/>
                                      </p:to>
                                    </p:set>
                                    <p:animEffect transition="in" filter="fade">
                                      <p:cBhvr>
                                        <p:cTn id="140" dur="500"/>
                                        <p:tgtEl>
                                          <p:spTgt spid="32">
                                            <p:txEl>
                                              <p:pRg st="7" end="7"/>
                                            </p:txEl>
                                          </p:spTgt>
                                        </p:tgtEl>
                                      </p:cBhvr>
                                    </p:animEffect>
                                  </p:childTnLst>
                                </p:cTn>
                              </p:par>
                            </p:childTnLst>
                          </p:cTn>
                        </p:par>
                      </p:childTnLst>
                    </p:cTn>
                  </p:par>
                  <p:par>
                    <p:cTn id="141" fill="hold">
                      <p:stCondLst>
                        <p:cond delay="indefinite"/>
                      </p:stCondLst>
                      <p:childTnLst>
                        <p:par>
                          <p:cTn id="142" fill="hold">
                            <p:stCondLst>
                              <p:cond delay="0"/>
                            </p:stCondLst>
                            <p:childTnLst>
                              <p:par>
                                <p:cTn id="143" presetID="10" presetClass="entr" presetSubtype="0" fill="hold" grpId="0" nodeType="clickEffect">
                                  <p:stCondLst>
                                    <p:cond delay="0"/>
                                  </p:stCondLst>
                                  <p:childTnLst>
                                    <p:set>
                                      <p:cBhvr>
                                        <p:cTn id="144" dur="1" fill="hold">
                                          <p:stCondLst>
                                            <p:cond delay="0"/>
                                          </p:stCondLst>
                                        </p:cTn>
                                        <p:tgtEl>
                                          <p:spTgt spid="32">
                                            <p:txEl>
                                              <p:pRg st="8" end="8"/>
                                            </p:txEl>
                                          </p:spTgt>
                                        </p:tgtEl>
                                        <p:attrNameLst>
                                          <p:attrName>style.visibility</p:attrName>
                                        </p:attrNameLst>
                                      </p:cBhvr>
                                      <p:to>
                                        <p:strVal val="visible"/>
                                      </p:to>
                                    </p:set>
                                    <p:animEffect transition="in" filter="fade">
                                      <p:cBhvr>
                                        <p:cTn id="145" dur="500"/>
                                        <p:tgtEl>
                                          <p:spTgt spid="32">
                                            <p:txEl>
                                              <p:pRg st="8" end="8"/>
                                            </p:txEl>
                                          </p:spTgt>
                                        </p:tgtEl>
                                      </p:cBhvr>
                                    </p:animEffect>
                                  </p:childTnLst>
                                </p:cTn>
                              </p:par>
                            </p:childTnLst>
                          </p:cTn>
                        </p:par>
                      </p:childTnLst>
                    </p:cTn>
                  </p:par>
                  <p:par>
                    <p:cTn id="146" fill="hold">
                      <p:stCondLst>
                        <p:cond delay="indefinite"/>
                      </p:stCondLst>
                      <p:childTnLst>
                        <p:par>
                          <p:cTn id="147" fill="hold">
                            <p:stCondLst>
                              <p:cond delay="0"/>
                            </p:stCondLst>
                            <p:childTnLst>
                              <p:par>
                                <p:cTn id="148" presetID="17" presetClass="entr" presetSubtype="10" fill="hold" grpId="0" nodeType="clickEffect">
                                  <p:stCondLst>
                                    <p:cond delay="0"/>
                                  </p:stCondLst>
                                  <p:childTnLst>
                                    <p:set>
                                      <p:cBhvr>
                                        <p:cTn id="149" dur="1" fill="hold">
                                          <p:stCondLst>
                                            <p:cond delay="0"/>
                                          </p:stCondLst>
                                        </p:cTn>
                                        <p:tgtEl>
                                          <p:spTgt spid="10"/>
                                        </p:tgtEl>
                                        <p:attrNameLst>
                                          <p:attrName>style.visibility</p:attrName>
                                        </p:attrNameLst>
                                      </p:cBhvr>
                                      <p:to>
                                        <p:strVal val="visible"/>
                                      </p:to>
                                    </p:set>
                                    <p:anim calcmode="lin" valueType="num">
                                      <p:cBhvr>
                                        <p:cTn id="150" dur="500" fill="hold"/>
                                        <p:tgtEl>
                                          <p:spTgt spid="10"/>
                                        </p:tgtEl>
                                        <p:attrNameLst>
                                          <p:attrName>ppt_w</p:attrName>
                                        </p:attrNameLst>
                                      </p:cBhvr>
                                      <p:tavLst>
                                        <p:tav tm="0">
                                          <p:val>
                                            <p:fltVal val="0"/>
                                          </p:val>
                                        </p:tav>
                                        <p:tav tm="100000">
                                          <p:val>
                                            <p:strVal val="#ppt_w"/>
                                          </p:val>
                                        </p:tav>
                                      </p:tavLst>
                                    </p:anim>
                                    <p:anim calcmode="lin" valueType="num">
                                      <p:cBhvr>
                                        <p:cTn id="151" dur="5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9" grpId="0" uiExpand="1" build="p" animBg="1"/>
      <p:bldP spid="18" grpId="0" animBg="1"/>
      <p:bldP spid="25" grpId="0" animBg="1"/>
      <p:bldP spid="26" grpId="0" uiExpand="1" build="p" animBg="1"/>
      <p:bldP spid="29" grpId="0" animBg="1"/>
      <p:bldP spid="31" grpId="0" animBg="1"/>
      <p:bldP spid="32" grpId="0" uiExpand="1" build="p" animBg="1"/>
      <p:bldP spid="33" grpId="0" animBg="1"/>
      <p:bldP spid="10"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700338" y="915989"/>
            <a:ext cx="6799262" cy="1303337"/>
          </a:xfrm>
        </p:spPr>
        <p:txBody>
          <a:bodyPr/>
          <a:lstStyle/>
          <a:p>
            <a:pPr eaLnBrk="1" hangingPunct="1"/>
            <a:r>
              <a:rPr lang="en-GB" altLang="en-US" dirty="0">
                <a:ln>
                  <a:noFill/>
                </a:ln>
              </a:rPr>
              <a:t>The Synoptic Problem</a:t>
            </a:r>
          </a:p>
        </p:txBody>
      </p:sp>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7"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sp>
        <p:nvSpPr>
          <p:cNvPr id="8" name="Title 1"/>
          <p:cNvSpPr txBox="1">
            <a:spLocks/>
          </p:cNvSpPr>
          <p:nvPr/>
        </p:nvSpPr>
        <p:spPr>
          <a:xfrm>
            <a:off x="1045030" y="915989"/>
            <a:ext cx="10443706" cy="1091872"/>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a:solidFill>
                  <a:schemeClr val="accent4">
                    <a:lumMod val="75000"/>
                  </a:schemeClr>
                </a:solidFill>
                <a:latin typeface="+mn-lt"/>
              </a:rPr>
              <a:t>Conclusion</a:t>
            </a:r>
            <a:endParaRPr lang="en-GB" dirty="0">
              <a:solidFill>
                <a:schemeClr val="accent4">
                  <a:lumMod val="75000"/>
                </a:schemeClr>
              </a:solidFill>
              <a:latin typeface="Garamond" panose="02020404030301010803" pitchFamily="18" charset="0"/>
            </a:endParaRPr>
          </a:p>
        </p:txBody>
      </p:sp>
      <p:sp>
        <p:nvSpPr>
          <p:cNvPr id="9" name="Rectangle 3"/>
          <p:cNvSpPr txBox="1">
            <a:spLocks noChangeArrowheads="1"/>
          </p:cNvSpPr>
          <p:nvPr/>
        </p:nvSpPr>
        <p:spPr>
          <a:xfrm>
            <a:off x="857251" y="2370952"/>
            <a:ext cx="11088686" cy="4208073"/>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6300" dirty="0">
                <a:solidFill>
                  <a:schemeClr val="accent4">
                    <a:lumMod val="75000"/>
                  </a:schemeClr>
                </a:solidFill>
              </a:rPr>
              <a:t>Any questions?</a:t>
            </a:r>
          </a:p>
          <a:p>
            <a:endParaRPr lang="en-GB" sz="6300" dirty="0">
              <a:solidFill>
                <a:schemeClr val="accent4">
                  <a:lumMod val="75000"/>
                </a:schemeClr>
              </a:solidFill>
            </a:endParaRPr>
          </a:p>
          <a:p>
            <a:endParaRPr lang="en-GB" sz="6300" dirty="0">
              <a:solidFill>
                <a:schemeClr val="accent4">
                  <a:lumMod val="75000"/>
                </a:schemeClr>
              </a:solidFill>
            </a:endParaRPr>
          </a:p>
          <a:p>
            <a:pPr marL="0" indent="0" algn="ctr">
              <a:buNone/>
            </a:pPr>
            <a:r>
              <a:rPr lang="en-GB" sz="6300" dirty="0">
                <a:solidFill>
                  <a:schemeClr val="accent4">
                    <a:lumMod val="75000"/>
                  </a:schemeClr>
                </a:solidFill>
              </a:rPr>
              <a:t>Contact details: </a:t>
            </a:r>
            <a:r>
              <a:rPr lang="en-GB" sz="6300" dirty="0">
                <a:solidFill>
                  <a:schemeClr val="accent4">
                    <a:lumMod val="75000"/>
                  </a:schemeClr>
                </a:solidFill>
                <a:hlinkClick r:id="rId4"/>
              </a:rPr>
              <a:t>nancyconoboy@rcdow.org.uk</a:t>
            </a:r>
            <a:endParaRPr lang="en-GB" sz="6300" dirty="0">
              <a:solidFill>
                <a:schemeClr val="accent4">
                  <a:lumMod val="75000"/>
                </a:schemeClr>
              </a:solidFill>
            </a:endParaRPr>
          </a:p>
          <a:p>
            <a:pPr marL="0" indent="0" algn="ctr">
              <a:buNone/>
            </a:pPr>
            <a:r>
              <a:rPr lang="en-GB" sz="6300" dirty="0">
                <a:solidFill>
                  <a:schemeClr val="accent4">
                    <a:lumMod val="75000"/>
                  </a:schemeClr>
                </a:solidFill>
              </a:rPr>
              <a:t>0207 798 9183 or 07710 088910</a:t>
            </a:r>
          </a:p>
          <a:p>
            <a:endParaRPr lang="en-GB" sz="2900" dirty="0">
              <a:solidFill>
                <a:schemeClr val="accent4">
                  <a:lumMod val="75000"/>
                </a:schemeClr>
              </a:solidFill>
            </a:endParaRPr>
          </a:p>
          <a:p>
            <a:endParaRPr lang="en-GB" sz="2900" dirty="0">
              <a:solidFill>
                <a:schemeClr val="accent4">
                  <a:lumMod val="75000"/>
                </a:schemeClr>
              </a:solidFill>
            </a:endParaRPr>
          </a:p>
          <a:p>
            <a:pPr marL="457200" lvl="1" indent="0">
              <a:buNone/>
            </a:pPr>
            <a:r>
              <a:rPr lang="en-GB" sz="3600" dirty="0"/>
              <a:t> </a:t>
            </a:r>
          </a:p>
          <a:p>
            <a:pPr marL="0" indent="0">
              <a:buNone/>
            </a:pPr>
            <a:r>
              <a:rPr lang="en-GB" sz="3600" dirty="0"/>
              <a:t> </a:t>
            </a:r>
          </a:p>
          <a:p>
            <a:pPr marL="0" indent="0">
              <a:buNone/>
            </a:pPr>
            <a:endParaRPr lang="en-GB" altLang="en-US" sz="3200" dirty="0">
              <a:solidFill>
                <a:schemeClr val="accent4">
                  <a:lumMod val="75000"/>
                </a:schemeClr>
              </a:solidFill>
            </a:endParaRPr>
          </a:p>
        </p:txBody>
      </p:sp>
    </p:spTree>
    <p:extLst>
      <p:ext uri="{BB962C8B-B14F-4D97-AF65-F5344CB8AC3E}">
        <p14:creationId xmlns:p14="http://schemas.microsoft.com/office/powerpoint/2010/main" val="1688583472"/>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C0AF1D-EB9B-EDA5-29FD-5DDD3404363F}"/>
            </a:ext>
          </a:extLst>
        </p:cNvPr>
        <p:cNvGrpSpPr/>
        <p:nvPr/>
      </p:nvGrpSpPr>
      <p:grpSpPr>
        <a:xfrm>
          <a:off x="0" y="0"/>
          <a:ext cx="0" cy="0"/>
          <a:chOff x="0" y="0"/>
          <a:chExt cx="0" cy="0"/>
        </a:xfrm>
      </p:grpSpPr>
      <p:pic>
        <p:nvPicPr>
          <p:cNvPr id="2050" name="Picture 2" descr="undefined">
            <a:extLst>
              <a:ext uri="{FF2B5EF4-FFF2-40B4-BE49-F238E27FC236}">
                <a16:creationId xmlns:a16="http://schemas.microsoft.com/office/drawing/2014/main" id="{BB057E98-C2E9-6B09-E999-760BDB49F6A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2047" t="32277" r="9896" b="40919"/>
          <a:stretch>
            <a:fillRect/>
          </a:stretch>
        </p:blipFill>
        <p:spPr bwMode="auto">
          <a:xfrm>
            <a:off x="4159845" y="2322575"/>
            <a:ext cx="4065183" cy="2638045"/>
          </a:xfrm>
          <a:prstGeom prst="rect">
            <a:avLst/>
          </a:prstGeom>
          <a:ln w="88900" cap="sq" cmpd="thickThin">
            <a:solidFill>
              <a:schemeClr val="bg1"/>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2" name="Wave 1">
            <a:extLst>
              <a:ext uri="{FF2B5EF4-FFF2-40B4-BE49-F238E27FC236}">
                <a16:creationId xmlns:a16="http://schemas.microsoft.com/office/drawing/2014/main" id="{D65E3161-D622-BAA6-3B80-196F3D92E4FC}"/>
              </a:ext>
            </a:extLst>
          </p:cNvPr>
          <p:cNvSpPr/>
          <p:nvPr/>
        </p:nvSpPr>
        <p:spPr>
          <a:xfrm>
            <a:off x="3717798" y="527304"/>
            <a:ext cx="4497324" cy="1271016"/>
          </a:xfrm>
          <a:prstGeom prst="wave">
            <a:avLst/>
          </a:prstGeom>
          <a:solidFill>
            <a:srgbClr val="E8DCB2"/>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uLnTx/>
                <a:uFillTx/>
                <a:latin typeface="Aptos" panose="02110004020202020204"/>
                <a:ea typeface="+mn-ea"/>
                <a:cs typeface="+mn-cs"/>
              </a:rPr>
              <a:t>Healing and Restoration</a:t>
            </a:r>
          </a:p>
        </p:txBody>
      </p:sp>
    </p:spTree>
    <p:extLst>
      <p:ext uri="{BB962C8B-B14F-4D97-AF65-F5344CB8AC3E}">
        <p14:creationId xmlns:p14="http://schemas.microsoft.com/office/powerpoint/2010/main" val="4863154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4BD1B4-FDC0-1B73-E107-6E9BA92793FD}"/>
            </a:ext>
          </a:extLst>
        </p:cNvPr>
        <p:cNvGrpSpPr/>
        <p:nvPr/>
      </p:nvGrpSpPr>
      <p:grpSpPr>
        <a:xfrm>
          <a:off x="0" y="0"/>
          <a:ext cx="0" cy="0"/>
          <a:chOff x="0" y="0"/>
          <a:chExt cx="0" cy="0"/>
        </a:xfrm>
      </p:grpSpPr>
      <p:pic>
        <p:nvPicPr>
          <p:cNvPr id="2050" name="Picture 2" descr="undefined">
            <a:extLst>
              <a:ext uri="{FF2B5EF4-FFF2-40B4-BE49-F238E27FC236}">
                <a16:creationId xmlns:a16="http://schemas.microsoft.com/office/drawing/2014/main" id="{F07BE824-312D-0782-DB03-4D71DD07909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7787" t="12797" r="14838" b="10893"/>
          <a:stretch>
            <a:fillRect/>
          </a:stretch>
        </p:blipFill>
        <p:spPr bwMode="auto">
          <a:xfrm>
            <a:off x="5321461" y="243377"/>
            <a:ext cx="3399630" cy="6371246"/>
          </a:xfrm>
          <a:prstGeom prst="rect">
            <a:avLst/>
          </a:prstGeom>
          <a:ln w="88900" cap="sq" cmpd="thickThin">
            <a:solidFill>
              <a:schemeClr val="bg1"/>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2" name="Wave 1">
            <a:extLst>
              <a:ext uri="{FF2B5EF4-FFF2-40B4-BE49-F238E27FC236}">
                <a16:creationId xmlns:a16="http://schemas.microsoft.com/office/drawing/2014/main" id="{CE52D4CF-6A57-9341-E7C6-690391B98139}"/>
              </a:ext>
            </a:extLst>
          </p:cNvPr>
          <p:cNvSpPr/>
          <p:nvPr/>
        </p:nvSpPr>
        <p:spPr>
          <a:xfrm>
            <a:off x="486917" y="2793492"/>
            <a:ext cx="4497324" cy="1271016"/>
          </a:xfrm>
          <a:prstGeom prst="wave">
            <a:avLst/>
          </a:prstGeom>
          <a:solidFill>
            <a:srgbClr val="E8DCB2"/>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uLnTx/>
                <a:uFillTx/>
                <a:latin typeface="Aptos" panose="02110004020202020204"/>
                <a:ea typeface="+mn-ea"/>
                <a:cs typeface="+mn-cs"/>
              </a:rPr>
              <a:t>Listening with Heart</a:t>
            </a:r>
          </a:p>
        </p:txBody>
      </p:sp>
    </p:spTree>
    <p:extLst>
      <p:ext uri="{BB962C8B-B14F-4D97-AF65-F5344CB8AC3E}">
        <p14:creationId xmlns:p14="http://schemas.microsoft.com/office/powerpoint/2010/main" val="14464821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B8B0818E552DF4DAEFC7E9901E60A4F" ma:contentTypeVersion="10" ma:contentTypeDescription="Create a new document." ma:contentTypeScope="" ma:versionID="db3be1387e142497fd31a6ea27a0bd55">
  <xsd:schema xmlns:xsd="http://www.w3.org/2001/XMLSchema" xmlns:xs="http://www.w3.org/2001/XMLSchema" xmlns:p="http://schemas.microsoft.com/office/2006/metadata/properties" xmlns:ns3="01d914a4-3c4e-4cc4-b6a0-e00acf7494c0" targetNamespace="http://schemas.microsoft.com/office/2006/metadata/properties" ma:root="true" ma:fieldsID="9f542577bacaa13cba1805b8e1198508" ns3:_="">
    <xsd:import namespace="01d914a4-3c4e-4cc4-b6a0-e00acf7494c0"/>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LengthInSeconds"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d914a4-3c4e-4cc4-b6a0-e00acf7494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E52B482-EF57-45E1-8C14-896E6B961825}">
  <ds:schemaRefs>
    <ds:schemaRef ds:uri="http://schemas.microsoft.com/office/infopath/2007/PartnerControls"/>
    <ds:schemaRef ds:uri="http://www.w3.org/XML/1998/namespace"/>
    <ds:schemaRef ds:uri="http://schemas.microsoft.com/office/2006/documentManagement/types"/>
    <ds:schemaRef ds:uri="http://purl.org/dc/elements/1.1/"/>
    <ds:schemaRef ds:uri="http://schemas.microsoft.com/office/2006/metadata/properties"/>
    <ds:schemaRef ds:uri="http://purl.org/dc/dcmitype/"/>
    <ds:schemaRef ds:uri="http://purl.org/dc/terms/"/>
    <ds:schemaRef ds:uri="http://schemas.openxmlformats.org/package/2006/metadata/core-properties"/>
    <ds:schemaRef ds:uri="01d914a4-3c4e-4cc4-b6a0-e00acf7494c0"/>
  </ds:schemaRefs>
</ds:datastoreItem>
</file>

<file path=customXml/itemProps2.xml><?xml version="1.0" encoding="utf-8"?>
<ds:datastoreItem xmlns:ds="http://schemas.openxmlformats.org/officeDocument/2006/customXml" ds:itemID="{A6757413-DC1F-492D-AF25-4AF3BF5CC59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1d914a4-3c4e-4cc4-b6a0-e00acf7494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F866E29-507B-4004-A5CE-3CDA493CE02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442</TotalTime>
  <Words>4724</Words>
  <Application>Microsoft Office PowerPoint</Application>
  <PresentationFormat>Widescreen</PresentationFormat>
  <Paragraphs>747</Paragraphs>
  <Slides>74</Slides>
  <Notes>34</Notes>
  <HiddenSlides>0</HiddenSlides>
  <MMClips>0</MMClips>
  <ScaleCrop>false</ScaleCrop>
  <HeadingPairs>
    <vt:vector size="6" baseType="variant">
      <vt:variant>
        <vt:lpstr>Fonts Used</vt:lpstr>
      </vt:variant>
      <vt:variant>
        <vt:i4>19</vt:i4>
      </vt:variant>
      <vt:variant>
        <vt:lpstr>Theme</vt:lpstr>
      </vt:variant>
      <vt:variant>
        <vt:i4>3</vt:i4>
      </vt:variant>
      <vt:variant>
        <vt:lpstr>Slide Titles</vt:lpstr>
      </vt:variant>
      <vt:variant>
        <vt:i4>74</vt:i4>
      </vt:variant>
    </vt:vector>
  </HeadingPairs>
  <TitlesOfParts>
    <vt:vector size="96" baseType="lpstr">
      <vt:lpstr>Aptos</vt:lpstr>
      <vt:lpstr>Aptos Display</vt:lpstr>
      <vt:lpstr>Arial</vt:lpstr>
      <vt:lpstr>Calibri</vt:lpstr>
      <vt:lpstr>Calibri Light</vt:lpstr>
      <vt:lpstr>Candara</vt:lpstr>
      <vt:lpstr>Courier New</vt:lpstr>
      <vt:lpstr>Garamond</vt:lpstr>
      <vt:lpstr>Gil sans</vt:lpstr>
      <vt:lpstr>Gill Sans </vt:lpstr>
      <vt:lpstr>Gill Sans MT</vt:lpstr>
      <vt:lpstr>Gils sans</vt:lpstr>
      <vt:lpstr>Lato</vt:lpstr>
      <vt:lpstr>Lato Light</vt:lpstr>
      <vt:lpstr>Lato-Black</vt:lpstr>
      <vt:lpstr>Lato-Bold</vt:lpstr>
      <vt:lpstr>Open Sans</vt:lpstr>
      <vt:lpstr>Open Sans Light</vt:lpstr>
      <vt:lpstr>Wingdings</vt:lpstr>
      <vt:lpstr>Office Theme</vt:lpstr>
      <vt:lpstr>1_Office Theme</vt:lpstr>
      <vt:lpstr>Parcel</vt:lpstr>
      <vt:lpstr>PowerPoint Presentation</vt:lpstr>
      <vt:lpstr>11th February 2026 Feast of Our Lady of Lourdes  Opening Prayer</vt:lpstr>
      <vt:lpstr>PowerPoint Presentation</vt:lpstr>
      <vt:lpstr>PowerPoint Presentation</vt:lpstr>
      <vt:lpstr>The Annunciation    Luke 1:26-38 </vt:lpstr>
      <vt:lpstr>PowerPoint Presentation</vt:lpstr>
      <vt:lpstr>PowerPoint Presentation</vt:lpstr>
      <vt:lpstr>PowerPoint Presentation</vt:lpstr>
      <vt:lpstr>PowerPoint Presentation</vt:lpstr>
      <vt:lpstr>PowerPoint Presentation</vt:lpstr>
      <vt:lpstr>PowerPoint Presentation</vt:lpstr>
      <vt:lpstr>Together, let us ask the intercession of Our Lady as we pray, Hail Mary…</vt:lpstr>
      <vt:lpstr>PowerPoint Presentation</vt:lpstr>
      <vt:lpstr>PowerPoint Presentation</vt:lpstr>
      <vt:lpstr>PowerPoint Presentation</vt:lpstr>
      <vt:lpstr>PowerPoint Presentation</vt:lpstr>
      <vt:lpstr>PowerPoint Presentation</vt:lpstr>
      <vt:lpstr>PowerPoint Presentation</vt:lpstr>
      <vt:lpstr>The Synoptic Problem</vt:lpstr>
      <vt:lpstr>The Synoptic Problem</vt:lpstr>
      <vt:lpstr>The Synoptic Problem</vt:lpstr>
      <vt:lpstr>The Synoptic Problem</vt:lpstr>
      <vt:lpstr>The Synoptic Problem</vt:lpstr>
      <vt:lpstr>PowerPoint Presentation</vt:lpstr>
      <vt:lpstr>The Synoptic Problem</vt:lpstr>
      <vt:lpstr>The Synoptic Problem</vt:lpstr>
      <vt:lpstr>The Synoptic Problem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Synoptic Problem</vt:lpstr>
      <vt:lpstr>The Synoptic Problem</vt:lpstr>
      <vt:lpstr>The Synoptic Problem</vt:lpstr>
      <vt:lpstr>The Synoptic Problem</vt:lpstr>
      <vt:lpstr>PowerPoint Presentation</vt:lpstr>
      <vt:lpstr>The Synoptic Problem</vt:lpstr>
      <vt:lpstr>The Synoptic Problem</vt:lpstr>
      <vt:lpstr>The Synoptic Problem</vt:lpstr>
      <vt:lpstr>The Synoptic Problem</vt:lpstr>
      <vt:lpstr>The Synoptic Problem</vt:lpstr>
      <vt:lpstr>The Synoptic Problem</vt:lpstr>
      <vt:lpstr>The Synoptic Problem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Synoptic Problem</vt:lpstr>
      <vt:lpstr>The Synoptic Problem</vt:lpstr>
      <vt:lpstr>PowerPoint Presentation</vt:lpstr>
      <vt:lpstr>The Synoptic Problem</vt:lpstr>
      <vt:lpstr>The Synoptic Problem</vt:lpstr>
      <vt:lpstr>The Synoptic Problem</vt:lpstr>
      <vt:lpstr>The Synoptic Problem</vt:lpstr>
      <vt:lpstr>The Synoptic Problem</vt:lpstr>
      <vt:lpstr>The Synoptic Problem</vt:lpstr>
      <vt:lpstr>The Synoptic Problem</vt:lpstr>
      <vt:lpstr>The Synoptic Problem</vt:lpstr>
      <vt:lpstr>The Synoptic Problem</vt:lpstr>
      <vt:lpstr>Brentwood: Overall Effectiveness  As of 1/9/25 </vt:lpstr>
      <vt:lpstr>Overview of CSI inspections in Brentwood</vt:lpstr>
      <vt:lpstr>PowerPoint Presentation</vt:lpstr>
      <vt:lpstr>PowerPoint Presentation</vt:lpstr>
      <vt:lpstr>PowerPoint Presentation</vt:lpstr>
      <vt:lpstr>PowerPoint Presentation</vt:lpstr>
      <vt:lpstr>PowerPoint Presentation</vt:lpstr>
      <vt:lpstr>The Synoptic Problem</vt:lpstr>
    </vt:vector>
  </TitlesOfParts>
  <Company>Diocese Of Brentwood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Sophie Russell</dc:creator>
  <cp:lastModifiedBy>Victoria Barnes</cp:lastModifiedBy>
  <cp:revision>332</cp:revision>
  <dcterms:created xsi:type="dcterms:W3CDTF">2019-09-06T14:56:38Z</dcterms:created>
  <dcterms:modified xsi:type="dcterms:W3CDTF">2026-03-18T12:31:51Z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0x010100BB8B0818E552DF4DAEFC7E9901E60A4F</vt:lpwstr>
  </property>
</Properties>
</file>